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7" r:id="rId4"/>
    <p:sldId id="259" r:id="rId5"/>
    <p:sldId id="262" r:id="rId6"/>
    <p:sldId id="261" r:id="rId7"/>
    <p:sldId id="263" r:id="rId8"/>
    <p:sldId id="260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B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621CD-492E-41AE-AF04-8D2C5570178F}" type="datetimeFigureOut">
              <a:rPr lang="es-ES" smtClean="0"/>
              <a:t>04/04/2018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527345-5F66-44B0-94DC-6EBE0C2ADE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8390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77F3-E81D-4016-80E8-0B8633ADB5C6}" type="datetimeFigureOut">
              <a:rPr lang="es-ES" smtClean="0"/>
              <a:t>04/04/2018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FE6A-15D2-4D3F-9D21-3454D3A15F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648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77F3-E81D-4016-80E8-0B8633ADB5C6}" type="datetimeFigureOut">
              <a:rPr lang="es-ES" smtClean="0"/>
              <a:t>04/04/2018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FE6A-15D2-4D3F-9D21-3454D3A15F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4541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77F3-E81D-4016-80E8-0B8633ADB5C6}" type="datetimeFigureOut">
              <a:rPr lang="es-ES" smtClean="0"/>
              <a:t>04/04/2018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FE6A-15D2-4D3F-9D21-3454D3A15F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9525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77F3-E81D-4016-80E8-0B8633ADB5C6}" type="datetimeFigureOut">
              <a:rPr lang="es-ES" smtClean="0"/>
              <a:t>04/04/2018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FE6A-15D2-4D3F-9D21-3454D3A15F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2581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77F3-E81D-4016-80E8-0B8633ADB5C6}" type="datetimeFigureOut">
              <a:rPr lang="es-ES" smtClean="0"/>
              <a:t>04/04/2018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FE6A-15D2-4D3F-9D21-3454D3A15F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6500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77F3-E81D-4016-80E8-0B8633ADB5C6}" type="datetimeFigureOut">
              <a:rPr lang="es-ES" smtClean="0"/>
              <a:t>04/04/2018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FE6A-15D2-4D3F-9D21-3454D3A15F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7278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77F3-E81D-4016-80E8-0B8633ADB5C6}" type="datetimeFigureOut">
              <a:rPr lang="es-ES" smtClean="0"/>
              <a:t>04/04/2018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FE6A-15D2-4D3F-9D21-3454D3A15F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4785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77F3-E81D-4016-80E8-0B8633ADB5C6}" type="datetimeFigureOut">
              <a:rPr lang="es-ES" smtClean="0"/>
              <a:t>04/04/2018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FE6A-15D2-4D3F-9D21-3454D3A15F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9562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77F3-E81D-4016-80E8-0B8633ADB5C6}" type="datetimeFigureOut">
              <a:rPr lang="es-ES" smtClean="0"/>
              <a:t>04/04/2018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FE6A-15D2-4D3F-9D21-3454D3A15F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22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77F3-E81D-4016-80E8-0B8633ADB5C6}" type="datetimeFigureOut">
              <a:rPr lang="es-ES" smtClean="0"/>
              <a:t>04/04/2018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FE6A-15D2-4D3F-9D21-3454D3A15F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3483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77F3-E81D-4016-80E8-0B8633ADB5C6}" type="datetimeFigureOut">
              <a:rPr lang="es-ES" smtClean="0"/>
              <a:t>04/04/2018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FE6A-15D2-4D3F-9D21-3454D3A15F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8549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777F3-E81D-4016-80E8-0B8633ADB5C6}" type="datetimeFigureOut">
              <a:rPr lang="es-ES" smtClean="0"/>
              <a:t>04/04/2018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7FE6A-15D2-4D3F-9D21-3454D3A15F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9923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" r="3660"/>
          <a:stretch/>
        </p:blipFill>
        <p:spPr bwMode="auto">
          <a:xfrm>
            <a:off x="110836" y="116632"/>
            <a:ext cx="8872908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6 Título"/>
          <p:cNvSpPr>
            <a:spLocks noGrp="1"/>
          </p:cNvSpPr>
          <p:nvPr>
            <p:ph type="ctrTitle"/>
          </p:nvPr>
        </p:nvSpPr>
        <p:spPr>
          <a:xfrm>
            <a:off x="611560" y="2132915"/>
            <a:ext cx="7851648" cy="3070683"/>
          </a:xfrm>
        </p:spPr>
        <p:txBody>
          <a:bodyPr>
            <a:normAutofit/>
          </a:bodyPr>
          <a:lstStyle/>
          <a:p>
            <a:r>
              <a:rPr lang="es-ES" sz="8000" b="1" dirty="0" smtClean="0">
                <a:ln w="10541" cmpd="sng">
                  <a:solidFill>
                    <a:schemeClr val="tx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006B95"/>
                </a:solidFill>
              </a:rPr>
              <a:t>FORMA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4000" b="1" dirty="0">
                <a:ln w="10541" cmpd="sng">
                  <a:solidFill>
                    <a:schemeClr val="tx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006B95"/>
                </a:solidFill>
              </a:rPr>
              <a:t>Sistema de creación de formularios para publicación Web</a:t>
            </a:r>
          </a:p>
        </p:txBody>
      </p:sp>
    </p:spTree>
    <p:extLst>
      <p:ext uri="{BB962C8B-B14F-4D97-AF65-F5344CB8AC3E}">
        <p14:creationId xmlns:p14="http://schemas.microsoft.com/office/powerpoint/2010/main" val="904605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" r="3660"/>
          <a:stretch/>
        </p:blipFill>
        <p:spPr bwMode="auto">
          <a:xfrm>
            <a:off x="110836" y="116632"/>
            <a:ext cx="8872908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6 Marcador de contenido"/>
          <p:cNvSpPr txBox="1">
            <a:spLocks/>
          </p:cNvSpPr>
          <p:nvPr/>
        </p:nvSpPr>
        <p:spPr>
          <a:xfrm>
            <a:off x="367055" y="1063956"/>
            <a:ext cx="8237393" cy="1428940"/>
          </a:xfrm>
          <a:prstGeom prst="rect">
            <a:avLst/>
          </a:prstGeom>
        </p:spPr>
        <p:txBody>
          <a:bodyPr vert="horz" lIns="90852" tIns="45428" rIns="90852" bIns="45428">
            <a:normAutofit/>
          </a:bodyPr>
          <a:lstStyle>
            <a:lvl1pPr marL="302383" indent="-302383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5560" indent="-272145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-272145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10326" indent="-231827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2709" indent="-231827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15092" indent="-231827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6681" indent="-201589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063" indent="-201589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21446" indent="-201589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rgbClr val="0BD0D9"/>
              </a:buClr>
            </a:pPr>
            <a:r>
              <a:rPr lang="es-ES" b="1" dirty="0" smtClean="0">
                <a:solidFill>
                  <a:prstClr val="black"/>
                </a:solidFill>
              </a:rPr>
              <a:t>¿Qué es FORMA?</a:t>
            </a:r>
          </a:p>
          <a:p>
            <a:pPr marL="847914" lvl="1" indent="-457200" algn="just">
              <a:buClr>
                <a:srgbClr val="0F6FC6"/>
              </a:buClr>
            </a:pPr>
            <a:r>
              <a:rPr lang="es-ES" dirty="0" smtClean="0">
                <a:solidFill>
                  <a:prstClr val="black"/>
                </a:solidFill>
              </a:rPr>
              <a:t>Es el sistema de creación de formularios para publicación web.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683568" y="29249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9" name="6 Marcador de contenido"/>
          <p:cNvSpPr txBox="1">
            <a:spLocks/>
          </p:cNvSpPr>
          <p:nvPr/>
        </p:nvSpPr>
        <p:spPr>
          <a:xfrm>
            <a:off x="519454" y="2576124"/>
            <a:ext cx="8237393" cy="1572956"/>
          </a:xfrm>
          <a:prstGeom prst="rect">
            <a:avLst/>
          </a:prstGeom>
        </p:spPr>
        <p:txBody>
          <a:bodyPr vert="horz" lIns="90852" tIns="45428" rIns="90852" bIns="45428">
            <a:normAutofit fontScale="92500" lnSpcReduction="10000"/>
          </a:bodyPr>
          <a:lstStyle>
            <a:lvl1pPr marL="302383" indent="-302383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5560" indent="-272145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-272145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10326" indent="-231827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2709" indent="-231827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15092" indent="-231827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6681" indent="-201589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063" indent="-201589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21446" indent="-201589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rgbClr val="0BD0D9"/>
              </a:buClr>
            </a:pPr>
            <a:r>
              <a:rPr lang="es-ES" b="1" dirty="0" smtClean="0">
                <a:solidFill>
                  <a:prstClr val="black"/>
                </a:solidFill>
              </a:rPr>
              <a:t>¿Cómo funciona FORMA?</a:t>
            </a:r>
          </a:p>
          <a:p>
            <a:pPr marL="489482" lvl="1" indent="-98768" algn="just">
              <a:buClr>
                <a:srgbClr val="0F6FC6"/>
              </a:buClr>
            </a:pPr>
            <a:r>
              <a:rPr lang="es-ES" dirty="0" smtClean="0">
                <a:solidFill>
                  <a:prstClr val="black"/>
                </a:solidFill>
              </a:rPr>
              <a:t> El </a:t>
            </a:r>
            <a:r>
              <a:rPr lang="es-ES" dirty="0">
                <a:solidFill>
                  <a:prstClr val="black"/>
                </a:solidFill>
              </a:rPr>
              <a:t>editor crea el formulario con todas las opciones que se le </a:t>
            </a:r>
            <a:r>
              <a:rPr lang="es-ES" dirty="0" smtClean="0">
                <a:solidFill>
                  <a:prstClr val="black"/>
                </a:solidFill>
              </a:rPr>
              <a:t>presentan</a:t>
            </a:r>
            <a:r>
              <a:rPr lang="es-ES" dirty="0">
                <a:solidFill>
                  <a:prstClr val="black"/>
                </a:solidFill>
              </a:rPr>
              <a:t>, una vez publicado, puede gestionar las respuestas en el mismo sistema, o descargarlas en formato CSV.</a:t>
            </a:r>
          </a:p>
        </p:txBody>
      </p:sp>
      <p:sp>
        <p:nvSpPr>
          <p:cNvPr id="11" name="6 Marcador de contenido"/>
          <p:cNvSpPr txBox="1">
            <a:spLocks/>
          </p:cNvSpPr>
          <p:nvPr/>
        </p:nvSpPr>
        <p:spPr>
          <a:xfrm>
            <a:off x="546885" y="4149080"/>
            <a:ext cx="8237393" cy="1656184"/>
          </a:xfrm>
          <a:prstGeom prst="rect">
            <a:avLst/>
          </a:prstGeom>
        </p:spPr>
        <p:txBody>
          <a:bodyPr vert="horz" lIns="90852" tIns="45428" rIns="90852" bIns="45428">
            <a:normAutofit lnSpcReduction="10000"/>
          </a:bodyPr>
          <a:lstStyle>
            <a:lvl1pPr marL="302383" indent="-302383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5560" indent="-272145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-272145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10326" indent="-231827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2709" indent="-231827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15092" indent="-231827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6681" indent="-201589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063" indent="-201589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21446" indent="-201589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rgbClr val="0BD0D9"/>
              </a:buClr>
            </a:pPr>
            <a:r>
              <a:rPr lang="es-ES" b="1" dirty="0" smtClean="0">
                <a:solidFill>
                  <a:prstClr val="black"/>
                </a:solidFill>
              </a:rPr>
              <a:t>¿Quién puede usar FORMA?</a:t>
            </a:r>
          </a:p>
          <a:p>
            <a:pPr marL="847914" lvl="1" indent="-457200" algn="just">
              <a:buClr>
                <a:srgbClr val="0F6FC6"/>
              </a:buClr>
            </a:pPr>
            <a:r>
              <a:rPr lang="es-ES" dirty="0" smtClean="0">
                <a:solidFill>
                  <a:prstClr val="black"/>
                </a:solidFill>
              </a:rPr>
              <a:t>Para poder usar FORMA como editor tiene que tener un usuario del PAe con perfil de administración pública.</a:t>
            </a:r>
          </a:p>
        </p:txBody>
      </p:sp>
    </p:spTree>
    <p:extLst>
      <p:ext uri="{BB962C8B-B14F-4D97-AF65-F5344CB8AC3E}">
        <p14:creationId xmlns:p14="http://schemas.microsoft.com/office/powerpoint/2010/main" val="215386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" r="3660"/>
          <a:stretch/>
        </p:blipFill>
        <p:spPr bwMode="auto">
          <a:xfrm>
            <a:off x="110836" y="116632"/>
            <a:ext cx="8872908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245305" y="2951947"/>
            <a:ext cx="465339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600" b="1" dirty="0" smtClean="0">
                <a:ln w="10541" cmpd="sng">
                  <a:solidFill>
                    <a:schemeClr val="tx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006B95"/>
                </a:solidFill>
              </a:rPr>
              <a:t>FORMULARIOS</a:t>
            </a:r>
            <a:endParaRPr lang="es-ES" sz="5600" dirty="0"/>
          </a:p>
        </p:txBody>
      </p:sp>
    </p:spTree>
    <p:extLst>
      <p:ext uri="{BB962C8B-B14F-4D97-AF65-F5344CB8AC3E}">
        <p14:creationId xmlns:p14="http://schemas.microsoft.com/office/powerpoint/2010/main" val="2597792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" r="3660"/>
          <a:stretch/>
        </p:blipFill>
        <p:spPr bwMode="auto">
          <a:xfrm>
            <a:off x="110836" y="116632"/>
            <a:ext cx="8872908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5 Imagen"/>
          <p:cNvPicPr/>
          <p:nvPr/>
        </p:nvPicPr>
        <p:blipFill rotWithShape="1">
          <a:blip r:embed="rId3"/>
          <a:srcRect t="10262" r="52009" b="25733"/>
          <a:stretch/>
        </p:blipFill>
        <p:spPr bwMode="auto">
          <a:xfrm>
            <a:off x="251520" y="1124744"/>
            <a:ext cx="5040560" cy="27363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7" name="Conector recto de flecha 5"/>
          <p:cNvCxnSpPr/>
          <p:nvPr/>
        </p:nvCxnSpPr>
        <p:spPr>
          <a:xfrm>
            <a:off x="5292080" y="2060848"/>
            <a:ext cx="576064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5920896" y="1628800"/>
            <a:ext cx="2971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El editor tiene a su alcance todo lo necesario para crear un formulario dinámico.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406052"/>
            <a:ext cx="3460666" cy="3263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ector recto de flecha 5"/>
          <p:cNvCxnSpPr/>
          <p:nvPr/>
        </p:nvCxnSpPr>
        <p:spPr>
          <a:xfrm flipH="1">
            <a:off x="4355976" y="4668284"/>
            <a:ext cx="110483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CuadroTexto"/>
          <p:cNvSpPr txBox="1"/>
          <p:nvPr/>
        </p:nvSpPr>
        <p:spPr>
          <a:xfrm>
            <a:off x="929922" y="4080697"/>
            <a:ext cx="34260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Las posibilidades de personalización de cada formulario según las necesidades del editor son numerosas.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204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" r="3660"/>
          <a:stretch/>
        </p:blipFill>
        <p:spPr bwMode="auto">
          <a:xfrm>
            <a:off x="110836" y="116632"/>
            <a:ext cx="8872908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3"/>
          <a:stretch/>
        </p:blipFill>
        <p:spPr bwMode="auto">
          <a:xfrm>
            <a:off x="512787" y="850495"/>
            <a:ext cx="4267525" cy="1700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ector recto de flecha 5"/>
          <p:cNvCxnSpPr/>
          <p:nvPr/>
        </p:nvCxnSpPr>
        <p:spPr>
          <a:xfrm>
            <a:off x="4731737" y="1700808"/>
            <a:ext cx="576064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4 CuadroTexto"/>
          <p:cNvSpPr txBox="1"/>
          <p:nvPr/>
        </p:nvSpPr>
        <p:spPr>
          <a:xfrm>
            <a:off x="5307800" y="960990"/>
            <a:ext cx="32246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El editor podrá dar permisos a otros usuarios con diferentes roles: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/>
              <a:t>Administrador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/>
              <a:t>Modificación y consulta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/>
              <a:t>Consulta</a:t>
            </a:r>
            <a:endParaRPr lang="es-ES" sz="1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128" y="3068960"/>
            <a:ext cx="5544616" cy="794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ector recto de flecha 5"/>
          <p:cNvCxnSpPr/>
          <p:nvPr/>
        </p:nvCxnSpPr>
        <p:spPr>
          <a:xfrm flipH="1" flipV="1">
            <a:off x="3203848" y="3466406"/>
            <a:ext cx="395018" cy="26185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-10763" y="2601682"/>
            <a:ext cx="33653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Para poder distribuir los formularios abiertos FORMA le facilita una URL corporativa, con estilos y una URL sin estilos, para que se pueda integrar en un portal web</a:t>
            </a:r>
            <a:endParaRPr lang="es-ES" sz="16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021" y="4077072"/>
            <a:ext cx="4738213" cy="2626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6439689" y="4314596"/>
            <a:ext cx="25395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Para formularios restringidos deberá informar de los usuarios o las direcciones de correo a las que se enviará un mail, personalizable, para acceder al formulario</a:t>
            </a:r>
            <a:endParaRPr lang="es-ES" sz="1600" dirty="0"/>
          </a:p>
        </p:txBody>
      </p:sp>
      <p:cxnSp>
        <p:nvCxnSpPr>
          <p:cNvPr id="16" name="Conector recto de flecha 5"/>
          <p:cNvCxnSpPr/>
          <p:nvPr/>
        </p:nvCxnSpPr>
        <p:spPr>
          <a:xfrm flipV="1">
            <a:off x="5808234" y="5589240"/>
            <a:ext cx="631455" cy="5412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5487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" r="3660"/>
          <a:stretch/>
        </p:blipFill>
        <p:spPr bwMode="auto">
          <a:xfrm>
            <a:off x="110836" y="116632"/>
            <a:ext cx="8872908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635637" y="2951947"/>
            <a:ext cx="387272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600" b="1" dirty="0" smtClean="0">
                <a:ln w="10541" cmpd="sng">
                  <a:solidFill>
                    <a:srgbClr val="1F497D">
                      <a:lumMod val="40000"/>
                      <a:lumOff val="60000"/>
                    </a:srgbClr>
                  </a:solidFill>
                  <a:prstDash val="solid"/>
                </a:ln>
                <a:solidFill>
                  <a:srgbClr val="006B95"/>
                </a:solidFill>
              </a:rPr>
              <a:t>RESPUESTAS</a:t>
            </a:r>
            <a:endParaRPr lang="es-ES" sz="5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89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" r="3660"/>
          <a:stretch/>
        </p:blipFill>
        <p:spPr bwMode="auto">
          <a:xfrm>
            <a:off x="110836" y="116632"/>
            <a:ext cx="8872908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08" y="1196752"/>
            <a:ext cx="5478189" cy="3341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395536" y="4869160"/>
            <a:ext cx="814928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La gestión de respuestas permite al usuario: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Abrir y cerrar el formulario cuando se desee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Reabrir una respuesta para su corrección por parte del propietario de la respuesta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Exportar los ficheros, firmas y respuestas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0444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" r="3660"/>
          <a:stretch/>
        </p:blipFill>
        <p:spPr bwMode="auto">
          <a:xfrm>
            <a:off x="110836" y="116632"/>
            <a:ext cx="8872908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84966"/>
            <a:ext cx="6419850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6948265" y="1571758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Muestra todas las respuestas obtenidas a un formulario</a:t>
            </a:r>
            <a:endParaRPr lang="es-ES" dirty="0"/>
          </a:p>
        </p:txBody>
      </p:sp>
      <p:cxnSp>
        <p:nvCxnSpPr>
          <p:cNvPr id="7" name="Conector recto de flecha 5"/>
          <p:cNvCxnSpPr>
            <a:endCxn id="9" idx="0"/>
          </p:cNvCxnSpPr>
          <p:nvPr/>
        </p:nvCxnSpPr>
        <p:spPr>
          <a:xfrm>
            <a:off x="6516216" y="3068960"/>
            <a:ext cx="1199270" cy="60800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6671370" y="3676968"/>
            <a:ext cx="20882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Pulsando este botón se mostrarán las respuestas dadas por el usuario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08" y="5445224"/>
            <a:ext cx="8029432" cy="1255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417888" y="5013176"/>
            <a:ext cx="6530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Tanto los ficheros como los datos están disponibles para la descarga</a:t>
            </a:r>
            <a:endParaRPr lang="es-ES" dirty="0"/>
          </a:p>
        </p:txBody>
      </p:sp>
      <p:cxnSp>
        <p:nvCxnSpPr>
          <p:cNvPr id="15" name="Conector recto de flecha 5"/>
          <p:cNvCxnSpPr/>
          <p:nvPr/>
        </p:nvCxnSpPr>
        <p:spPr>
          <a:xfrm flipH="1" flipV="1">
            <a:off x="6395123" y="5382508"/>
            <a:ext cx="276248" cy="97204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5"/>
          <p:cNvCxnSpPr/>
          <p:nvPr/>
        </p:nvCxnSpPr>
        <p:spPr>
          <a:xfrm flipH="1" flipV="1">
            <a:off x="6395123" y="5382508"/>
            <a:ext cx="913181" cy="97204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924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253</Words>
  <Application>Microsoft Office PowerPoint</Application>
  <PresentationFormat>Presentación en pantalla (4:3)</PresentationFormat>
  <Paragraphs>24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FORMA Sistema de creación de formularios para publicación Web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 Sistema de creación de formularios para publicación Web</dc:title>
  <dc:creator>Blanca Pascual</dc:creator>
  <cp:lastModifiedBy>Blanca Pascual</cp:lastModifiedBy>
  <cp:revision>16</cp:revision>
  <dcterms:created xsi:type="dcterms:W3CDTF">2018-04-03T13:49:41Z</dcterms:created>
  <dcterms:modified xsi:type="dcterms:W3CDTF">2018-04-04T10:30:24Z</dcterms:modified>
</cp:coreProperties>
</file>