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3"/>
  </p:notesMasterIdLst>
  <p:handoutMasterIdLst>
    <p:handoutMasterId r:id="rId14"/>
  </p:handoutMasterIdLst>
  <p:sldIdLst>
    <p:sldId id="508" r:id="rId2"/>
    <p:sldId id="491" r:id="rId3"/>
    <p:sldId id="551" r:id="rId4"/>
    <p:sldId id="548" r:id="rId5"/>
    <p:sldId id="553" r:id="rId6"/>
    <p:sldId id="554" r:id="rId7"/>
    <p:sldId id="555" r:id="rId8"/>
    <p:sldId id="560" r:id="rId9"/>
    <p:sldId id="561" r:id="rId10"/>
    <p:sldId id="558" r:id="rId11"/>
    <p:sldId id="563" r:id="rId12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Fraguela Muñiz" initials="DFM" lastIdx="4" clrIdx="0"/>
  <p:cmAuthor id="1" name="Alvaro Navarro Diez" initials="AND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98057" autoAdjust="0"/>
  </p:normalViewPr>
  <p:slideViewPr>
    <p:cSldViewPr showGuides="1">
      <p:cViewPr>
        <p:scale>
          <a:sx n="95" d="100"/>
          <a:sy n="95" d="100"/>
        </p:scale>
        <p:origin x="-528" y="-348"/>
      </p:cViewPr>
      <p:guideLst>
        <p:guide orient="horz" pos="3612"/>
        <p:guide pos="15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264" y="-101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807" cy="511731"/>
          </a:xfrm>
          <a:prstGeom prst="rect">
            <a:avLst/>
          </a:prstGeom>
        </p:spPr>
        <p:txBody>
          <a:bodyPr vert="horz" lIns="95052" tIns="47526" rIns="95052" bIns="47526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0828" y="0"/>
            <a:ext cx="3076807" cy="511731"/>
          </a:xfrm>
          <a:prstGeom prst="rect">
            <a:avLst/>
          </a:prstGeom>
        </p:spPr>
        <p:txBody>
          <a:bodyPr vert="horz" lIns="95052" tIns="47526" rIns="95052" bIns="47526" rtlCol="0"/>
          <a:lstStyle>
            <a:lvl1pPr algn="r">
              <a:defRPr sz="1200"/>
            </a:lvl1pPr>
          </a:lstStyle>
          <a:p>
            <a:fld id="{C7D0C94D-ACAF-49AD-8671-648D3850D193}" type="datetimeFigureOut">
              <a:rPr lang="es-ES" smtClean="0"/>
              <a:pPr/>
              <a:t>15/03/2016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243"/>
            <a:ext cx="3076807" cy="511731"/>
          </a:xfrm>
          <a:prstGeom prst="rect">
            <a:avLst/>
          </a:prstGeom>
        </p:spPr>
        <p:txBody>
          <a:bodyPr vert="horz" lIns="95052" tIns="47526" rIns="95052" bIns="47526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0828" y="9721243"/>
            <a:ext cx="3076807" cy="511731"/>
          </a:xfrm>
          <a:prstGeom prst="rect">
            <a:avLst/>
          </a:prstGeom>
        </p:spPr>
        <p:txBody>
          <a:bodyPr vert="horz" lIns="95052" tIns="47526" rIns="95052" bIns="47526" rtlCol="0" anchor="b"/>
          <a:lstStyle>
            <a:lvl1pPr algn="r">
              <a:defRPr sz="1200"/>
            </a:lvl1pPr>
          </a:lstStyle>
          <a:p>
            <a:fld id="{5550AB62-AB7C-4490-BD08-445C6C548E6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91790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5052" tIns="47526" rIns="95052" bIns="47526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5052" tIns="47526" rIns="95052" bIns="47526" rtlCol="0"/>
          <a:lstStyle>
            <a:lvl1pPr algn="r">
              <a:defRPr sz="1200"/>
            </a:lvl1pPr>
          </a:lstStyle>
          <a:p>
            <a:fld id="{571E2A7B-9CE3-424B-B6C9-D0C162DC085C}" type="datetimeFigureOut">
              <a:rPr lang="es-ES" smtClean="0"/>
              <a:pPr/>
              <a:t>15/03/2016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52" tIns="47526" rIns="95052" bIns="47526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5052" tIns="47526" rIns="95052" bIns="47526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5052" tIns="47526" rIns="95052" bIns="47526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5052" tIns="47526" rIns="95052" bIns="47526" rtlCol="0" anchor="b"/>
          <a:lstStyle>
            <a:lvl1pPr algn="r">
              <a:defRPr sz="1200"/>
            </a:lvl1pPr>
          </a:lstStyle>
          <a:p>
            <a:fld id="{ECE33FC7-159E-4DD9-B1BB-DA78490EC78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13334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33FC7-159E-4DD9-B1BB-DA78490EC78D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DDC385-E501-45D8-A2A6-0A31B7E0204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6827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DDC385-E501-45D8-A2A6-0A31B7E0204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682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DDC385-E501-45D8-A2A6-0A31B7E0204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682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2A97F-0E86-4050-B545-8AEB128047A3}" type="datetime1">
              <a:rPr lang="es-ES" smtClean="0"/>
              <a:pPr/>
              <a:t>15/03/2016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A5D0-245F-4E05-8418-2730CE5A4097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2A97F-0E86-4050-B545-8AEB128047A3}" type="datetime1">
              <a:rPr lang="es-ES" smtClean="0"/>
              <a:pPr/>
              <a:t>15/03/2016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5A50-4991-43A0-B886-8F1F3D136162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09E5-46CF-47B8-8269-0FC229302F64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6E652-DCD5-4429-B67E-355CCF4B8625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75220-7EA1-4B37-B5A1-1C36349AA3F5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C4607-F274-4118-9149-B37166835614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A16C-8AF7-485D-B8E4-079778F40E3A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9429-1105-4A0C-A13A-06E0B41E4C82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C5A9E-8B4F-4B1F-A323-D450244A346A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2BDE-D581-46D7-8325-5B4B93529CFC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 dirty="0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uadroTexto"/>
          <p:cNvSpPr txBox="1"/>
          <p:nvPr userDrawn="1"/>
        </p:nvSpPr>
        <p:spPr>
          <a:xfrm>
            <a:off x="1259632" y="2505090"/>
            <a:ext cx="67578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/>
              <a:t>Sistema Integral de Mensajería</a:t>
            </a:r>
            <a:endParaRPr lang="es-ES" sz="4000" b="1" dirty="0"/>
          </a:p>
        </p:txBody>
      </p:sp>
      <p:pic>
        <p:nvPicPr>
          <p:cNvPr id="10" name="Picture 8" descr="http://ejecant.files.wordpress.com/2008/01/innovation_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22744" y="4286280"/>
            <a:ext cx="3121259" cy="2571744"/>
          </a:xfrm>
          <a:prstGeom prst="rect">
            <a:avLst/>
          </a:prstGeom>
          <a:noFill/>
        </p:spPr>
      </p:pic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0" y="4286274"/>
            <a:ext cx="6220558" cy="257175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04" tIns="45700" rIns="91404" bIns="45700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s-ES_tradnl" sz="2500" dirty="0">
              <a:solidFill>
                <a:srgbClr val="B9D405"/>
              </a:solidFill>
              <a:latin typeface="Calibri" pitchFamily="34" charset="0"/>
            </a:endParaRPr>
          </a:p>
        </p:txBody>
      </p:sp>
      <p:pic>
        <p:nvPicPr>
          <p:cNvPr id="1026" name="Picture 2" descr="C:\Users\anavarrd\Desktop\ficheros\icoAppLogi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2782" y="1124744"/>
            <a:ext cx="11715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2244-282A-4735-8B66-AE9C55670AC0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2BDE-D581-46D7-8325-5B4B93529CFC}" type="datetime1">
              <a:rPr lang="es-ES" smtClean="0"/>
              <a:pPr/>
              <a:t>15/03/2016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 dirty="0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Picture 8" descr="http://ejecant.files.wordpress.com/2008/01/innovation_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22744" y="4286280"/>
            <a:ext cx="3121259" cy="2571744"/>
          </a:xfrm>
          <a:prstGeom prst="rect">
            <a:avLst/>
          </a:prstGeom>
          <a:noFill/>
        </p:spPr>
      </p:pic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0" y="4286274"/>
            <a:ext cx="6220558" cy="257175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04" tIns="45700" rIns="91404" bIns="45700" anchor="ctr"/>
          <a:lstStyle/>
          <a:p>
            <a:pPr algn="ctr" eaLnBrk="0" hangingPunct="0">
              <a:spcBef>
                <a:spcPct val="50000"/>
              </a:spcBef>
              <a:defRPr/>
            </a:pPr>
            <a:endParaRPr lang="es-ES_tradnl" sz="2500" dirty="0">
              <a:solidFill>
                <a:srgbClr val="B9D405"/>
              </a:solidFill>
              <a:latin typeface="Calibri" pitchFamily="34" charset="0"/>
            </a:endParaRPr>
          </a:p>
        </p:txBody>
      </p:sp>
      <p:sp>
        <p:nvSpPr>
          <p:cNvPr id="14" name="13 CuadroTexto"/>
          <p:cNvSpPr txBox="1"/>
          <p:nvPr userDrawn="1"/>
        </p:nvSpPr>
        <p:spPr>
          <a:xfrm>
            <a:off x="1259632" y="2505090"/>
            <a:ext cx="67578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/>
              <a:t>Sistema Integral de Mensajería</a:t>
            </a:r>
            <a:endParaRPr lang="es-ES" sz="4000" b="1" dirty="0"/>
          </a:p>
        </p:txBody>
      </p:sp>
      <p:pic>
        <p:nvPicPr>
          <p:cNvPr id="15" name="Picture 2" descr="C:\Users\anavarrd\Desktop\ficheros\icoAppLogin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2782" y="1124744"/>
            <a:ext cx="11715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9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2A97F-0E86-4050-B545-8AEB128047A3}" type="datetime1">
              <a:rPr lang="es-ES" smtClean="0"/>
              <a:pPr/>
              <a:t>15/03/2016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Proyecto: Carpeta Ciudadana</a:t>
            </a:r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C5803-8BF8-42E7-9985-67DFA8A37EFF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6 Imagen" descr="Ministerio de Hacienda y Administraciones Públicas (Gobierno de España) (GIF)..gif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6558528" y="0"/>
            <a:ext cx="2585472" cy="650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651" r:id="rId13"/>
    <p:sldLayoutId id="2147483660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Carpeta Ciudadana</a:t>
            </a:r>
            <a:endParaRPr lang="es-ES" dirty="0"/>
          </a:p>
        </p:txBody>
      </p:sp>
      <p:sp>
        <p:nvSpPr>
          <p:cNvPr id="11" name="2 Subtítulo"/>
          <p:cNvSpPr txBox="1">
            <a:spLocks/>
          </p:cNvSpPr>
          <p:nvPr/>
        </p:nvSpPr>
        <p:spPr>
          <a:xfrm>
            <a:off x="142844" y="4429132"/>
            <a:ext cx="5572164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s-E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Sistema integral de mensajería</a:t>
            </a: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2 Subtítulo"/>
          <p:cNvSpPr txBox="1">
            <a:spLocks/>
          </p:cNvSpPr>
          <p:nvPr/>
        </p:nvSpPr>
        <p:spPr>
          <a:xfrm>
            <a:off x="285720" y="5214950"/>
            <a:ext cx="4643470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Versión: 2</a:t>
            </a:r>
            <a:r>
              <a:rPr lang="es-ES" sz="2400" dirty="0" smtClean="0">
                <a:solidFill>
                  <a:schemeClr val="bg1"/>
                </a:solidFill>
              </a:rPr>
              <a:t>.0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2 Subtítulo"/>
          <p:cNvSpPr txBox="1">
            <a:spLocks/>
          </p:cNvSpPr>
          <p:nvPr/>
        </p:nvSpPr>
        <p:spPr>
          <a:xfrm>
            <a:off x="285720" y="5929330"/>
            <a:ext cx="4643470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>
                  <a:lumMod val="75000"/>
                </a:schemeClr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Fecha: </a:t>
            </a:r>
            <a:r>
              <a:rPr lang="es-ES" sz="2400" dirty="0" smtClean="0">
                <a:solidFill>
                  <a:schemeClr val="bg1"/>
                </a:solidFill>
              </a:rPr>
              <a:t>16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-03-2016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16/03/2016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06340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01088" cy="762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  <a:effectLst/>
              </a:rPr>
              <a:t>Sistema Integral de Mensajería</a:t>
            </a:r>
            <a:endParaRPr lang="es-ES" sz="1100" dirty="0">
              <a:solidFill>
                <a:schemeClr val="tx1"/>
              </a:solidFill>
              <a:effectLst/>
            </a:endParaRPr>
          </a:p>
        </p:txBody>
      </p:sp>
      <p:sp>
        <p:nvSpPr>
          <p:cNvPr id="57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101" name="4 Marcador de texto"/>
          <p:cNvSpPr txBox="1">
            <a:spLocks/>
          </p:cNvSpPr>
          <p:nvPr/>
        </p:nvSpPr>
        <p:spPr bwMode="auto">
          <a:xfrm>
            <a:off x="482601" y="692696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sz="2400" b="1" kern="0" dirty="0" smtClean="0">
                <a:solidFill>
                  <a:srgbClr val="0070C0"/>
                </a:solidFill>
              </a:rPr>
              <a:t>Qué es SIM…</a:t>
            </a:r>
            <a:endParaRPr lang="es-ES" sz="2400" b="1" kern="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95536" y="1357298"/>
            <a:ext cx="82351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/>
              <a:t>Es un sistema integral que permite a las aplicaciones incluir capacidades de gestión de mensajes en diferentes canales, correos electrónicos, sms, avisos </a:t>
            </a:r>
            <a:r>
              <a:rPr lang="es-ES" sz="2000" dirty="0" err="1" smtClean="0"/>
              <a:t>push</a:t>
            </a:r>
            <a:r>
              <a:rPr lang="es-ES" sz="2000" dirty="0" smtClean="0"/>
              <a:t>(*),  sin necesidad de tener en cuenta las particularidades de cada  canal o el proveedor que se utiliza.</a:t>
            </a:r>
          </a:p>
          <a:p>
            <a:pPr algn="just"/>
            <a:endParaRPr lang="es-ES" sz="2000" dirty="0"/>
          </a:p>
        </p:txBody>
      </p:sp>
      <p:grpSp>
        <p:nvGrpSpPr>
          <p:cNvPr id="11" name="10 Grupo"/>
          <p:cNvGrpSpPr/>
          <p:nvPr/>
        </p:nvGrpSpPr>
        <p:grpSpPr>
          <a:xfrm>
            <a:off x="466696" y="2906909"/>
            <a:ext cx="8177270" cy="3379611"/>
            <a:chOff x="357158" y="2214554"/>
            <a:chExt cx="8177270" cy="3379611"/>
          </a:xfrm>
        </p:grpSpPr>
        <p:sp>
          <p:nvSpPr>
            <p:cNvPr id="12" name="11 Rectángulo redondeado"/>
            <p:cNvSpPr/>
            <p:nvPr/>
          </p:nvSpPr>
          <p:spPr>
            <a:xfrm>
              <a:off x="357158" y="2857495"/>
              <a:ext cx="1857387" cy="164307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  <a:alpha val="14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3" name="12 Rectángulo redondeado"/>
            <p:cNvSpPr/>
            <p:nvPr/>
          </p:nvSpPr>
          <p:spPr>
            <a:xfrm>
              <a:off x="6890691" y="4286256"/>
              <a:ext cx="1324647" cy="100013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14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Rectángulo redondeado"/>
            <p:cNvSpPr/>
            <p:nvPr/>
          </p:nvSpPr>
          <p:spPr>
            <a:xfrm>
              <a:off x="6819253" y="2214554"/>
              <a:ext cx="1324647" cy="78654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14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Rectángulo redondeado"/>
            <p:cNvSpPr/>
            <p:nvPr/>
          </p:nvSpPr>
          <p:spPr>
            <a:xfrm>
              <a:off x="3428992" y="2285992"/>
              <a:ext cx="2714644" cy="2786082"/>
            </a:xfrm>
            <a:prstGeom prst="roundRect">
              <a:avLst/>
            </a:prstGeom>
            <a:solidFill>
              <a:schemeClr val="accent1">
                <a:alpha val="1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6" name="Picture 2" descr="C:\Users\anavarrd\Desktop\ficheros\icoAppLogi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3306" y="2786058"/>
              <a:ext cx="1677494" cy="150019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7" name="Imagen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00760" y="2399334"/>
              <a:ext cx="306103" cy="315286"/>
            </a:xfrm>
            <a:prstGeom prst="rect">
              <a:avLst/>
            </a:prstGeom>
          </p:spPr>
        </p:pic>
        <p:pic>
          <p:nvPicPr>
            <p:cNvPr id="18" name="Imagen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15008" y="2428868"/>
              <a:ext cx="306103" cy="315286"/>
            </a:xfrm>
            <a:prstGeom prst="rect">
              <a:avLst/>
            </a:prstGeom>
          </p:spPr>
        </p:pic>
        <p:pic>
          <p:nvPicPr>
            <p:cNvPr id="19" name="Imagen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7950" y="2428868"/>
              <a:ext cx="306103" cy="315286"/>
            </a:xfrm>
            <a:prstGeom prst="rect">
              <a:avLst/>
            </a:prstGeom>
          </p:spPr>
        </p:pic>
        <p:sp>
          <p:nvSpPr>
            <p:cNvPr id="20" name="19 CuadroTexto"/>
            <p:cNvSpPr txBox="1"/>
            <p:nvPr/>
          </p:nvSpPr>
          <p:spPr>
            <a:xfrm>
              <a:off x="357158" y="4643446"/>
              <a:ext cx="1739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/>
                <a:t>Aplicaciones cliente</a:t>
              </a:r>
              <a:endParaRPr lang="es-ES" sz="1400" b="1" dirty="0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4357686" y="5286388"/>
              <a:ext cx="857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/>
                <a:t>SIM</a:t>
              </a:r>
              <a:endParaRPr lang="es-ES" sz="1400" b="1" dirty="0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6890691" y="2357430"/>
              <a:ext cx="11466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 smtClean="0"/>
                <a:t>Servidores de correo</a:t>
              </a:r>
              <a:endParaRPr lang="es-ES" sz="1400" b="1" dirty="0"/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6929454" y="4357694"/>
              <a:ext cx="11903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 smtClean="0"/>
                <a:t>Proveedores de SMS</a:t>
              </a:r>
              <a:endParaRPr lang="es-ES" sz="1400" b="1" dirty="0"/>
            </a:p>
          </p:txBody>
        </p:sp>
        <p:pic>
          <p:nvPicPr>
            <p:cNvPr id="24" name="23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0034" y="3571876"/>
              <a:ext cx="1224649" cy="357190"/>
            </a:xfrm>
            <a:prstGeom prst="rect">
              <a:avLst/>
            </a:prstGeom>
          </p:spPr>
        </p:pic>
        <p:sp>
          <p:nvSpPr>
            <p:cNvPr id="25" name="24 Rectángulo redondeado"/>
            <p:cNvSpPr/>
            <p:nvPr/>
          </p:nvSpPr>
          <p:spPr>
            <a:xfrm>
              <a:off x="6852591" y="3220227"/>
              <a:ext cx="1681837" cy="786547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14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25 CuadroTexto"/>
            <p:cNvSpPr txBox="1"/>
            <p:nvPr/>
          </p:nvSpPr>
          <p:spPr>
            <a:xfrm>
              <a:off x="6929454" y="3214686"/>
              <a:ext cx="11466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 smtClean="0"/>
                <a:t>Plataformas de aplicaciones</a:t>
              </a:r>
              <a:endParaRPr lang="es-ES" sz="1400" b="1" dirty="0"/>
            </a:p>
          </p:txBody>
        </p:sp>
        <p:pic>
          <p:nvPicPr>
            <p:cNvPr id="27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1886" y="4832360"/>
              <a:ext cx="143188" cy="142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2" descr="C:\Users\anavarrd\Desktop\icons_pushNotification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446" y="3429000"/>
              <a:ext cx="253368" cy="253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C:\Users\anavarrd\Desktop\icons_pushNotification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2198" y="3429000"/>
              <a:ext cx="236222" cy="236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" descr="C:\Users\anavarrd\Desktop\16094074-mmmain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025" y="3214687"/>
              <a:ext cx="357190" cy="357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C:\Users\anavarrd\Desktop\social_google_box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2462" y="3643314"/>
              <a:ext cx="285220" cy="285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0034" y="3071810"/>
              <a:ext cx="363552" cy="335584"/>
            </a:xfrm>
            <a:prstGeom prst="rect">
              <a:avLst/>
            </a:prstGeom>
            <a:noFill/>
          </p:spPr>
        </p:pic>
        <p:pic>
          <p:nvPicPr>
            <p:cNvPr id="35" name="Picture 2" descr="C:\Users\anavarrd\Desktop\logo-pme-en-color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100" y="3000372"/>
              <a:ext cx="839838" cy="525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35 Flecha derecha"/>
            <p:cNvSpPr/>
            <p:nvPr/>
          </p:nvSpPr>
          <p:spPr>
            <a:xfrm>
              <a:off x="2357422" y="3143248"/>
              <a:ext cx="1071570" cy="571504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36 Flecha izquierda"/>
            <p:cNvSpPr/>
            <p:nvPr/>
          </p:nvSpPr>
          <p:spPr>
            <a:xfrm>
              <a:off x="2357422" y="3929066"/>
              <a:ext cx="1000132" cy="500066"/>
            </a:xfrm>
            <a:prstGeom prst="lef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8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2706" y="3351811"/>
              <a:ext cx="143344" cy="143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2" descr="C:\Users\anavarrd\Desktop\icons_pushNotification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163" y="3320630"/>
              <a:ext cx="179808" cy="17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Imagen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391928" y="3309128"/>
              <a:ext cx="214314" cy="220744"/>
            </a:xfrm>
            <a:prstGeom prst="rect">
              <a:avLst/>
            </a:prstGeom>
          </p:spPr>
        </p:pic>
        <p:pic>
          <p:nvPicPr>
            <p:cNvPr id="4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0042" y="4089195"/>
              <a:ext cx="143344" cy="143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41 Flecha derecha"/>
            <p:cNvSpPr/>
            <p:nvPr/>
          </p:nvSpPr>
          <p:spPr>
            <a:xfrm>
              <a:off x="5715008" y="2285992"/>
              <a:ext cx="1071570" cy="571504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3" name="42 Flecha derecha"/>
            <p:cNvSpPr/>
            <p:nvPr/>
          </p:nvSpPr>
          <p:spPr>
            <a:xfrm>
              <a:off x="5715008" y="3286124"/>
              <a:ext cx="1071570" cy="571504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4" name="Picture 2" descr="C:\Users\anavarrd\Desktop\icons_pushNotification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6042" y="3429000"/>
              <a:ext cx="236222" cy="236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44 Flecha derecha"/>
            <p:cNvSpPr/>
            <p:nvPr/>
          </p:nvSpPr>
          <p:spPr>
            <a:xfrm>
              <a:off x="5786446" y="4286256"/>
              <a:ext cx="1071570" cy="428628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45 Flecha izquierda"/>
            <p:cNvSpPr/>
            <p:nvPr/>
          </p:nvSpPr>
          <p:spPr>
            <a:xfrm>
              <a:off x="5786446" y="4714884"/>
              <a:ext cx="1071570" cy="357190"/>
            </a:xfrm>
            <a:prstGeom prst="lef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7" name="Picture 2" descr="https://upload.wikimedia.org/wikipedia/en/thumb/d/d6/BT_logo.svg/1280px-BT_logo.svg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215206" y="4857760"/>
              <a:ext cx="601634" cy="285776"/>
            </a:xfrm>
            <a:prstGeom prst="rect">
              <a:avLst/>
            </a:prstGeom>
            <a:noFill/>
          </p:spPr>
        </p:pic>
        <p:pic>
          <p:nvPicPr>
            <p:cNvPr id="48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9322" y="4429132"/>
              <a:ext cx="143188" cy="142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9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074" y="4429132"/>
              <a:ext cx="143188" cy="142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388" y="4429132"/>
              <a:ext cx="143188" cy="142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926" y="4071942"/>
              <a:ext cx="143188" cy="142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2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950" y="4832360"/>
              <a:ext cx="143188" cy="142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3" name="52 CuadroTexto"/>
          <p:cNvSpPr txBox="1"/>
          <p:nvPr/>
        </p:nvSpPr>
        <p:spPr>
          <a:xfrm>
            <a:off x="285720" y="6183175"/>
            <a:ext cx="4071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i="1" dirty="0" smtClean="0"/>
              <a:t>(*) La recepción de SMS y  envío de </a:t>
            </a:r>
            <a:r>
              <a:rPr lang="es-ES" sz="1000" i="1" dirty="0" smtClean="0"/>
              <a:t>avisos </a:t>
            </a:r>
            <a:r>
              <a:rPr lang="es-ES" sz="1000" i="1" dirty="0" err="1" smtClean="0"/>
              <a:t>push</a:t>
            </a:r>
            <a:r>
              <a:rPr lang="es-ES" sz="1000" i="1" dirty="0" smtClean="0"/>
              <a:t> están en desarrollo.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28638121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01088" cy="762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  <a:effectLst/>
              </a:rPr>
              <a:t>Sistema Integral de Mensajería</a:t>
            </a:r>
            <a:endParaRPr lang="es-ES" sz="1100" dirty="0">
              <a:solidFill>
                <a:schemeClr val="tx1"/>
              </a:solidFill>
              <a:effectLst/>
            </a:endParaRPr>
          </a:p>
        </p:txBody>
      </p:sp>
      <p:sp>
        <p:nvSpPr>
          <p:cNvPr id="57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101" name="4 Marcador de texto"/>
          <p:cNvSpPr txBox="1">
            <a:spLocks/>
          </p:cNvSpPr>
          <p:nvPr/>
        </p:nvSpPr>
        <p:spPr bwMode="auto">
          <a:xfrm>
            <a:off x="482601" y="857232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sz="2400" b="1" kern="0" dirty="0" smtClean="0">
                <a:solidFill>
                  <a:srgbClr val="0070C0"/>
                </a:solidFill>
              </a:rPr>
              <a:t>Proporciona</a:t>
            </a:r>
            <a:endParaRPr lang="es-ES" sz="2400" b="1" kern="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908837" y="1599421"/>
            <a:ext cx="7163625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v"/>
            </a:pPr>
            <a:r>
              <a:rPr lang="es-ES" sz="2000" dirty="0" smtClean="0"/>
              <a:t>Gestión de canales: envío de correos electrónicos, 	envío/recepción(*) de sms y envío de avisos </a:t>
            </a:r>
            <a:r>
              <a:rPr lang="es-ES" sz="2000" dirty="0" err="1" smtClean="0"/>
              <a:t>push</a:t>
            </a:r>
            <a:r>
              <a:rPr lang="es-ES" sz="2000" dirty="0" smtClean="0"/>
              <a:t> (</a:t>
            </a:r>
            <a:r>
              <a:rPr lang="es-ES" sz="2000" i="1" dirty="0" smtClean="0"/>
              <a:t>*</a:t>
            </a:r>
            <a:r>
              <a:rPr lang="es-ES" sz="2000" dirty="0" smtClean="0"/>
              <a:t>).</a:t>
            </a:r>
          </a:p>
          <a:p>
            <a:pPr indent="444500"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v"/>
            </a:pPr>
            <a:r>
              <a:rPr lang="es-ES" sz="2000" dirty="0" smtClean="0"/>
              <a:t>Hace transparente el uso de diferentes servidores de correo, 	</a:t>
            </a:r>
            <a:r>
              <a:rPr lang="es-ES" sz="2000" dirty="0" err="1" smtClean="0"/>
              <a:t>broker</a:t>
            </a:r>
            <a:r>
              <a:rPr lang="es-ES" sz="2000" dirty="0" smtClean="0"/>
              <a:t> de sms o plataforma de </a:t>
            </a:r>
            <a:r>
              <a:rPr lang="es-ES" sz="2000" dirty="0" err="1" smtClean="0"/>
              <a:t>Apps</a:t>
            </a:r>
            <a:r>
              <a:rPr lang="es-ES" sz="2000" dirty="0" smtClean="0"/>
              <a:t> móviles.</a:t>
            </a:r>
          </a:p>
          <a:p>
            <a:pPr indent="444500"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v"/>
            </a:pPr>
            <a:r>
              <a:rPr lang="es-ES" sz="2000" dirty="0" smtClean="0"/>
              <a:t>Control horario y gestión de planificaciones de 	envío.</a:t>
            </a:r>
          </a:p>
          <a:p>
            <a:pPr indent="444500"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v"/>
            </a:pPr>
            <a:r>
              <a:rPr lang="es-ES" sz="2000" dirty="0" smtClean="0"/>
              <a:t>Gestión de  incidencias: anulaciones, reintentos, 	etc.</a:t>
            </a:r>
          </a:p>
          <a:p>
            <a:pPr indent="444500"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v"/>
            </a:pPr>
            <a:r>
              <a:rPr lang="es-ES" sz="2000" dirty="0" smtClean="0"/>
              <a:t>Informes de seguimiento de los envíos.</a:t>
            </a:r>
          </a:p>
          <a:p>
            <a:pPr indent="444500"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v"/>
            </a:pPr>
            <a:r>
              <a:rPr lang="es-ES" sz="2000" dirty="0" smtClean="0"/>
              <a:t>Información estadística.</a:t>
            </a:r>
          </a:p>
          <a:p>
            <a:pPr indent="444500" algn="just" defTabSz="444500">
              <a:buClr>
                <a:srgbClr val="0070C0"/>
              </a:buClr>
              <a:buSzPct val="80000"/>
              <a:buFont typeface="Wingdings" pitchFamily="2" charset="2"/>
              <a:buChar char="v"/>
            </a:pPr>
            <a:endParaRPr lang="es-ES" sz="2000" dirty="0" smtClean="0"/>
          </a:p>
          <a:p>
            <a:pPr algn="just"/>
            <a:endParaRPr lang="es-ES" sz="2000" dirty="0"/>
          </a:p>
        </p:txBody>
      </p:sp>
      <p:pic>
        <p:nvPicPr>
          <p:cNvPr id="9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786454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9 CuadroTexto"/>
          <p:cNvSpPr txBox="1"/>
          <p:nvPr/>
        </p:nvSpPr>
        <p:spPr>
          <a:xfrm>
            <a:off x="285720" y="6072206"/>
            <a:ext cx="4071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i="1" dirty="0" smtClean="0"/>
              <a:t>(*) La recepción de SMS y  envío de avisos </a:t>
            </a:r>
            <a:r>
              <a:rPr lang="es-ES" sz="1000" i="1" dirty="0" err="1" smtClean="0"/>
              <a:t>push</a:t>
            </a:r>
            <a:r>
              <a:rPr lang="es-ES" sz="1000" i="1" dirty="0" smtClean="0"/>
              <a:t> están en desarrollo.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28638121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01088" cy="762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  <a:effectLst/>
              </a:rPr>
              <a:t>Sistema Integral de Mensajería</a:t>
            </a:r>
            <a:endParaRPr lang="es-ES" sz="1100" dirty="0">
              <a:solidFill>
                <a:schemeClr val="tx1"/>
              </a:solidFill>
              <a:effectLst/>
            </a:endParaRPr>
          </a:p>
        </p:txBody>
      </p:sp>
      <p:sp>
        <p:nvSpPr>
          <p:cNvPr id="57" name="56 CuadroTexto"/>
          <p:cNvSpPr txBox="1"/>
          <p:nvPr/>
        </p:nvSpPr>
        <p:spPr>
          <a:xfrm>
            <a:off x="3347864" y="1716470"/>
            <a:ext cx="5508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Las aplicaciones cliente pueden enviar </a:t>
            </a:r>
            <a:r>
              <a:rPr lang="es-ES" sz="1300" dirty="0" smtClean="0"/>
              <a:t>SMS, </a:t>
            </a:r>
            <a:r>
              <a:rPr lang="es-ES" sz="1300" dirty="0"/>
              <a:t>correos </a:t>
            </a:r>
            <a:r>
              <a:rPr lang="es-ES" sz="1300" dirty="0" smtClean="0"/>
              <a:t>electrónicos y avisos </a:t>
            </a:r>
            <a:r>
              <a:rPr lang="es-ES" sz="1300" dirty="0" err="1" smtClean="0"/>
              <a:t>push</a:t>
            </a:r>
            <a:r>
              <a:rPr lang="es-ES" sz="1300" dirty="0" smtClean="0"/>
              <a:t> </a:t>
            </a:r>
            <a:r>
              <a:rPr lang="es-ES" sz="1300" dirty="0"/>
              <a:t>a través de la plataforma.</a:t>
            </a:r>
          </a:p>
        </p:txBody>
      </p:sp>
      <p:sp>
        <p:nvSpPr>
          <p:cNvPr id="59" name="58 Rectángulo redondeado"/>
          <p:cNvSpPr/>
          <p:nvPr/>
        </p:nvSpPr>
        <p:spPr>
          <a:xfrm>
            <a:off x="629056" y="1710312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400" dirty="0"/>
              <a:t>Envío de </a:t>
            </a:r>
            <a:r>
              <a:rPr lang="es-ES" sz="1400" dirty="0" smtClean="0"/>
              <a:t>SMS, </a:t>
            </a:r>
            <a:r>
              <a:rPr lang="es-ES" sz="1400" dirty="0"/>
              <a:t>correos </a:t>
            </a:r>
            <a:r>
              <a:rPr lang="es-ES" sz="1400" dirty="0" smtClean="0"/>
              <a:t>electrónicos y avisos </a:t>
            </a:r>
            <a:r>
              <a:rPr lang="es-ES" sz="1400" dirty="0" err="1" smtClean="0"/>
              <a:t>push</a:t>
            </a:r>
            <a:endParaRPr lang="es-ES" sz="1400" dirty="0"/>
          </a:p>
        </p:txBody>
      </p:sp>
      <p:sp>
        <p:nvSpPr>
          <p:cNvPr id="60" name="Oval 17"/>
          <p:cNvSpPr>
            <a:spLocks noChangeArrowheads="1"/>
          </p:cNvSpPr>
          <p:nvPr/>
        </p:nvSpPr>
        <p:spPr bwMode="auto">
          <a:xfrm>
            <a:off x="467544" y="1556792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1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1" name="60 Rectángulo redondeado"/>
          <p:cNvSpPr/>
          <p:nvPr/>
        </p:nvSpPr>
        <p:spPr>
          <a:xfrm>
            <a:off x="629056" y="3018069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dirty="0"/>
              <a:t>Planificación de los envíos</a:t>
            </a:r>
          </a:p>
        </p:txBody>
      </p:sp>
      <p:sp>
        <p:nvSpPr>
          <p:cNvPr id="62" name="Oval 17"/>
          <p:cNvSpPr>
            <a:spLocks noChangeArrowheads="1"/>
          </p:cNvSpPr>
          <p:nvPr/>
        </p:nvSpPr>
        <p:spPr bwMode="auto">
          <a:xfrm>
            <a:off x="467544" y="2864549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3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3" name="62 Rectángulo redondeado"/>
          <p:cNvSpPr/>
          <p:nvPr/>
        </p:nvSpPr>
        <p:spPr>
          <a:xfrm>
            <a:off x="629056" y="3666141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200" dirty="0"/>
              <a:t>Gestión de los envíos realizados</a:t>
            </a:r>
          </a:p>
        </p:txBody>
      </p:sp>
      <p:sp>
        <p:nvSpPr>
          <p:cNvPr id="64" name="Oval 17"/>
          <p:cNvSpPr>
            <a:spLocks noChangeArrowheads="1"/>
          </p:cNvSpPr>
          <p:nvPr/>
        </p:nvSpPr>
        <p:spPr bwMode="auto">
          <a:xfrm>
            <a:off x="467544" y="3512621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4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5" name="64 Rectángulo redondeado"/>
          <p:cNvSpPr/>
          <p:nvPr/>
        </p:nvSpPr>
        <p:spPr>
          <a:xfrm>
            <a:off x="629056" y="2358384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200" dirty="0"/>
              <a:t>Configuración de </a:t>
            </a:r>
            <a:r>
              <a:rPr lang="es-ES" sz="1200" dirty="0" smtClean="0"/>
              <a:t>los </a:t>
            </a:r>
            <a:r>
              <a:rPr lang="es-ES" sz="1200" dirty="0"/>
              <a:t>servicios de envío</a:t>
            </a:r>
          </a:p>
        </p:txBody>
      </p:sp>
      <p:sp>
        <p:nvSpPr>
          <p:cNvPr id="66" name="Oval 17"/>
          <p:cNvSpPr>
            <a:spLocks noChangeArrowheads="1"/>
          </p:cNvSpPr>
          <p:nvPr/>
        </p:nvSpPr>
        <p:spPr bwMode="auto">
          <a:xfrm>
            <a:off x="467544" y="2204864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7" name="66 Rectángulo redondeado"/>
          <p:cNvSpPr/>
          <p:nvPr/>
        </p:nvSpPr>
        <p:spPr>
          <a:xfrm>
            <a:off x="629056" y="5041256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200" dirty="0"/>
              <a:t>Integración con los servidores </a:t>
            </a:r>
          </a:p>
          <a:p>
            <a:pPr lvl="0" algn="ctr"/>
            <a:r>
              <a:rPr lang="es-ES" sz="1200" dirty="0"/>
              <a:t>de correo y proveedores de SMS</a:t>
            </a:r>
          </a:p>
        </p:txBody>
      </p:sp>
      <p:sp>
        <p:nvSpPr>
          <p:cNvPr id="68" name="Oval 17"/>
          <p:cNvSpPr>
            <a:spLocks noChangeArrowheads="1"/>
          </p:cNvSpPr>
          <p:nvPr/>
        </p:nvSpPr>
        <p:spPr bwMode="auto">
          <a:xfrm>
            <a:off x="467544" y="4887736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9" name="68 CuadroTexto"/>
          <p:cNvSpPr txBox="1"/>
          <p:nvPr/>
        </p:nvSpPr>
        <p:spPr>
          <a:xfrm>
            <a:off x="3347864" y="3008565"/>
            <a:ext cx="5508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La plataforma de mensajería permite planificar los envíos, pudiendo restringir tanto el horario como los días en los que se realizan los envíos.</a:t>
            </a:r>
          </a:p>
        </p:txBody>
      </p:sp>
      <p:sp>
        <p:nvSpPr>
          <p:cNvPr id="70" name="69 CuadroTexto"/>
          <p:cNvSpPr txBox="1"/>
          <p:nvPr/>
        </p:nvSpPr>
        <p:spPr>
          <a:xfrm>
            <a:off x="3357232" y="3656637"/>
            <a:ext cx="55081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Una vez realizado el envío del mensaje, </a:t>
            </a:r>
            <a:r>
              <a:rPr lang="es-ES" sz="1300" dirty="0" smtClean="0"/>
              <a:t>los usuarios de la plataforma pueden </a:t>
            </a:r>
            <a:r>
              <a:rPr lang="es-ES" sz="1300" dirty="0"/>
              <a:t>consultar el estado, anular e incluso volver a enviar. </a:t>
            </a:r>
          </a:p>
        </p:txBody>
      </p:sp>
      <p:sp>
        <p:nvSpPr>
          <p:cNvPr id="71" name="70 CuadroTexto"/>
          <p:cNvSpPr txBox="1"/>
          <p:nvPr/>
        </p:nvSpPr>
        <p:spPr>
          <a:xfrm>
            <a:off x="3347863" y="2312854"/>
            <a:ext cx="55081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Los usuarios </a:t>
            </a:r>
            <a:r>
              <a:rPr lang="es-ES" sz="1300" dirty="0" smtClean="0"/>
              <a:t> de las aplicaciones cliente pueden </a:t>
            </a:r>
            <a:r>
              <a:rPr lang="es-ES" sz="1300" dirty="0"/>
              <a:t>configurar información relacionado con el servicio que le ofrece la Plataforma.  </a:t>
            </a:r>
          </a:p>
        </p:txBody>
      </p:sp>
      <p:sp>
        <p:nvSpPr>
          <p:cNvPr id="72" name="71 CuadroTexto"/>
          <p:cNvSpPr txBox="1"/>
          <p:nvPr/>
        </p:nvSpPr>
        <p:spPr>
          <a:xfrm>
            <a:off x="3347863" y="4931896"/>
            <a:ext cx="553779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El Sistema Integral de Mensajería será quien se encargue de la integración con los diferentes servidores de correo y operadoras de telefonía para realizar el envío, siendo transparente para las aplicaciones cliente.</a:t>
            </a:r>
          </a:p>
        </p:txBody>
      </p:sp>
      <p:sp>
        <p:nvSpPr>
          <p:cNvPr id="23" name="4 Marcador de texto"/>
          <p:cNvSpPr txBox="1">
            <a:spLocks/>
          </p:cNvSpPr>
          <p:nvPr/>
        </p:nvSpPr>
        <p:spPr bwMode="auto">
          <a:xfrm>
            <a:off x="482601" y="692696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b="1" kern="0" dirty="0" smtClean="0">
                <a:solidFill>
                  <a:srgbClr val="0070C0"/>
                </a:solidFill>
              </a:rPr>
              <a:t>Características</a:t>
            </a:r>
            <a:endParaRPr lang="es-ES" b="1" kern="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24" name="23 Rectángulo redondeado"/>
          <p:cNvSpPr/>
          <p:nvPr/>
        </p:nvSpPr>
        <p:spPr>
          <a:xfrm>
            <a:off x="629056" y="4374608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400" dirty="0"/>
              <a:t>Estadísticas de envíos</a:t>
            </a:r>
          </a:p>
        </p:txBody>
      </p:sp>
      <p:sp>
        <p:nvSpPr>
          <p:cNvPr id="25" name="Oval 17"/>
          <p:cNvSpPr>
            <a:spLocks noChangeArrowheads="1"/>
          </p:cNvSpPr>
          <p:nvPr/>
        </p:nvSpPr>
        <p:spPr bwMode="auto">
          <a:xfrm>
            <a:off x="467544" y="4221088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5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3353338" y="4313416"/>
            <a:ext cx="553779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Todos los envíos quedan </a:t>
            </a:r>
            <a:r>
              <a:rPr lang="es-ES" sz="1300" dirty="0" smtClean="0"/>
              <a:t>registrados, pudiendo consultar las estadísticas </a:t>
            </a:r>
            <a:r>
              <a:rPr lang="es-ES" sz="1300" dirty="0"/>
              <a:t>de los envíos en función de diferentes criterios y filtros. </a:t>
            </a:r>
          </a:p>
          <a:p>
            <a:pPr marL="177800" indent="-177800">
              <a:buFont typeface="Arial" pitchFamily="34" charset="0"/>
              <a:buChar char="•"/>
            </a:pPr>
            <a:endParaRPr lang="es-ES" sz="1300" dirty="0"/>
          </a:p>
        </p:txBody>
      </p:sp>
      <p:sp>
        <p:nvSpPr>
          <p:cNvPr id="27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28" name="27 Rectángulo redondeado"/>
          <p:cNvSpPr/>
          <p:nvPr/>
        </p:nvSpPr>
        <p:spPr>
          <a:xfrm>
            <a:off x="629056" y="5691072"/>
            <a:ext cx="2574792" cy="457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200" dirty="0" err="1"/>
              <a:t>Multiproveedor</a:t>
            </a:r>
            <a:endParaRPr lang="es-ES" sz="1200" dirty="0"/>
          </a:p>
        </p:txBody>
      </p:sp>
      <p:sp>
        <p:nvSpPr>
          <p:cNvPr id="29" name="Oval 17"/>
          <p:cNvSpPr>
            <a:spLocks noChangeArrowheads="1"/>
          </p:cNvSpPr>
          <p:nvPr/>
        </p:nvSpPr>
        <p:spPr bwMode="auto">
          <a:xfrm>
            <a:off x="467544" y="5537552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7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347863" y="5703632"/>
            <a:ext cx="55377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s-ES" sz="1300" dirty="0"/>
              <a:t>El Sistema Integral de Mensajería ofrece a las aplicaciones cliente la posibilidad de realizar el envío a través de diferentes proveedores.</a:t>
            </a:r>
          </a:p>
        </p:txBody>
      </p:sp>
      <p:pic>
        <p:nvPicPr>
          <p:cNvPr id="31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5313" y="5949280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42717991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2244-282A-4735-8B66-AE9C55670AC0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Sistema Integral de Mensajería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5</a:t>
            </a:fld>
            <a:endParaRPr lang="es-ES"/>
          </a:p>
        </p:txBody>
      </p:sp>
      <p:pic>
        <p:nvPicPr>
          <p:cNvPr id="5" name="4 Imagen" descr="Objetivos Plataforma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1524" t="4057" r="1308" b="11594"/>
          <a:stretch>
            <a:fillRect/>
          </a:stretch>
        </p:blipFill>
        <p:spPr bwMode="auto">
          <a:xfrm>
            <a:off x="2699792" y="3573016"/>
            <a:ext cx="3786214" cy="21431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4 Marcador de texto"/>
          <p:cNvSpPr txBox="1">
            <a:spLocks/>
          </p:cNvSpPr>
          <p:nvPr/>
        </p:nvSpPr>
        <p:spPr bwMode="auto">
          <a:xfrm>
            <a:off x="482601" y="857232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sz="2400" b="1" kern="0" dirty="0" smtClean="0">
                <a:solidFill>
                  <a:srgbClr val="0070C0"/>
                </a:solidFill>
              </a:rPr>
              <a:t>Componentes</a:t>
            </a:r>
            <a:endParaRPr lang="es-ES" sz="2400" b="1" kern="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0" y="0"/>
            <a:ext cx="8701088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Sistema Integral de Mensajería</a:t>
            </a: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0034" y="1428736"/>
            <a:ext cx="71636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</a:pPr>
            <a:r>
              <a:rPr lang="es-ES" sz="2000" u="sng" dirty="0" smtClean="0"/>
              <a:t>Interface aplicaciones: 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</a:pPr>
            <a:r>
              <a:rPr lang="es-ES" dirty="0" smtClean="0"/>
              <a:t>Conjunto de servicios web a disposición de las aplicaciones cliente.</a:t>
            </a:r>
          </a:p>
          <a:p>
            <a:pPr algn="just" defTabSz="444500">
              <a:buClr>
                <a:srgbClr val="0070C0"/>
              </a:buClr>
              <a:buSzPct val="80000"/>
            </a:pPr>
            <a:r>
              <a:rPr lang="es-ES" sz="2000" u="sng" dirty="0" smtClean="0"/>
              <a:t>Aplicación web: 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</a:pPr>
            <a:r>
              <a:rPr lang="es-ES" dirty="0" smtClean="0"/>
              <a:t>Aplicación de administración del sistema y de consulta de informes y obtención de datos estadísticos.</a:t>
            </a:r>
          </a:p>
        </p:txBody>
      </p:sp>
      <p:pic>
        <p:nvPicPr>
          <p:cNvPr id="9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05264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2244-282A-4735-8B66-AE9C55670AC0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6</a:t>
            </a:fld>
            <a:endParaRPr lang="es-ES"/>
          </a:p>
        </p:txBody>
      </p:sp>
      <p:pic>
        <p:nvPicPr>
          <p:cNvPr id="5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786454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5 Rectángulo"/>
          <p:cNvSpPr/>
          <p:nvPr/>
        </p:nvSpPr>
        <p:spPr>
          <a:xfrm>
            <a:off x="0" y="44624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ES" sz="3600" dirty="0" smtClean="0"/>
              <a:t>Sistema Integral de Mensajería</a:t>
            </a:r>
            <a:endParaRPr lang="es-ES" sz="3600" dirty="0"/>
          </a:p>
        </p:txBody>
      </p:sp>
      <p:sp>
        <p:nvSpPr>
          <p:cNvPr id="7" name="6 Rectángulo"/>
          <p:cNvSpPr/>
          <p:nvPr/>
        </p:nvSpPr>
        <p:spPr>
          <a:xfrm>
            <a:off x="467544" y="836713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400" b="1" kern="0" dirty="0" smtClean="0">
                <a:solidFill>
                  <a:srgbClr val="0070C0"/>
                </a:solidFill>
              </a:rPr>
              <a:t>Caso particular</a:t>
            </a:r>
            <a:r>
              <a:rPr lang="es-ES" b="1" kern="0" dirty="0" smtClean="0">
                <a:solidFill>
                  <a:srgbClr val="0070C0"/>
                </a:solidFill>
              </a:rPr>
              <a:t> </a:t>
            </a:r>
            <a:r>
              <a:rPr lang="es-ES" sz="2400" b="1" kern="0" dirty="0" smtClean="0">
                <a:solidFill>
                  <a:srgbClr val="0070C0"/>
                </a:solidFill>
              </a:rPr>
              <a:t>que nos</a:t>
            </a:r>
            <a:r>
              <a:rPr lang="es-ES" b="1" kern="0" dirty="0" smtClean="0">
                <a:solidFill>
                  <a:srgbClr val="0070C0"/>
                </a:solidFill>
              </a:rPr>
              <a:t> </a:t>
            </a:r>
            <a:r>
              <a:rPr lang="es-ES" sz="2400" b="1" kern="0" dirty="0" smtClean="0">
                <a:solidFill>
                  <a:srgbClr val="0070C0"/>
                </a:solidFill>
              </a:rPr>
              <a:t>aplica</a:t>
            </a:r>
            <a:r>
              <a:rPr lang="es-ES" b="1" kern="0" dirty="0" smtClean="0">
                <a:solidFill>
                  <a:srgbClr val="0070C0"/>
                </a:solidFill>
              </a:rPr>
              <a:t>:</a:t>
            </a:r>
            <a:endParaRPr lang="es-ES" b="1" kern="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0034" y="1428736"/>
            <a:ext cx="716362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</a:pPr>
            <a:r>
              <a:rPr lang="es-ES" sz="2000" u="sng" dirty="0" smtClean="0"/>
              <a:t>OBJETIVO: </a:t>
            </a:r>
            <a:r>
              <a:rPr lang="es-ES" sz="2000" dirty="0" smtClean="0"/>
              <a:t> integración de CC.AA y EE.LL con </a:t>
            </a:r>
            <a:r>
              <a:rPr lang="es-ES" sz="2000" dirty="0" err="1" smtClean="0"/>
              <a:t>cl@ve</a:t>
            </a:r>
            <a:r>
              <a:rPr lang="es-ES" sz="2000" dirty="0" smtClean="0"/>
              <a:t>, haciendo uso de la Plataforma de Mensajería SIM.</a:t>
            </a:r>
            <a:endParaRPr lang="es-ES" sz="2000" u="sng" dirty="0" smtClean="0"/>
          </a:p>
          <a:p>
            <a:pPr algn="just" defTabSz="444500">
              <a:buClr>
                <a:srgbClr val="0070C0"/>
              </a:buClr>
              <a:buSzPct val="80000"/>
            </a:pPr>
            <a:r>
              <a:rPr lang="es-ES" sz="2000" u="sng" dirty="0" smtClean="0"/>
              <a:t>PASOS: 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ü"/>
            </a:pPr>
            <a:r>
              <a:rPr lang="es-ES" sz="2000" dirty="0" smtClean="0"/>
              <a:t>Dar de alta en SIM una aplicación cliente, a través de la cual se realizará el envío a través de la plataforma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ü"/>
            </a:pPr>
            <a:r>
              <a:rPr lang="es-ES" sz="2000" dirty="0" smtClean="0"/>
              <a:t>Configurar un servicio asociado a la aplicación.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ü"/>
            </a:pPr>
            <a:r>
              <a:rPr lang="es-ES" sz="2000" dirty="0" smtClean="0"/>
              <a:t>Definir el servicio como </a:t>
            </a:r>
            <a:r>
              <a:rPr lang="es-ES" sz="2000" dirty="0" err="1" smtClean="0"/>
              <a:t>multiorganismo</a:t>
            </a:r>
            <a:r>
              <a:rPr lang="es-ES" sz="2000" dirty="0" smtClean="0"/>
              <a:t>: múltiples códigos dir3 usarán el servicio definido, en este caso cada una de las CC.AA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ü"/>
            </a:pPr>
            <a:r>
              <a:rPr lang="es-ES" sz="2000" dirty="0" smtClean="0"/>
              <a:t>Para cada uno de los organismos, se dará de alta el proveedor </a:t>
            </a:r>
            <a:r>
              <a:rPr lang="es-ES" sz="2000" dirty="0" err="1" smtClean="0"/>
              <a:t>sms</a:t>
            </a:r>
            <a:r>
              <a:rPr lang="es-ES" sz="2000" dirty="0" smtClean="0"/>
              <a:t> correspondiente (Vodafone, telefónica, BT), junto con su contraseña y planificación definida para el envío, posibilitando, de esta manera, el envío de </a:t>
            </a:r>
            <a:r>
              <a:rPr lang="es-ES" sz="2000" dirty="0" err="1" smtClean="0"/>
              <a:t>sms</a:t>
            </a:r>
            <a:r>
              <a:rPr lang="es-ES" sz="2000" dirty="0" smtClean="0"/>
              <a:t> con cargo diferentes organismos.</a:t>
            </a:r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  <a:buFont typeface="Wingdings" pitchFamily="2" charset="2"/>
              <a:buChar char="ü"/>
            </a:pPr>
            <a:endParaRPr lang="es-ES" sz="2000" dirty="0" smtClean="0"/>
          </a:p>
          <a:p>
            <a:pPr algn="just" defTabSz="444500"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80000"/>
            </a:pPr>
            <a:endParaRPr lang="es-ES" sz="2000" u="sng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2244-282A-4735-8B66-AE9C55670AC0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7</a:t>
            </a:fld>
            <a:endParaRPr lang="es-ES"/>
          </a:p>
        </p:txBody>
      </p:sp>
      <p:pic>
        <p:nvPicPr>
          <p:cNvPr id="5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786454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5 Rectángulo"/>
          <p:cNvSpPr/>
          <p:nvPr/>
        </p:nvSpPr>
        <p:spPr>
          <a:xfrm>
            <a:off x="0" y="44624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ES" sz="3600" dirty="0" smtClean="0"/>
              <a:t>Sistema Integral de Mensajería</a:t>
            </a:r>
            <a:endParaRPr lang="es-E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276872"/>
            <a:ext cx="7229475" cy="322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67544" y="836713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400" b="1" kern="0" dirty="0" smtClean="0">
                <a:solidFill>
                  <a:srgbClr val="0070C0"/>
                </a:solidFill>
              </a:rPr>
              <a:t>Un servicio </a:t>
            </a:r>
            <a:r>
              <a:rPr lang="es-ES" sz="2400" b="1" kern="0" dirty="0" err="1" smtClean="0">
                <a:solidFill>
                  <a:srgbClr val="0070C0"/>
                </a:solidFill>
              </a:rPr>
              <a:t>multi</a:t>
            </a:r>
            <a:r>
              <a:rPr lang="es-ES" sz="2400" b="1" kern="0" dirty="0" smtClean="0">
                <a:solidFill>
                  <a:srgbClr val="0070C0"/>
                </a:solidFill>
              </a:rPr>
              <a:t>-Organismo</a:t>
            </a:r>
            <a:endParaRPr lang="es-ES" b="1" kern="0" dirty="0">
              <a:solidFill>
                <a:srgbClr val="0070C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9CC5803-8BF8-42E7-9985-67DFA8A37EFF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67E3A835-86A5-4275-862B-0336B7A87999}" type="datetime1">
              <a:rPr lang="es-ES" smtClean="0"/>
              <a:pPr/>
              <a:t>15/03/2016</a:t>
            </a:fld>
            <a:endParaRPr lang="es-ES" dirty="0"/>
          </a:p>
        </p:txBody>
      </p:sp>
      <p:sp>
        <p:nvSpPr>
          <p:cNvPr id="35" name="34 Rectángulo redondeado"/>
          <p:cNvSpPr/>
          <p:nvPr/>
        </p:nvSpPr>
        <p:spPr>
          <a:xfrm>
            <a:off x="179512" y="1340768"/>
            <a:ext cx="8784976" cy="21602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Alta del organismo </a:t>
            </a:r>
            <a:r>
              <a:rPr lang="es-ES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orgien</a:t>
            </a:r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del envío </a:t>
            </a:r>
            <a:r>
              <a:rPr lang="es-ES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sms</a:t>
            </a:r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en SIM</a:t>
            </a:r>
            <a:endParaRPr lang="es-ES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45 Rectángulo redondeado"/>
          <p:cNvSpPr/>
          <p:nvPr/>
        </p:nvSpPr>
        <p:spPr>
          <a:xfrm>
            <a:off x="179512" y="3717031"/>
            <a:ext cx="8784976" cy="24369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Alta del servicio </a:t>
            </a:r>
            <a:r>
              <a:rPr lang="es-ES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multiorganismo</a:t>
            </a:r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 envío de </a:t>
            </a:r>
            <a:r>
              <a:rPr lang="es-ES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sms</a:t>
            </a:r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asociado a la aplicación cliente</a:t>
            </a:r>
            <a:endParaRPr lang="es-ES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anavarrd\Desktop\descarg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27" y="1844824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827584" y="2895327"/>
            <a:ext cx="1512167" cy="461665"/>
          </a:xfrm>
          <a:prstGeom prst="rect">
            <a:avLst/>
          </a:prstGeom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Responsable aplicación cliente</a:t>
            </a:r>
            <a:endParaRPr lang="es-ES" sz="1200" dirty="0"/>
          </a:p>
        </p:txBody>
      </p:sp>
      <p:pic>
        <p:nvPicPr>
          <p:cNvPr id="50" name="Picture 2" descr="C:\Users\anavarrd\Desktop\descarg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27" y="4437112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50 CuadroTexto"/>
          <p:cNvSpPr txBox="1"/>
          <p:nvPr/>
        </p:nvSpPr>
        <p:spPr>
          <a:xfrm>
            <a:off x="827584" y="5487615"/>
            <a:ext cx="1512167" cy="461665"/>
          </a:xfrm>
          <a:prstGeom prst="rect">
            <a:avLst/>
          </a:prstGeom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Responsable aplicación cliente</a:t>
            </a:r>
            <a:endParaRPr lang="es-ES" sz="1200" dirty="0"/>
          </a:p>
        </p:txBody>
      </p:sp>
      <p:cxnSp>
        <p:nvCxnSpPr>
          <p:cNvPr id="52" name="51 Conector recto de flecha"/>
          <p:cNvCxnSpPr/>
          <p:nvPr/>
        </p:nvCxnSpPr>
        <p:spPr>
          <a:xfrm flipV="1">
            <a:off x="2771800" y="2564904"/>
            <a:ext cx="1944216" cy="3304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6228184" y="1597149"/>
            <a:ext cx="247653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Dar de alta en SIM la aplicación cliente:</a:t>
            </a:r>
          </a:p>
          <a:p>
            <a:endParaRPr lang="es-ES" sz="1100" dirty="0" smtClean="0"/>
          </a:p>
          <a:p>
            <a:pPr>
              <a:buFontTx/>
              <a:buChar char="-"/>
            </a:pPr>
            <a:r>
              <a:rPr lang="es-ES" sz="1100" b="1" dirty="0" smtClean="0"/>
              <a:t>nombre/descripción</a:t>
            </a:r>
          </a:p>
          <a:p>
            <a:endParaRPr lang="es-ES" sz="1100" b="1" dirty="0" smtClean="0"/>
          </a:p>
          <a:p>
            <a:pPr>
              <a:buFontTx/>
              <a:buChar char="-"/>
            </a:pPr>
            <a:r>
              <a:rPr lang="es-ES" sz="1100" b="1" dirty="0" smtClean="0"/>
              <a:t>responsable técnico/email</a:t>
            </a:r>
          </a:p>
          <a:p>
            <a:pPr>
              <a:buFontTx/>
              <a:buChar char="-"/>
            </a:pPr>
            <a:endParaRPr lang="es-ES" sz="1100" b="1" dirty="0" smtClean="0"/>
          </a:p>
          <a:p>
            <a:pPr>
              <a:buFontTx/>
              <a:buChar char="-"/>
            </a:pPr>
            <a:r>
              <a:rPr lang="es-ES" sz="1100" b="1" dirty="0" smtClean="0"/>
              <a:t>responsable funcional/email </a:t>
            </a:r>
          </a:p>
          <a:p>
            <a:pPr>
              <a:buFontTx/>
              <a:buChar char="-"/>
            </a:pPr>
            <a:endParaRPr lang="es-ES" sz="1100" b="1" dirty="0" smtClean="0"/>
          </a:p>
          <a:p>
            <a:endParaRPr lang="es-ES" sz="1100" dirty="0" smtClean="0"/>
          </a:p>
          <a:p>
            <a:endParaRPr lang="es-ES" sz="1100" dirty="0"/>
          </a:p>
          <a:p>
            <a:endParaRPr lang="es-ES" sz="1100" dirty="0"/>
          </a:p>
        </p:txBody>
      </p:sp>
      <p:cxnSp>
        <p:nvCxnSpPr>
          <p:cNvPr id="57" name="56 Conector recto de flecha"/>
          <p:cNvCxnSpPr/>
          <p:nvPr/>
        </p:nvCxnSpPr>
        <p:spPr>
          <a:xfrm flipV="1">
            <a:off x="2771800" y="5186808"/>
            <a:ext cx="1656184" cy="3304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684844"/>
            <a:ext cx="1019175" cy="866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58 CuadroTexto"/>
          <p:cNvSpPr txBox="1"/>
          <p:nvPr/>
        </p:nvSpPr>
        <p:spPr>
          <a:xfrm>
            <a:off x="5940152" y="4581128"/>
            <a:ext cx="295232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Deberán estar dados de alta los organismos correspondientes  que van a hacer uso del servicio (deberá existir su </a:t>
            </a:r>
            <a:r>
              <a:rPr lang="es-ES" sz="1100" b="1" dirty="0" smtClean="0"/>
              <a:t>código DIR3 </a:t>
            </a:r>
            <a:r>
              <a:rPr lang="es-ES" sz="1100" dirty="0" smtClean="0"/>
              <a:t>en SIM)</a:t>
            </a:r>
          </a:p>
          <a:p>
            <a:endParaRPr lang="es-ES" sz="1100" dirty="0"/>
          </a:p>
          <a:p>
            <a:endParaRPr lang="es-ES" sz="1100" b="1" dirty="0"/>
          </a:p>
        </p:txBody>
      </p:sp>
      <p:sp>
        <p:nvSpPr>
          <p:cNvPr id="60" name="Oval 17"/>
          <p:cNvSpPr>
            <a:spLocks noChangeArrowheads="1"/>
          </p:cNvSpPr>
          <p:nvPr/>
        </p:nvSpPr>
        <p:spPr bwMode="auto">
          <a:xfrm>
            <a:off x="61715" y="1196752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1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1" name="Oval 17"/>
          <p:cNvSpPr>
            <a:spLocks noChangeArrowheads="1"/>
          </p:cNvSpPr>
          <p:nvPr/>
        </p:nvSpPr>
        <p:spPr bwMode="auto">
          <a:xfrm>
            <a:off x="61715" y="3573016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2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4 Marcador de texto"/>
          <p:cNvSpPr txBox="1">
            <a:spLocks/>
          </p:cNvSpPr>
          <p:nvPr/>
        </p:nvSpPr>
        <p:spPr bwMode="auto">
          <a:xfrm>
            <a:off x="482601" y="692696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b="1" kern="0" dirty="0" smtClean="0">
                <a:solidFill>
                  <a:srgbClr val="0070C0"/>
                </a:solidFill>
              </a:rPr>
              <a:t>Pasos a seguir para la integración de </a:t>
            </a:r>
            <a:r>
              <a:rPr lang="es-ES" b="1" kern="0" dirty="0" err="1" smtClean="0">
                <a:solidFill>
                  <a:srgbClr val="0070C0"/>
                </a:solidFill>
              </a:rPr>
              <a:t>cl@ve</a:t>
            </a:r>
            <a:endParaRPr lang="es-ES" b="1" kern="0" dirty="0">
              <a:solidFill>
                <a:srgbClr val="0070C0"/>
              </a:solidFill>
            </a:endParaRPr>
          </a:p>
        </p:txBody>
      </p:sp>
      <p:sp>
        <p:nvSpPr>
          <p:cNvPr id="25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01088" cy="762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  <a:effectLst/>
              </a:rPr>
              <a:t>Sistema Integral de Mensajería</a:t>
            </a:r>
            <a:endParaRPr lang="es-ES" sz="1100" dirty="0">
              <a:solidFill>
                <a:schemeClr val="tx1"/>
              </a:solidFill>
              <a:effectLst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1019175" cy="866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9015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9CC5803-8BF8-42E7-9985-67DFA8A37EFF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67E3A835-86A5-4275-862B-0336B7A87999}" type="datetime1">
              <a:rPr lang="es-ES" smtClean="0"/>
              <a:pPr/>
              <a:t>15/03/2016</a:t>
            </a:fld>
            <a:endParaRPr lang="es-ES" dirty="0"/>
          </a:p>
        </p:txBody>
      </p:sp>
      <p:sp>
        <p:nvSpPr>
          <p:cNvPr id="14" name="4 Marcador de texto"/>
          <p:cNvSpPr txBox="1">
            <a:spLocks/>
          </p:cNvSpPr>
          <p:nvPr/>
        </p:nvSpPr>
        <p:spPr bwMode="auto">
          <a:xfrm>
            <a:off x="482601" y="692696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b="1" kern="0" dirty="0" smtClean="0">
                <a:solidFill>
                  <a:srgbClr val="0070C0"/>
                </a:solidFill>
              </a:rPr>
              <a:t>Pasos a seguir para la integración con </a:t>
            </a:r>
            <a:r>
              <a:rPr lang="es-ES" b="1" kern="0" dirty="0" err="1" smtClean="0">
                <a:solidFill>
                  <a:srgbClr val="0070C0"/>
                </a:solidFill>
              </a:rPr>
              <a:t>cl@ve</a:t>
            </a:r>
            <a:endParaRPr lang="es-ES" b="1" kern="0" dirty="0">
              <a:solidFill>
                <a:srgbClr val="0070C0"/>
              </a:solidFill>
            </a:endParaRPr>
          </a:p>
        </p:txBody>
      </p:sp>
      <p:sp>
        <p:nvSpPr>
          <p:cNvPr id="35" name="34 Rectángulo redondeado"/>
          <p:cNvSpPr/>
          <p:nvPr/>
        </p:nvSpPr>
        <p:spPr>
          <a:xfrm>
            <a:off x="179512" y="1340768"/>
            <a:ext cx="8784976" cy="24482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Para cada uno de los organismos definidos: </a:t>
            </a:r>
            <a:endParaRPr lang="es-ES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45 Rectángulo redondeado"/>
          <p:cNvSpPr/>
          <p:nvPr/>
        </p:nvSpPr>
        <p:spPr>
          <a:xfrm>
            <a:off x="179512" y="4005064"/>
            <a:ext cx="8784976" cy="21602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Envío de </a:t>
            </a:r>
            <a:r>
              <a:rPr lang="es-ES" u="sng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sms</a:t>
            </a:r>
            <a:r>
              <a:rPr lang="es-E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s-ES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793" y="4665330"/>
            <a:ext cx="1019175" cy="866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15 Conector recto de flecha"/>
          <p:cNvCxnSpPr>
            <a:stCxn id="9" idx="3"/>
            <a:endCxn id="21" idx="1"/>
          </p:cNvCxnSpPr>
          <p:nvPr/>
        </p:nvCxnSpPr>
        <p:spPr>
          <a:xfrm flipV="1">
            <a:off x="4283968" y="5097298"/>
            <a:ext cx="1440160" cy="14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:\Users\mestebae\Desktop\mobile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269" y="4695902"/>
            <a:ext cx="792088" cy="8027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17 Conector recto de flecha"/>
          <p:cNvCxnSpPr>
            <a:stCxn id="21" idx="3"/>
            <a:endCxn id="17" idx="1"/>
          </p:cNvCxnSpPr>
          <p:nvPr/>
        </p:nvCxnSpPr>
        <p:spPr>
          <a:xfrm>
            <a:off x="7020738" y="5097298"/>
            <a:ext cx="10175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18 Rectángulo redondeado"/>
          <p:cNvSpPr/>
          <p:nvPr/>
        </p:nvSpPr>
        <p:spPr>
          <a:xfrm>
            <a:off x="332165" y="4741167"/>
            <a:ext cx="1202364" cy="72008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err="1" smtClean="0"/>
              <a:t>cl@ve</a:t>
            </a:r>
            <a:endParaRPr lang="es-ES" sz="1200" b="1" dirty="0"/>
          </a:p>
        </p:txBody>
      </p:sp>
      <p:cxnSp>
        <p:nvCxnSpPr>
          <p:cNvPr id="20" name="19 Conector recto de flecha"/>
          <p:cNvCxnSpPr>
            <a:stCxn id="19" idx="3"/>
            <a:endCxn id="9" idx="1"/>
          </p:cNvCxnSpPr>
          <p:nvPr/>
        </p:nvCxnSpPr>
        <p:spPr>
          <a:xfrm flipV="1">
            <a:off x="1534529" y="5098718"/>
            <a:ext cx="1730264" cy="2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20 Rectángulo redondeado"/>
          <p:cNvSpPr/>
          <p:nvPr/>
        </p:nvSpPr>
        <p:spPr>
          <a:xfrm>
            <a:off x="5724128" y="4769758"/>
            <a:ext cx="1296610" cy="65508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Proveedor </a:t>
            </a:r>
            <a:r>
              <a:rPr lang="es-ES" sz="1200" b="1" dirty="0" err="1" smtClean="0"/>
              <a:t>sms</a:t>
            </a:r>
            <a:endParaRPr lang="es-ES" sz="1200" b="1" dirty="0" smtClean="0"/>
          </a:p>
          <a:p>
            <a:pPr algn="ctr"/>
            <a:r>
              <a:rPr lang="es-ES" sz="1200" b="1" dirty="0" smtClean="0"/>
              <a:t>correspondiente</a:t>
            </a:r>
            <a:endParaRPr lang="es-ES" sz="12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619672" y="5241394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b="1" dirty="0" smtClean="0"/>
              <a:t>Envío de </a:t>
            </a:r>
            <a:r>
              <a:rPr lang="es-ES" sz="800" b="1" dirty="0" err="1" smtClean="0"/>
              <a:t>sms</a:t>
            </a:r>
            <a:endParaRPr lang="es-ES" sz="800" b="1" dirty="0"/>
          </a:p>
        </p:txBody>
      </p:sp>
      <p:sp>
        <p:nvSpPr>
          <p:cNvPr id="22" name="21 CuadroTexto"/>
          <p:cNvSpPr txBox="1"/>
          <p:nvPr/>
        </p:nvSpPr>
        <p:spPr>
          <a:xfrm>
            <a:off x="4355976" y="5241394"/>
            <a:ext cx="1707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 smtClean="0"/>
              <a:t>Envío de </a:t>
            </a:r>
            <a:r>
              <a:rPr lang="es-ES" sz="800" b="1" dirty="0" err="1" smtClean="0"/>
              <a:t>sms</a:t>
            </a:r>
            <a:r>
              <a:rPr lang="es-ES" sz="800" b="1" dirty="0" smtClean="0"/>
              <a:t> haciendo uso del</a:t>
            </a:r>
          </a:p>
          <a:p>
            <a:r>
              <a:rPr lang="es-ES" sz="800" b="1" dirty="0" smtClean="0"/>
              <a:t>proveedor definido para el </a:t>
            </a:r>
          </a:p>
          <a:p>
            <a:r>
              <a:rPr lang="es-ES" sz="800" b="1" dirty="0" smtClean="0"/>
              <a:t>organismo y  planificación temporal</a:t>
            </a:r>
            <a:endParaRPr lang="es-ES" sz="800" b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7042343" y="5241394"/>
            <a:ext cx="7601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b="1" dirty="0" smtClean="0"/>
              <a:t>Envío del </a:t>
            </a:r>
            <a:r>
              <a:rPr lang="es-ES" sz="800" b="1" dirty="0" err="1" smtClean="0"/>
              <a:t>sms</a:t>
            </a:r>
            <a:endParaRPr lang="es-ES" sz="800" b="1" dirty="0"/>
          </a:p>
        </p:txBody>
      </p:sp>
      <p:cxnSp>
        <p:nvCxnSpPr>
          <p:cNvPr id="29" name="28 Conector recto de flecha"/>
          <p:cNvCxnSpPr/>
          <p:nvPr/>
        </p:nvCxnSpPr>
        <p:spPr>
          <a:xfrm>
            <a:off x="4716016" y="220486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31 Rectángulo redondeado"/>
          <p:cNvSpPr/>
          <p:nvPr/>
        </p:nvSpPr>
        <p:spPr>
          <a:xfrm>
            <a:off x="683568" y="2060848"/>
            <a:ext cx="1296610" cy="35819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Organismo 1</a:t>
            </a:r>
          </a:p>
          <a:p>
            <a:pPr algn="ctr"/>
            <a:r>
              <a:rPr lang="es-ES" sz="1200" b="1" dirty="0" smtClean="0"/>
              <a:t>Código DIR3</a:t>
            </a:r>
            <a:endParaRPr lang="es-ES" sz="1200" b="1" dirty="0"/>
          </a:p>
        </p:txBody>
      </p:sp>
      <p:sp>
        <p:nvSpPr>
          <p:cNvPr id="36" name="35 Rectángulo redondeado"/>
          <p:cNvSpPr/>
          <p:nvPr/>
        </p:nvSpPr>
        <p:spPr>
          <a:xfrm>
            <a:off x="5364088" y="2780928"/>
            <a:ext cx="1224136" cy="36004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Planificaciones </a:t>
            </a:r>
            <a:endParaRPr lang="es-ES" sz="1200" b="1" dirty="0"/>
          </a:p>
        </p:txBody>
      </p:sp>
      <p:cxnSp>
        <p:nvCxnSpPr>
          <p:cNvPr id="37" name="36 Conector recto de flecha"/>
          <p:cNvCxnSpPr/>
          <p:nvPr/>
        </p:nvCxnSpPr>
        <p:spPr>
          <a:xfrm>
            <a:off x="4716016" y="292494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40 CuadroTexto"/>
          <p:cNvSpPr txBox="1"/>
          <p:nvPr/>
        </p:nvSpPr>
        <p:spPr>
          <a:xfrm>
            <a:off x="6732240" y="1628800"/>
            <a:ext cx="18722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Para cada uno de los organismos definidos:</a:t>
            </a:r>
          </a:p>
          <a:p>
            <a:endParaRPr lang="es-ES" sz="1100" dirty="0" smtClean="0"/>
          </a:p>
          <a:p>
            <a:pPr>
              <a:buFontTx/>
              <a:buChar char="-"/>
            </a:pPr>
            <a:r>
              <a:rPr lang="es-ES" sz="1100" dirty="0" smtClean="0"/>
              <a:t>establecer el/los </a:t>
            </a:r>
            <a:r>
              <a:rPr lang="es-ES" sz="1100" b="1" dirty="0" smtClean="0"/>
              <a:t>proveedores de </a:t>
            </a:r>
            <a:r>
              <a:rPr lang="es-ES" sz="1100" b="1" dirty="0" err="1" smtClean="0"/>
              <a:t>sms</a:t>
            </a:r>
            <a:r>
              <a:rPr lang="es-ES" sz="1100" b="1" dirty="0" smtClean="0"/>
              <a:t>  </a:t>
            </a:r>
            <a:r>
              <a:rPr lang="es-ES" sz="1100" dirty="0" smtClean="0"/>
              <a:t>que</a:t>
            </a:r>
            <a:r>
              <a:rPr lang="es-ES" sz="1100" b="1" dirty="0" smtClean="0"/>
              <a:t> </a:t>
            </a:r>
            <a:r>
              <a:rPr lang="es-ES" sz="1100" dirty="0" err="1" smtClean="0"/>
              <a:t>utilizadrá</a:t>
            </a:r>
            <a:r>
              <a:rPr lang="es-ES" sz="1100" dirty="0" smtClean="0"/>
              <a:t>, </a:t>
            </a:r>
          </a:p>
          <a:p>
            <a:endParaRPr lang="es-ES" sz="1100" dirty="0" smtClean="0"/>
          </a:p>
          <a:p>
            <a:pPr>
              <a:buFontTx/>
              <a:buChar char="-"/>
            </a:pPr>
            <a:r>
              <a:rPr lang="es-ES" sz="1100" dirty="0" smtClean="0"/>
              <a:t> y las </a:t>
            </a:r>
            <a:r>
              <a:rPr lang="es-ES" sz="1100" b="1" dirty="0" smtClean="0"/>
              <a:t>planificaciones</a:t>
            </a:r>
            <a:r>
              <a:rPr lang="es-ES" sz="1100" dirty="0" smtClean="0"/>
              <a:t> </a:t>
            </a:r>
            <a:r>
              <a:rPr lang="es-ES" sz="1100" b="1" dirty="0" smtClean="0"/>
              <a:t>temporales</a:t>
            </a:r>
            <a:r>
              <a:rPr lang="es-ES" sz="1100" dirty="0" smtClean="0"/>
              <a:t> establecidas para cada proveedor</a:t>
            </a:r>
          </a:p>
          <a:p>
            <a:endParaRPr lang="es-ES" sz="800" b="1" dirty="0" smtClean="0"/>
          </a:p>
          <a:p>
            <a:endParaRPr lang="es-ES" sz="800" b="1" dirty="0" smtClean="0"/>
          </a:p>
          <a:p>
            <a:endParaRPr lang="es-ES" sz="800" b="1" dirty="0" smtClean="0"/>
          </a:p>
          <a:p>
            <a:endParaRPr lang="es-ES" sz="800" b="1" dirty="0" smtClean="0"/>
          </a:p>
          <a:p>
            <a:endParaRPr lang="es-ES" sz="800" b="1" dirty="0"/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704790" y="4986396"/>
            <a:ext cx="202914" cy="197576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900" b="1" dirty="0" smtClean="0">
                <a:solidFill>
                  <a:schemeClr val="bg1"/>
                </a:solidFill>
              </a:rPr>
              <a:t>1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50" name="Oval 17"/>
          <p:cNvSpPr>
            <a:spLocks noChangeArrowheads="1"/>
          </p:cNvSpPr>
          <p:nvPr/>
        </p:nvSpPr>
        <p:spPr bwMode="auto">
          <a:xfrm>
            <a:off x="4441094" y="4998510"/>
            <a:ext cx="202914" cy="197576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900" b="1" dirty="0" smtClean="0">
                <a:solidFill>
                  <a:schemeClr val="bg1"/>
                </a:solidFill>
              </a:rPr>
              <a:t>2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7136195" y="5002419"/>
            <a:ext cx="202914" cy="197576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900" b="1" dirty="0" smtClean="0">
                <a:solidFill>
                  <a:schemeClr val="bg1"/>
                </a:solidFill>
              </a:rPr>
              <a:t>3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52" name="Oval 17"/>
          <p:cNvSpPr>
            <a:spLocks noChangeArrowheads="1"/>
          </p:cNvSpPr>
          <p:nvPr/>
        </p:nvSpPr>
        <p:spPr bwMode="auto">
          <a:xfrm>
            <a:off x="61715" y="1196752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3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5" name="Oval 17"/>
          <p:cNvSpPr>
            <a:spLocks noChangeArrowheads="1"/>
          </p:cNvSpPr>
          <p:nvPr/>
        </p:nvSpPr>
        <p:spPr bwMode="auto">
          <a:xfrm>
            <a:off x="61715" y="3825937"/>
            <a:ext cx="405829" cy="395151"/>
          </a:xfrm>
          <a:prstGeom prst="ellipse">
            <a:avLst/>
          </a:prstGeom>
          <a:solidFill>
            <a:srgbClr val="960F68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A093E"/>
            </a:prstShdw>
          </a:effectLst>
        </p:spPr>
        <p:txBody>
          <a:bodyPr wrap="none" lIns="91386" tIns="45690" rIns="91386" bIns="4569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77400" eaLnBrk="0" hangingPunct="0">
              <a:lnSpc>
                <a:spcPct val="90000"/>
              </a:lnSpc>
              <a:spcBef>
                <a:spcPct val="25000"/>
              </a:spcBef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4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3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01088" cy="762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solidFill>
                  <a:schemeClr val="tx1"/>
                </a:solidFill>
                <a:effectLst/>
              </a:rPr>
              <a:t>Sistema Integral de Mensajería</a:t>
            </a:r>
            <a:endParaRPr lang="es-ES" sz="11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48" name="47 Conector recto de flecha"/>
          <p:cNvCxnSpPr/>
          <p:nvPr/>
        </p:nvCxnSpPr>
        <p:spPr>
          <a:xfrm>
            <a:off x="2051720" y="227687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53 Rectángulo redondeado"/>
          <p:cNvSpPr/>
          <p:nvPr/>
        </p:nvSpPr>
        <p:spPr>
          <a:xfrm>
            <a:off x="683568" y="2708920"/>
            <a:ext cx="1296610" cy="35819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Organismo 2</a:t>
            </a:r>
          </a:p>
          <a:p>
            <a:pPr algn="ctr"/>
            <a:r>
              <a:rPr lang="es-ES" sz="1200" b="1" dirty="0" smtClean="0"/>
              <a:t>Código DIR3</a:t>
            </a:r>
            <a:endParaRPr lang="es-ES" sz="1200" b="1" dirty="0"/>
          </a:p>
        </p:txBody>
      </p:sp>
      <p:cxnSp>
        <p:nvCxnSpPr>
          <p:cNvPr id="57" name="56 Conector recto de flecha"/>
          <p:cNvCxnSpPr/>
          <p:nvPr/>
        </p:nvCxnSpPr>
        <p:spPr>
          <a:xfrm>
            <a:off x="2051720" y="292494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63 Rectángulo redondeado"/>
          <p:cNvSpPr/>
          <p:nvPr/>
        </p:nvSpPr>
        <p:spPr>
          <a:xfrm>
            <a:off x="2843808" y="2132856"/>
            <a:ext cx="1728192" cy="2880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Proveedores SMS</a:t>
            </a:r>
            <a:endParaRPr lang="es-ES" sz="1200" b="1" dirty="0"/>
          </a:p>
        </p:txBody>
      </p:sp>
      <p:sp>
        <p:nvSpPr>
          <p:cNvPr id="65" name="64 Rectángulo redondeado"/>
          <p:cNvSpPr/>
          <p:nvPr/>
        </p:nvSpPr>
        <p:spPr>
          <a:xfrm>
            <a:off x="2843808" y="2780928"/>
            <a:ext cx="1728192" cy="2880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Proveedores SMS</a:t>
            </a:r>
            <a:endParaRPr lang="es-ES" sz="1200" b="1" dirty="0"/>
          </a:p>
        </p:txBody>
      </p:sp>
      <p:sp>
        <p:nvSpPr>
          <p:cNvPr id="79" name="78 Rectángulo redondeado"/>
          <p:cNvSpPr/>
          <p:nvPr/>
        </p:nvSpPr>
        <p:spPr>
          <a:xfrm>
            <a:off x="5364088" y="2060848"/>
            <a:ext cx="1202364" cy="36004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/>
              <a:t>Planificaciones </a:t>
            </a:r>
            <a:endParaRPr lang="es-ES" sz="1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3" y="4509120"/>
            <a:ext cx="648073" cy="434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5788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2244-282A-4735-8B66-AE9C55670AC0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10</a:t>
            </a:fld>
            <a:endParaRPr lang="es-ES"/>
          </a:p>
        </p:txBody>
      </p:sp>
      <p:pic>
        <p:nvPicPr>
          <p:cNvPr id="5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786454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5 Rectángulo"/>
          <p:cNvSpPr/>
          <p:nvPr/>
        </p:nvSpPr>
        <p:spPr>
          <a:xfrm>
            <a:off x="0" y="44624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ES" sz="3600" dirty="0" smtClean="0"/>
              <a:t>Sistema Integral de Mensajería</a:t>
            </a:r>
            <a:endParaRPr lang="es-ES" sz="3600" dirty="0"/>
          </a:p>
        </p:txBody>
      </p:sp>
      <p:sp>
        <p:nvSpPr>
          <p:cNvPr id="7" name="4 Marcador de texto"/>
          <p:cNvSpPr txBox="1">
            <a:spLocks/>
          </p:cNvSpPr>
          <p:nvPr/>
        </p:nvSpPr>
        <p:spPr bwMode="auto">
          <a:xfrm>
            <a:off x="482601" y="692696"/>
            <a:ext cx="8121847" cy="4320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s-ES" b="1" kern="0" dirty="0" smtClean="0">
                <a:solidFill>
                  <a:srgbClr val="0070C0"/>
                </a:solidFill>
              </a:rPr>
              <a:t>Ejemplo de envío de </a:t>
            </a:r>
            <a:r>
              <a:rPr lang="es-ES" b="1" kern="0" dirty="0" err="1" smtClean="0">
                <a:solidFill>
                  <a:srgbClr val="0070C0"/>
                </a:solidFill>
              </a:rPr>
              <a:t>sms</a:t>
            </a:r>
            <a:endParaRPr lang="es-ES" b="1" kern="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196752"/>
            <a:ext cx="63627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errar llave"/>
          <p:cNvSpPr/>
          <p:nvPr/>
        </p:nvSpPr>
        <p:spPr>
          <a:xfrm>
            <a:off x="5004048" y="1628800"/>
            <a:ext cx="144016" cy="2880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5220072" y="1556792"/>
            <a:ext cx="20162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Aplic</a:t>
            </a:r>
            <a:r>
              <a:rPr lang="es-ES" dirty="0" smtClean="0"/>
              <a:t>. cliente</a:t>
            </a:r>
            <a:endParaRPr lang="es-ES" dirty="0"/>
          </a:p>
        </p:txBody>
      </p:sp>
      <p:cxnSp>
        <p:nvCxnSpPr>
          <p:cNvPr id="13" name="12 Conector recto de flecha"/>
          <p:cNvCxnSpPr/>
          <p:nvPr/>
        </p:nvCxnSpPr>
        <p:spPr>
          <a:xfrm>
            <a:off x="4283968" y="2204864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Elipse"/>
          <p:cNvSpPr/>
          <p:nvPr/>
        </p:nvSpPr>
        <p:spPr>
          <a:xfrm>
            <a:off x="5004048" y="1988840"/>
            <a:ext cx="180020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Servicio definido</a:t>
            </a:r>
            <a:endParaRPr lang="es-ES" sz="1200" dirty="0"/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4716016" y="2780928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Elipse"/>
          <p:cNvSpPr/>
          <p:nvPr/>
        </p:nvSpPr>
        <p:spPr>
          <a:xfrm>
            <a:off x="5724128" y="2564904"/>
            <a:ext cx="273630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 smtClean="0"/>
              <a:t>cl@ve</a:t>
            </a:r>
            <a:r>
              <a:rPr lang="es-ES" sz="1200" dirty="0" smtClean="0"/>
              <a:t> (</a:t>
            </a:r>
            <a:r>
              <a:rPr lang="es-ES" sz="1200" dirty="0" err="1" smtClean="0"/>
              <a:t>ap.origen</a:t>
            </a:r>
            <a:r>
              <a:rPr lang="es-ES" sz="1200" dirty="0" smtClean="0"/>
              <a:t>)</a:t>
            </a:r>
            <a:endParaRPr lang="es-ES" sz="1200" dirty="0"/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6084168" y="3140968"/>
            <a:ext cx="72008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Elipse"/>
          <p:cNvSpPr/>
          <p:nvPr/>
        </p:nvSpPr>
        <p:spPr>
          <a:xfrm>
            <a:off x="6660232" y="2996952"/>
            <a:ext cx="1728192" cy="2016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Cada uno de los  posibles organismos definidos para el servicio, p.ej. Comunidad de Madrid,</a:t>
            </a:r>
            <a:endParaRPr lang="es-E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2244-282A-4735-8B66-AE9C55670AC0}" type="datetime1">
              <a:rPr lang="es-ES" smtClean="0"/>
              <a:pPr/>
              <a:t>15/03/2016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Proyecto: Sistema Integral de Mensajería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C5803-8BF8-42E7-9985-67DFA8A37EFF}" type="slidenum">
              <a:rPr lang="es-ES" smtClean="0"/>
              <a:pPr/>
              <a:t>11</a:t>
            </a:fld>
            <a:endParaRPr lang="es-ES"/>
          </a:p>
        </p:txBody>
      </p:sp>
      <p:pic>
        <p:nvPicPr>
          <p:cNvPr id="5" name="Picture 2" descr="C:\Users\anavarrd\Desktop\ficheros\icoAppLog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786454"/>
            <a:ext cx="878687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5 Rectángulo"/>
          <p:cNvSpPr/>
          <p:nvPr/>
        </p:nvSpPr>
        <p:spPr>
          <a:xfrm>
            <a:off x="0" y="44624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s-ES" sz="3600" dirty="0" smtClean="0"/>
              <a:t>Sistema Integral de Mensajería</a:t>
            </a:r>
            <a:endParaRPr lang="es-ES" sz="3600" dirty="0"/>
          </a:p>
        </p:txBody>
      </p:sp>
      <p:sp>
        <p:nvSpPr>
          <p:cNvPr id="7" name="4 Marcador de texto"/>
          <p:cNvSpPr txBox="1">
            <a:spLocks/>
          </p:cNvSpPr>
          <p:nvPr/>
        </p:nvSpPr>
        <p:spPr bwMode="auto">
          <a:xfrm>
            <a:off x="2123728" y="1988840"/>
            <a:ext cx="4752528" cy="10801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541" tIns="45769" rIns="91541" bIns="45769" numCol="1" anchor="t" anchorCtr="0" compatLnSpc="1">
            <a:prstTxWarp prst="textNoShape">
              <a:avLst/>
            </a:prstTxWarp>
          </a:bodyPr>
          <a:lstStyle>
            <a:lvl1pPr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1588" indent="-1588" algn="l" defTabSz="915988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1825" indent="-27305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039813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4478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050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3622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28194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276600" indent="-228600" algn="l" defTabSz="915988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9AAE04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defRPr/>
            </a:pPr>
            <a:r>
              <a:rPr lang="es-ES" sz="3600" b="1" dirty="0" smtClean="0">
                <a:solidFill>
                  <a:srgbClr val="002060"/>
                </a:solidFill>
              </a:rPr>
              <a:t>                Gracias</a:t>
            </a:r>
          </a:p>
          <a:p>
            <a:pPr>
              <a:defRPr/>
            </a:pPr>
            <a:endParaRPr lang="es-ES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9992</TotalTime>
  <Words>806</Words>
  <Application>Microsoft Office PowerPoint</Application>
  <PresentationFormat>Presentación en pantalla (4:3)</PresentationFormat>
  <Paragraphs>152</Paragraphs>
  <Slides>11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Sistema Integral de Mensajería</vt:lpstr>
      <vt:lpstr>Sistema Integral de Mensajería</vt:lpstr>
      <vt:lpstr>Sistema Integral de Mensajería</vt:lpstr>
      <vt:lpstr>Diapositiva 5</vt:lpstr>
      <vt:lpstr>Diapositiva 6</vt:lpstr>
      <vt:lpstr>Diapositiva 7</vt:lpstr>
      <vt:lpstr>Sistema Integral de Mensajería</vt:lpstr>
      <vt:lpstr>Sistema Integral de Mensajería</vt:lpstr>
      <vt:lpstr>Diapositiva 10</vt:lpstr>
      <vt:lpstr>Diapositiva 11</vt:lpstr>
    </vt:vector>
  </TitlesOfParts>
  <Company>Ministerio Administraciones Publicas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E.MARTIN</dc:creator>
  <cp:lastModifiedBy>amoreno</cp:lastModifiedBy>
  <cp:revision>547</cp:revision>
  <dcterms:created xsi:type="dcterms:W3CDTF">2013-11-07T10:44:19Z</dcterms:created>
  <dcterms:modified xsi:type="dcterms:W3CDTF">2016-03-15T14:53:06Z</dcterms:modified>
</cp:coreProperties>
</file>