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77" r:id="rId2"/>
    <p:sldId id="286" r:id="rId3"/>
    <p:sldId id="291" r:id="rId4"/>
    <p:sldId id="292" r:id="rId5"/>
    <p:sldId id="288" r:id="rId6"/>
    <p:sldId id="284" r:id="rId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ATRIZ MORENO" initials="BM" lastIdx="12" clrIdx="0">
    <p:extLst>
      <p:ext uri="{19B8F6BF-5375-455C-9EA6-DF929625EA0E}">
        <p15:presenceInfo xmlns:p15="http://schemas.microsoft.com/office/powerpoint/2012/main" userId="S-1-5-21-3444768410-1361735145-1520336567-479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33"/>
    <a:srgbClr val="AEAC58"/>
    <a:srgbClr val="C0BE7C"/>
    <a:srgbClr val="4D7731"/>
    <a:srgbClr val="FFBB11"/>
    <a:srgbClr val="EAA700"/>
    <a:srgbClr val="F6B000"/>
    <a:srgbClr val="D19700"/>
    <a:srgbClr val="FFF5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24" autoAdjust="0"/>
    <p:restoredTop sz="93721" autoAdjust="0"/>
  </p:normalViewPr>
  <p:slideViewPr>
    <p:cSldViewPr>
      <p:cViewPr varScale="1">
        <p:scale>
          <a:sx n="118" d="100"/>
          <a:sy n="118" d="100"/>
        </p:scale>
        <p:origin x="1590" y="10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22C2A1-FB4D-481E-856B-E55B01601B48}" type="doc">
      <dgm:prSet loTypeId="urn:microsoft.com/office/officeart/2005/8/layout/arrow6" loCatId="process" qsTypeId="urn:microsoft.com/office/officeart/2005/8/quickstyle/simple1" qsCatId="simple" csTypeId="urn:microsoft.com/office/officeart/2005/8/colors/accent1_1" csCatId="accent1" phldr="1"/>
      <dgm:spPr/>
      <dgm:t>
        <a:bodyPr/>
        <a:lstStyle/>
        <a:p>
          <a:endParaRPr lang="es-ES"/>
        </a:p>
      </dgm:t>
    </dgm:pt>
    <dgm:pt modelId="{2B2D1847-E1F4-4CE4-9F6E-0AABAED40E65}">
      <dgm:prSet phldrT="[Texto]"/>
      <dgm:spPr/>
      <dgm:t>
        <a:bodyPr/>
        <a:lstStyle/>
        <a:p>
          <a:r>
            <a:rPr lang="es-ES" dirty="0">
              <a:solidFill>
                <a:schemeClr val="tx1">
                  <a:lumMod val="50000"/>
                  <a:lumOff val="50000"/>
                </a:schemeClr>
              </a:solidFill>
            </a:rPr>
            <a:t>Consultar</a:t>
          </a:r>
        </a:p>
      </dgm:t>
    </dgm:pt>
    <dgm:pt modelId="{99AB4AFC-7602-4AC9-B2EC-078033474F55}" type="parTrans" cxnId="{A8F79D11-E644-47E5-AD8E-AD098B61E2A1}">
      <dgm:prSet/>
      <dgm:spPr/>
      <dgm:t>
        <a:bodyPr/>
        <a:lstStyle/>
        <a:p>
          <a:endParaRPr lang="es-ES"/>
        </a:p>
      </dgm:t>
    </dgm:pt>
    <dgm:pt modelId="{0C6486B9-930E-4C84-82BF-787643AA3AD4}" type="sibTrans" cxnId="{A8F79D11-E644-47E5-AD8E-AD098B61E2A1}">
      <dgm:prSet/>
      <dgm:spPr/>
      <dgm:t>
        <a:bodyPr/>
        <a:lstStyle/>
        <a:p>
          <a:endParaRPr lang="es-ES"/>
        </a:p>
      </dgm:t>
    </dgm:pt>
    <dgm:pt modelId="{7A89456E-D0E2-4212-B381-EEAE1D17F653}">
      <dgm:prSet phldrT="[Texto]"/>
      <dgm:spPr/>
      <dgm:t>
        <a:bodyPr/>
        <a:lstStyle/>
        <a:p>
          <a:r>
            <a:rPr lang="es-ES" dirty="0">
              <a:solidFill>
                <a:schemeClr val="tx1">
                  <a:lumMod val="50000"/>
                  <a:lumOff val="50000"/>
                </a:schemeClr>
              </a:solidFill>
            </a:rPr>
            <a:t>Registrar</a:t>
          </a:r>
        </a:p>
      </dgm:t>
    </dgm:pt>
    <dgm:pt modelId="{D560E8E9-2C0E-47F3-AE17-A4A1713F0078}" type="parTrans" cxnId="{73675A13-731D-4DE0-ADDA-A5B3EC2BFE70}">
      <dgm:prSet/>
      <dgm:spPr/>
      <dgm:t>
        <a:bodyPr/>
        <a:lstStyle/>
        <a:p>
          <a:endParaRPr lang="es-ES"/>
        </a:p>
      </dgm:t>
    </dgm:pt>
    <dgm:pt modelId="{03C1BA0B-7B31-4B16-BAF7-4F9EAB25CC82}" type="sibTrans" cxnId="{73675A13-731D-4DE0-ADDA-A5B3EC2BFE70}">
      <dgm:prSet/>
      <dgm:spPr/>
      <dgm:t>
        <a:bodyPr/>
        <a:lstStyle/>
        <a:p>
          <a:endParaRPr lang="es-ES"/>
        </a:p>
      </dgm:t>
    </dgm:pt>
    <dgm:pt modelId="{AC29F07B-0FA4-4D87-BFF8-F31C6530AC7C}" type="pres">
      <dgm:prSet presAssocID="{0622C2A1-FB4D-481E-856B-E55B01601B48}" presName="compositeShape" presStyleCnt="0">
        <dgm:presLayoutVars>
          <dgm:chMax val="2"/>
          <dgm:dir/>
          <dgm:resizeHandles val="exact"/>
        </dgm:presLayoutVars>
      </dgm:prSet>
      <dgm:spPr/>
    </dgm:pt>
    <dgm:pt modelId="{D772C86D-421B-443B-A7DD-DA0A14ABA38F}" type="pres">
      <dgm:prSet presAssocID="{0622C2A1-FB4D-481E-856B-E55B01601B48}" presName="ribbon" presStyleLbl="node1" presStyleIdx="0" presStyleCnt="1"/>
      <dgm:spPr>
        <a:ln>
          <a:solidFill>
            <a:schemeClr val="bg1">
              <a:lumMod val="50000"/>
            </a:schemeClr>
          </a:solidFill>
        </a:ln>
      </dgm:spPr>
    </dgm:pt>
    <dgm:pt modelId="{615C53D8-A6E3-4803-B89B-93B087628D36}" type="pres">
      <dgm:prSet presAssocID="{0622C2A1-FB4D-481E-856B-E55B01601B48}" presName="leftArrowText" presStyleLbl="node1" presStyleIdx="0" presStyleCnt="1">
        <dgm:presLayoutVars>
          <dgm:chMax val="0"/>
          <dgm:bulletEnabled val="1"/>
        </dgm:presLayoutVars>
      </dgm:prSet>
      <dgm:spPr/>
    </dgm:pt>
    <dgm:pt modelId="{82BD2A2D-D3C1-4BD5-BAEC-2486F124146C}" type="pres">
      <dgm:prSet presAssocID="{0622C2A1-FB4D-481E-856B-E55B01601B48}" presName="rightArrowText" presStyleLbl="node1" presStyleIdx="0" presStyleCnt="1">
        <dgm:presLayoutVars>
          <dgm:chMax val="0"/>
          <dgm:bulletEnabled val="1"/>
        </dgm:presLayoutVars>
      </dgm:prSet>
      <dgm:spPr/>
    </dgm:pt>
  </dgm:ptLst>
  <dgm:cxnLst>
    <dgm:cxn modelId="{A8F79D11-E644-47E5-AD8E-AD098B61E2A1}" srcId="{0622C2A1-FB4D-481E-856B-E55B01601B48}" destId="{2B2D1847-E1F4-4CE4-9F6E-0AABAED40E65}" srcOrd="0" destOrd="0" parTransId="{99AB4AFC-7602-4AC9-B2EC-078033474F55}" sibTransId="{0C6486B9-930E-4C84-82BF-787643AA3AD4}"/>
    <dgm:cxn modelId="{73675A13-731D-4DE0-ADDA-A5B3EC2BFE70}" srcId="{0622C2A1-FB4D-481E-856B-E55B01601B48}" destId="{7A89456E-D0E2-4212-B381-EEAE1D17F653}" srcOrd="1" destOrd="0" parTransId="{D560E8E9-2C0E-47F3-AE17-A4A1713F0078}" sibTransId="{03C1BA0B-7B31-4B16-BAF7-4F9EAB25CC82}"/>
    <dgm:cxn modelId="{E12E77A9-AFC6-4A25-9A70-D14EE3791713}" type="presOf" srcId="{7A89456E-D0E2-4212-B381-EEAE1D17F653}" destId="{82BD2A2D-D3C1-4BD5-BAEC-2486F124146C}" srcOrd="0" destOrd="0" presId="urn:microsoft.com/office/officeart/2005/8/layout/arrow6"/>
    <dgm:cxn modelId="{EA4CC2CD-CCB3-4E13-8DBF-5C295FCCC846}" type="presOf" srcId="{0622C2A1-FB4D-481E-856B-E55B01601B48}" destId="{AC29F07B-0FA4-4D87-BFF8-F31C6530AC7C}" srcOrd="0" destOrd="0" presId="urn:microsoft.com/office/officeart/2005/8/layout/arrow6"/>
    <dgm:cxn modelId="{EF34E0F8-10E6-4F07-8097-37AD1FEC91EC}" type="presOf" srcId="{2B2D1847-E1F4-4CE4-9F6E-0AABAED40E65}" destId="{615C53D8-A6E3-4803-B89B-93B087628D36}" srcOrd="0" destOrd="0" presId="urn:microsoft.com/office/officeart/2005/8/layout/arrow6"/>
    <dgm:cxn modelId="{74207C3D-F047-4519-9F3E-3240BD55BAD9}" type="presParOf" srcId="{AC29F07B-0FA4-4D87-BFF8-F31C6530AC7C}" destId="{D772C86D-421B-443B-A7DD-DA0A14ABA38F}" srcOrd="0" destOrd="0" presId="urn:microsoft.com/office/officeart/2005/8/layout/arrow6"/>
    <dgm:cxn modelId="{DBB09578-C138-4946-816A-731F04C805ED}" type="presParOf" srcId="{AC29F07B-0FA4-4D87-BFF8-F31C6530AC7C}" destId="{615C53D8-A6E3-4803-B89B-93B087628D36}" srcOrd="1" destOrd="0" presId="urn:microsoft.com/office/officeart/2005/8/layout/arrow6"/>
    <dgm:cxn modelId="{C26767BF-FCB4-41A0-B845-C29F8BE3FC1E}" type="presParOf" srcId="{AC29F07B-0FA4-4D87-BFF8-F31C6530AC7C}" destId="{82BD2A2D-D3C1-4BD5-BAEC-2486F124146C}" srcOrd="2" destOrd="0" presId="urn:microsoft.com/office/officeart/2005/8/layout/arrow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72C86D-421B-443B-A7DD-DA0A14ABA38F}">
      <dsp:nvSpPr>
        <dsp:cNvPr id="0" name=""/>
        <dsp:cNvSpPr/>
      </dsp:nvSpPr>
      <dsp:spPr>
        <a:xfrm>
          <a:off x="0" y="17084"/>
          <a:ext cx="3381438" cy="1352575"/>
        </a:xfrm>
        <a:prstGeom prst="leftRightRibbon">
          <a:avLst/>
        </a:prstGeom>
        <a:solidFill>
          <a:schemeClr val="lt1">
            <a:hueOff val="0"/>
            <a:satOff val="0"/>
            <a:lumOff val="0"/>
            <a:alphaOff val="0"/>
          </a:schemeClr>
        </a:solidFill>
        <a:ln w="25400" cap="flat" cmpd="sng" algn="ctr">
          <a:solidFill>
            <a:schemeClr val="bg1">
              <a:lumMod val="50000"/>
            </a:schemeClr>
          </a:solidFill>
          <a:prstDash val="solid"/>
        </a:ln>
        <a:effectLst/>
      </dsp:spPr>
      <dsp:style>
        <a:lnRef idx="2">
          <a:scrgbClr r="0" g="0" b="0"/>
        </a:lnRef>
        <a:fillRef idx="1">
          <a:scrgbClr r="0" g="0" b="0"/>
        </a:fillRef>
        <a:effectRef idx="0">
          <a:scrgbClr r="0" g="0" b="0"/>
        </a:effectRef>
        <a:fontRef idx="minor">
          <a:schemeClr val="lt1"/>
        </a:fontRef>
      </dsp:style>
    </dsp:sp>
    <dsp:sp modelId="{615C53D8-A6E3-4803-B89B-93B087628D36}">
      <dsp:nvSpPr>
        <dsp:cNvPr id="0" name=""/>
        <dsp:cNvSpPr/>
      </dsp:nvSpPr>
      <dsp:spPr>
        <a:xfrm>
          <a:off x="405772" y="253785"/>
          <a:ext cx="1115874" cy="66276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8232" rIns="0" bIns="83820" numCol="1" spcCol="1270" anchor="ctr" anchorCtr="0">
          <a:noAutofit/>
        </a:bodyPr>
        <a:lstStyle/>
        <a:p>
          <a:pPr marL="0" lvl="0" indent="0" algn="ctr" defTabSz="977900">
            <a:lnSpc>
              <a:spcPct val="90000"/>
            </a:lnSpc>
            <a:spcBef>
              <a:spcPct val="0"/>
            </a:spcBef>
            <a:spcAft>
              <a:spcPct val="35000"/>
            </a:spcAft>
            <a:buNone/>
          </a:pPr>
          <a:r>
            <a:rPr lang="es-ES" sz="2200" kern="1200" dirty="0">
              <a:solidFill>
                <a:schemeClr val="tx1">
                  <a:lumMod val="50000"/>
                  <a:lumOff val="50000"/>
                </a:schemeClr>
              </a:solidFill>
            </a:rPr>
            <a:t>Consultar</a:t>
          </a:r>
        </a:p>
      </dsp:txBody>
      <dsp:txXfrm>
        <a:off x="405772" y="253785"/>
        <a:ext cx="1115874" cy="662761"/>
      </dsp:txXfrm>
    </dsp:sp>
    <dsp:sp modelId="{82BD2A2D-D3C1-4BD5-BAEC-2486F124146C}">
      <dsp:nvSpPr>
        <dsp:cNvPr id="0" name=""/>
        <dsp:cNvSpPr/>
      </dsp:nvSpPr>
      <dsp:spPr>
        <a:xfrm>
          <a:off x="1690719" y="470197"/>
          <a:ext cx="1318760" cy="66276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8232" rIns="0" bIns="83820" numCol="1" spcCol="1270" anchor="ctr" anchorCtr="0">
          <a:noAutofit/>
        </a:bodyPr>
        <a:lstStyle/>
        <a:p>
          <a:pPr marL="0" lvl="0" indent="0" algn="ctr" defTabSz="977900">
            <a:lnSpc>
              <a:spcPct val="90000"/>
            </a:lnSpc>
            <a:spcBef>
              <a:spcPct val="0"/>
            </a:spcBef>
            <a:spcAft>
              <a:spcPct val="35000"/>
            </a:spcAft>
            <a:buNone/>
          </a:pPr>
          <a:r>
            <a:rPr lang="es-ES" sz="2200" kern="1200" dirty="0">
              <a:solidFill>
                <a:schemeClr val="tx1">
                  <a:lumMod val="50000"/>
                  <a:lumOff val="50000"/>
                </a:schemeClr>
              </a:solidFill>
            </a:rPr>
            <a:t>Registrar</a:t>
          </a:r>
        </a:p>
      </dsp:txBody>
      <dsp:txXfrm>
        <a:off x="1690719" y="470197"/>
        <a:ext cx="1318760" cy="662761"/>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45C28A-9A7E-41F7-BE5A-7EC2FF546181}" type="datetimeFigureOut">
              <a:rPr lang="es-ES" smtClean="0"/>
              <a:t>17/11/2022</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19E063-A628-42A0-BF85-77D3BEE8B24E}" type="slidenum">
              <a:rPr lang="es-ES" smtClean="0"/>
              <a:t>‹Nº›</a:t>
            </a:fld>
            <a:endParaRPr lang="es-ES" dirty="0"/>
          </a:p>
        </p:txBody>
      </p:sp>
    </p:spTree>
    <p:extLst>
      <p:ext uri="{BB962C8B-B14F-4D97-AF65-F5344CB8AC3E}">
        <p14:creationId xmlns:p14="http://schemas.microsoft.com/office/powerpoint/2010/main" val="3910958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2</a:t>
            </a:fld>
            <a:endParaRPr lang="es-ES" dirty="0"/>
          </a:p>
        </p:txBody>
      </p:sp>
    </p:spTree>
    <p:extLst>
      <p:ext uri="{BB962C8B-B14F-4D97-AF65-F5344CB8AC3E}">
        <p14:creationId xmlns:p14="http://schemas.microsoft.com/office/powerpoint/2010/main" val="324363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3</a:t>
            </a:fld>
            <a:endParaRPr lang="es-ES" dirty="0"/>
          </a:p>
        </p:txBody>
      </p:sp>
    </p:spTree>
    <p:extLst>
      <p:ext uri="{BB962C8B-B14F-4D97-AF65-F5344CB8AC3E}">
        <p14:creationId xmlns:p14="http://schemas.microsoft.com/office/powerpoint/2010/main" val="2490600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4</a:t>
            </a:fld>
            <a:endParaRPr lang="es-ES" dirty="0"/>
          </a:p>
        </p:txBody>
      </p:sp>
    </p:spTree>
    <p:extLst>
      <p:ext uri="{BB962C8B-B14F-4D97-AF65-F5344CB8AC3E}">
        <p14:creationId xmlns:p14="http://schemas.microsoft.com/office/powerpoint/2010/main" val="2690679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5</a:t>
            </a:fld>
            <a:endParaRPr lang="es-ES" dirty="0"/>
          </a:p>
        </p:txBody>
      </p:sp>
    </p:spTree>
    <p:extLst>
      <p:ext uri="{BB962C8B-B14F-4D97-AF65-F5344CB8AC3E}">
        <p14:creationId xmlns:p14="http://schemas.microsoft.com/office/powerpoint/2010/main" val="2149804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6</a:t>
            </a:fld>
            <a:endParaRPr lang="es-ES" dirty="0"/>
          </a:p>
        </p:txBody>
      </p:sp>
    </p:spTree>
    <p:extLst>
      <p:ext uri="{BB962C8B-B14F-4D97-AF65-F5344CB8AC3E}">
        <p14:creationId xmlns:p14="http://schemas.microsoft.com/office/powerpoint/2010/main" val="1923992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47C54AC6-C187-4DF4-B10D-FCA4E7F95B71}" type="slidenum">
              <a:rPr lang="es-ES" smtClean="0"/>
              <a:pPr/>
              <a:t>‹Nº›</a:t>
            </a:fld>
            <a:endParaRPr lang="es-ES" dirty="0"/>
          </a:p>
        </p:txBody>
      </p:sp>
    </p:spTree>
    <p:extLst>
      <p:ext uri="{BB962C8B-B14F-4D97-AF65-F5344CB8AC3E}">
        <p14:creationId xmlns:p14="http://schemas.microsoft.com/office/powerpoint/2010/main" val="216358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927825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947661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191321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4137200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1610617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010407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143885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445274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3248293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937387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507AB4-CD50-4E77-A589-B327CE39C5C9}" type="datetimeFigureOut">
              <a:rPr lang="es-ES" smtClean="0"/>
              <a:t>17/11/2022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624513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administracionelectronica.gob.es/ctt/regag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image" Target="../media/image6.png"/><Relationship Id="rId12" Type="http://schemas.openxmlformats.org/officeDocument/2006/relationships/diagramColors" Target="../diagrams/colors1.xml"/><Relationship Id="rId17" Type="http://schemas.openxmlformats.org/officeDocument/2006/relationships/image" Target="../media/image9.png"/><Relationship Id="rId2" Type="http://schemas.openxmlformats.org/officeDocument/2006/relationships/notesSlide" Target="../notesSlides/notesSlide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diagramQuickStyle" Target="../diagrams/quickStyle1.xml"/><Relationship Id="rId5" Type="http://schemas.microsoft.com/office/2007/relationships/hdphoto" Target="../media/hdphoto1.wdp"/><Relationship Id="rId15" Type="http://schemas.openxmlformats.org/officeDocument/2006/relationships/hyperlink" Target="https://rec.redsara.es/" TargetMode="External"/><Relationship Id="rId10" Type="http://schemas.openxmlformats.org/officeDocument/2006/relationships/diagramLayout" Target="../diagrams/layout1.xml"/><Relationship Id="rId4" Type="http://schemas.openxmlformats.org/officeDocument/2006/relationships/image" Target="../media/image4.png"/><Relationship Id="rId9" Type="http://schemas.openxmlformats.org/officeDocument/2006/relationships/diagramData" Target="../diagrams/data1.xml"/><Relationship Id="rId1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5.jpeg"/><Relationship Id="rId12"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1.jpeg"/><Relationship Id="rId5" Type="http://schemas.openxmlformats.org/officeDocument/2006/relationships/image" Target="../media/image11.png"/><Relationship Id="rId10" Type="http://schemas.microsoft.com/office/2007/relationships/hdphoto" Target="../media/hdphoto1.wdp"/><Relationship Id="rId4" Type="http://schemas.openxmlformats.org/officeDocument/2006/relationships/image" Target="../media/image10.png"/><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jpe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centrodeservicios.redsara.es/ayuda/consulta/REGAGE"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administracionelectronica.gob.es/ctt/regage" TargetMode="Externa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174091" y="6165304"/>
            <a:ext cx="8862405" cy="4482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361950" lvl="1" defTabSz="1066800">
              <a:lnSpc>
                <a:spcPct val="90000"/>
              </a:lnSpc>
              <a:spcBef>
                <a:spcPct val="0"/>
              </a:spcBef>
              <a:spcAft>
                <a:spcPct val="35000"/>
              </a:spcAft>
            </a:pPr>
            <a:r>
              <a:rPr lang="es-ES" sz="1400" b="1" dirty="0">
                <a:solidFill>
                  <a:schemeClr val="tx1">
                    <a:lumMod val="50000"/>
                    <a:lumOff val="50000"/>
                  </a:schemeClr>
                </a:solidFill>
              </a:rPr>
              <a:t>Secretaría General de Administración Digital (SGAD)</a:t>
            </a:r>
            <a:r>
              <a:rPr lang="es-ES" sz="1400" b="1" u="none" kern="1200" dirty="0">
                <a:solidFill>
                  <a:schemeClr val="tx1">
                    <a:lumMod val="50000"/>
                    <a:lumOff val="50000"/>
                  </a:schemeClr>
                </a:solidFill>
              </a:rPr>
              <a:t>                                                                               </a:t>
            </a:r>
            <a:r>
              <a:rPr lang="es-ES" sz="1400" b="1" dirty="0">
                <a:solidFill>
                  <a:schemeClr val="tx1">
                    <a:lumMod val="50000"/>
                    <a:lumOff val="50000"/>
                  </a:schemeClr>
                </a:solidFill>
              </a:rPr>
              <a:t>Noviembre 2022</a:t>
            </a:r>
            <a:endParaRPr lang="es-ES" sz="1400" b="1" u="none" kern="1200" dirty="0">
              <a:solidFill>
                <a:schemeClr val="tx1">
                  <a:lumMod val="50000"/>
                  <a:lumOff val="50000"/>
                </a:schemeClr>
              </a:solidFill>
            </a:endParaRPr>
          </a:p>
        </p:txBody>
      </p:sp>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sp>
        <p:nvSpPr>
          <p:cNvPr id="7" name="7 Rectángulo"/>
          <p:cNvSpPr/>
          <p:nvPr/>
        </p:nvSpPr>
        <p:spPr>
          <a:xfrm>
            <a:off x="642938" y="3811587"/>
            <a:ext cx="7858125" cy="523220"/>
          </a:xfrm>
          <a:prstGeom prst="rect">
            <a:avLst/>
          </a:prstGeom>
          <a:effectLst>
            <a:outerShdw blurRad="50800" dist="38100" dir="5400000" algn="t" rotWithShape="0">
              <a:prstClr val="black">
                <a:alpha val="40000"/>
              </a:prstClr>
            </a:outerShdw>
          </a:effectLst>
        </p:spPr>
        <p:txBody>
          <a:bodyPr>
            <a:spAutoFit/>
          </a:bodyPr>
          <a:lstStyle>
            <a:defPPr>
              <a:defRPr lang="es-ES"/>
            </a:defPPr>
            <a:lvl1pPr algn="l" rtl="0" fontAlgn="base">
              <a:spcBef>
                <a:spcPct val="0"/>
              </a:spcBef>
              <a:spcAft>
                <a:spcPct val="0"/>
              </a:spcAft>
              <a:defRPr sz="2100" b="1" kern="1200">
                <a:solidFill>
                  <a:srgbClr val="FF6600"/>
                </a:solidFill>
                <a:latin typeface="Calibri" pitchFamily="34" charset="0"/>
                <a:ea typeface="+mn-ea"/>
                <a:cs typeface="+mn-cs"/>
              </a:defRPr>
            </a:lvl1pPr>
            <a:lvl2pPr marL="457200" algn="l" rtl="0" fontAlgn="base">
              <a:spcBef>
                <a:spcPct val="0"/>
              </a:spcBef>
              <a:spcAft>
                <a:spcPct val="0"/>
              </a:spcAft>
              <a:defRPr sz="2100" b="1" kern="1200">
                <a:solidFill>
                  <a:srgbClr val="FF6600"/>
                </a:solidFill>
                <a:latin typeface="Calibri" pitchFamily="34" charset="0"/>
                <a:ea typeface="+mn-ea"/>
                <a:cs typeface="+mn-cs"/>
              </a:defRPr>
            </a:lvl2pPr>
            <a:lvl3pPr marL="914400" algn="l" rtl="0" fontAlgn="base">
              <a:spcBef>
                <a:spcPct val="0"/>
              </a:spcBef>
              <a:spcAft>
                <a:spcPct val="0"/>
              </a:spcAft>
              <a:defRPr sz="2100" b="1" kern="1200">
                <a:solidFill>
                  <a:srgbClr val="FF6600"/>
                </a:solidFill>
                <a:latin typeface="Calibri" pitchFamily="34" charset="0"/>
                <a:ea typeface="+mn-ea"/>
                <a:cs typeface="+mn-cs"/>
              </a:defRPr>
            </a:lvl3pPr>
            <a:lvl4pPr marL="1371600" algn="l" rtl="0" fontAlgn="base">
              <a:spcBef>
                <a:spcPct val="0"/>
              </a:spcBef>
              <a:spcAft>
                <a:spcPct val="0"/>
              </a:spcAft>
              <a:defRPr sz="2100" b="1" kern="1200">
                <a:solidFill>
                  <a:srgbClr val="FF6600"/>
                </a:solidFill>
                <a:latin typeface="Calibri" pitchFamily="34" charset="0"/>
                <a:ea typeface="+mn-ea"/>
                <a:cs typeface="+mn-cs"/>
              </a:defRPr>
            </a:lvl4pPr>
            <a:lvl5pPr marL="1828800" algn="l" rtl="0" fontAlgn="base">
              <a:spcBef>
                <a:spcPct val="0"/>
              </a:spcBef>
              <a:spcAft>
                <a:spcPct val="0"/>
              </a:spcAft>
              <a:defRPr sz="2100" b="1" kern="1200">
                <a:solidFill>
                  <a:srgbClr val="FF6600"/>
                </a:solidFill>
                <a:latin typeface="Calibri" pitchFamily="34" charset="0"/>
                <a:ea typeface="+mn-ea"/>
                <a:cs typeface="+mn-cs"/>
              </a:defRPr>
            </a:lvl5pPr>
            <a:lvl6pPr marL="2286000" algn="l" defTabSz="914400" rtl="0" eaLnBrk="1" latinLnBrk="0" hangingPunct="1">
              <a:defRPr sz="2100" b="1" kern="1200">
                <a:solidFill>
                  <a:srgbClr val="FF6600"/>
                </a:solidFill>
                <a:latin typeface="Calibri" pitchFamily="34" charset="0"/>
                <a:ea typeface="+mn-ea"/>
                <a:cs typeface="+mn-cs"/>
              </a:defRPr>
            </a:lvl6pPr>
            <a:lvl7pPr marL="2743200" algn="l" defTabSz="914400" rtl="0" eaLnBrk="1" latinLnBrk="0" hangingPunct="1">
              <a:defRPr sz="2100" b="1" kern="1200">
                <a:solidFill>
                  <a:srgbClr val="FF6600"/>
                </a:solidFill>
                <a:latin typeface="Calibri" pitchFamily="34" charset="0"/>
                <a:ea typeface="+mn-ea"/>
                <a:cs typeface="+mn-cs"/>
              </a:defRPr>
            </a:lvl7pPr>
            <a:lvl8pPr marL="3200400" algn="l" defTabSz="914400" rtl="0" eaLnBrk="1" latinLnBrk="0" hangingPunct="1">
              <a:defRPr sz="2100" b="1" kern="1200">
                <a:solidFill>
                  <a:srgbClr val="FF6600"/>
                </a:solidFill>
                <a:latin typeface="Calibri" pitchFamily="34" charset="0"/>
                <a:ea typeface="+mn-ea"/>
                <a:cs typeface="+mn-cs"/>
              </a:defRPr>
            </a:lvl8pPr>
            <a:lvl9pPr marL="3657600" algn="l" defTabSz="914400" rtl="0" eaLnBrk="1" latinLnBrk="0" hangingPunct="1">
              <a:defRPr sz="2100" b="1" kern="1200">
                <a:solidFill>
                  <a:srgbClr val="FF6600"/>
                </a:solidFill>
                <a:latin typeface="Calibri" pitchFamily="34" charset="0"/>
                <a:ea typeface="+mn-ea"/>
                <a:cs typeface="+mn-cs"/>
              </a:defRPr>
            </a:lvl9pPr>
          </a:lstStyle>
          <a:p>
            <a:pPr algn="ctr" fontAlgn="auto">
              <a:spcBef>
                <a:spcPts val="0"/>
              </a:spcBef>
              <a:spcAft>
                <a:spcPts val="0"/>
              </a:spcAft>
              <a:defRPr/>
            </a:pPr>
            <a:r>
              <a:rPr lang="es-ES" sz="2800" kern="0" dirty="0">
                <a:solidFill>
                  <a:srgbClr val="666633"/>
                </a:solidFill>
                <a:ea typeface="+mj-ea"/>
                <a:cs typeface="+mj-cs"/>
              </a:rPr>
              <a:t>Libro del Registro Electrónico General de la AGE</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4740" y="1834120"/>
            <a:ext cx="4495492" cy="1954920"/>
          </a:xfrm>
          <a:prstGeom prst="rect">
            <a:avLst/>
          </a:prstGeom>
        </p:spPr>
      </p:pic>
    </p:spTree>
    <p:extLst>
      <p:ext uri="{BB962C8B-B14F-4D97-AF65-F5344CB8AC3E}">
        <p14:creationId xmlns:p14="http://schemas.microsoft.com/office/powerpoint/2010/main" val="1271908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p:cNvSpPr txBox="1"/>
          <p:nvPr/>
        </p:nvSpPr>
        <p:spPr>
          <a:xfrm>
            <a:off x="323528" y="1105580"/>
            <a:ext cx="8064896" cy="523220"/>
          </a:xfrm>
          <a:prstGeom prst="rect">
            <a:avLst/>
          </a:prstGeom>
          <a:noFill/>
        </p:spPr>
        <p:txBody>
          <a:bodyPr wrap="square" rtlCol="0">
            <a:spAutoFit/>
          </a:bodyPr>
          <a:lstStyle/>
          <a:p>
            <a:r>
              <a:rPr lang="es-ES" sz="2800" b="1" dirty="0">
                <a:solidFill>
                  <a:schemeClr val="accent1"/>
                </a:solidFill>
              </a:rPr>
              <a:t>¿Qué es REGAGE?</a:t>
            </a:r>
          </a:p>
        </p:txBody>
      </p:sp>
      <p:sp>
        <p:nvSpPr>
          <p:cNvPr id="22" name="CuadroTexto 21"/>
          <p:cNvSpPr txBox="1"/>
          <p:nvPr/>
        </p:nvSpPr>
        <p:spPr>
          <a:xfrm>
            <a:off x="8604448" y="6309320"/>
            <a:ext cx="360040" cy="369332"/>
          </a:xfrm>
          <a:prstGeom prst="rect">
            <a:avLst/>
          </a:prstGeom>
          <a:noFill/>
        </p:spPr>
        <p:txBody>
          <a:bodyPr wrap="square" rtlCol="0">
            <a:spAutoFit/>
          </a:bodyPr>
          <a:lstStyle/>
          <a:p>
            <a:pPr algn="ctr"/>
            <a:r>
              <a:rPr lang="es-ES" dirty="0">
                <a:solidFill>
                  <a:schemeClr val="bg1">
                    <a:lumMod val="50000"/>
                  </a:schemeClr>
                </a:solidFill>
              </a:rPr>
              <a:t>1</a:t>
            </a:r>
          </a:p>
        </p:txBody>
      </p:sp>
      <p:sp>
        <p:nvSpPr>
          <p:cNvPr id="10" name="CuadroTexto 9"/>
          <p:cNvSpPr txBox="1"/>
          <p:nvPr/>
        </p:nvSpPr>
        <p:spPr>
          <a:xfrm>
            <a:off x="467544" y="1864856"/>
            <a:ext cx="8136904" cy="2700739"/>
          </a:xfrm>
          <a:prstGeom prst="rect">
            <a:avLst/>
          </a:prstGeom>
          <a:noFill/>
        </p:spPr>
        <p:txBody>
          <a:bodyPr wrap="square" rtlCol="0">
            <a:spAutoFit/>
          </a:bodyPr>
          <a:lstStyle/>
          <a:p>
            <a:pPr algn="just">
              <a:spcAft>
                <a:spcPts val="900"/>
              </a:spcAft>
            </a:pPr>
            <a:r>
              <a:rPr lang="es-ES" dirty="0">
                <a:solidFill>
                  <a:schemeClr val="tx1">
                    <a:lumMod val="75000"/>
                    <a:lumOff val="25000"/>
                  </a:schemeClr>
                </a:solidFill>
              </a:rPr>
              <a:t>REGAGE es el </a:t>
            </a:r>
            <a:r>
              <a:rPr lang="es-ES" dirty="0">
                <a:solidFill>
                  <a:schemeClr val="accent1"/>
                </a:solidFill>
              </a:rPr>
              <a:t>Libro del Registro Electrónico General de la AGE </a:t>
            </a:r>
            <a:r>
              <a:rPr lang="es-ES" dirty="0">
                <a:solidFill>
                  <a:schemeClr val="tx1">
                    <a:lumMod val="75000"/>
                    <a:lumOff val="25000"/>
                  </a:schemeClr>
                </a:solidFill>
              </a:rPr>
              <a:t>en el que se realiza el asiento de documentos que sean presentados o que se reciban en cualquier órgano administrativo, Organismo público o Entidad vinculado o dependiente a éstos en el marco de la AGE. También se pueden anotar en el mismo, la salida de los documentos oficiales dirigidos a otros órganos o particulares. Este libro responde a lo dispuesto en el artículo 16 de la Ley 39/2015, de 1 de octubre, del Procedimiento Administrativo Común de las Administraciones Públicas.</a:t>
            </a:r>
          </a:p>
          <a:p>
            <a:pPr algn="just">
              <a:spcAft>
                <a:spcPts val="900"/>
              </a:spcAft>
            </a:pPr>
            <a:r>
              <a:rPr lang="es-ES" dirty="0">
                <a:solidFill>
                  <a:schemeClr val="tx1">
                    <a:lumMod val="75000"/>
                    <a:lumOff val="25000"/>
                  </a:schemeClr>
                </a:solidFill>
              </a:rPr>
              <a:t>Por tanto, su uso se ofrece en el ámbito de la Administración General del Estado (AGE). </a:t>
            </a:r>
          </a:p>
        </p:txBody>
      </p:sp>
      <p:sp>
        <p:nvSpPr>
          <p:cNvPr id="52" name="CuadroTexto 51"/>
          <p:cNvSpPr txBox="1"/>
          <p:nvPr/>
        </p:nvSpPr>
        <p:spPr>
          <a:xfrm>
            <a:off x="780393" y="4581128"/>
            <a:ext cx="7151166" cy="369332"/>
          </a:xfrm>
          <a:prstGeom prst="rect">
            <a:avLst/>
          </a:prstGeom>
          <a:noFill/>
        </p:spPr>
        <p:txBody>
          <a:bodyPr wrap="square" rtlCol="0">
            <a:spAutoFit/>
          </a:bodyPr>
          <a:lstStyle/>
          <a:p>
            <a:pPr algn="ctr">
              <a:spcAft>
                <a:spcPts val="900"/>
              </a:spcAft>
            </a:pPr>
            <a:r>
              <a:rPr lang="es-ES" i="1" dirty="0">
                <a:solidFill>
                  <a:schemeClr val="tx1">
                    <a:lumMod val="75000"/>
                    <a:lumOff val="25000"/>
                  </a:schemeClr>
                </a:solidFill>
              </a:rPr>
              <a:t>Más información en: </a:t>
            </a:r>
            <a:r>
              <a:rPr lang="es-ES" dirty="0">
                <a:solidFill>
                  <a:schemeClr val="tx1">
                    <a:lumMod val="75000"/>
                    <a:lumOff val="25000"/>
                  </a:schemeClr>
                </a:solidFill>
                <a:hlinkClick r:id="rId3"/>
              </a:rPr>
              <a:t>https://administracionelectronica.gob.es/ctt/regage</a:t>
            </a:r>
            <a:endParaRPr lang="es-ES" dirty="0">
              <a:solidFill>
                <a:schemeClr val="tx1">
                  <a:lumMod val="75000"/>
                  <a:lumOff val="25000"/>
                </a:schemeClr>
              </a:solidFill>
            </a:endParaRPr>
          </a:p>
        </p:txBody>
      </p:sp>
      <p:pic>
        <p:nvPicPr>
          <p:cNvPr id="40" name="Imagen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3915" y="137271"/>
            <a:ext cx="1955287" cy="850281"/>
          </a:xfrm>
          <a:prstGeom prst="rect">
            <a:avLst/>
          </a:prstGeom>
        </p:spPr>
      </p:pic>
      <p:sp>
        <p:nvSpPr>
          <p:cNvPr id="11" name="CuadroTexto 10"/>
          <p:cNvSpPr txBox="1"/>
          <p:nvPr/>
        </p:nvSpPr>
        <p:spPr>
          <a:xfrm>
            <a:off x="582210" y="5085184"/>
            <a:ext cx="7950230" cy="1323439"/>
          </a:xfrm>
          <a:prstGeom prst="rect">
            <a:avLst/>
          </a:prstGeom>
          <a:solidFill>
            <a:schemeClr val="accent1">
              <a:lumMod val="20000"/>
              <a:lumOff val="80000"/>
            </a:schemeClr>
          </a:solidFill>
          <a:ln w="28575">
            <a:solidFill>
              <a:schemeClr val="accent1"/>
            </a:solidFill>
          </a:ln>
        </p:spPr>
        <p:txBody>
          <a:bodyPr wrap="square" rtlCol="0">
            <a:spAutoFit/>
          </a:bodyPr>
          <a:lstStyle/>
          <a:p>
            <a:pPr marL="285750" indent="-285750">
              <a:buFont typeface="Wingdings" panose="05000000000000000000" pitchFamily="2" charset="2"/>
              <a:buChar char="Ø"/>
            </a:pPr>
            <a:r>
              <a:rPr lang="es-ES" sz="1600" b="1" i="1" dirty="0">
                <a:solidFill>
                  <a:schemeClr val="tx1">
                    <a:lumMod val="75000"/>
                    <a:lumOff val="25000"/>
                  </a:schemeClr>
                </a:solidFill>
              </a:rPr>
              <a:t>En REGAGE se anota todo,</a:t>
            </a:r>
            <a:r>
              <a:rPr lang="es-ES" sz="1600" i="1" dirty="0">
                <a:solidFill>
                  <a:schemeClr val="tx1">
                    <a:lumMod val="75000"/>
                    <a:lumOff val="25000"/>
                  </a:schemeClr>
                </a:solidFill>
              </a:rPr>
              <a:t> lo que se intercambia por SIR y lo que se registra localmente del ámbito AGE.</a:t>
            </a:r>
          </a:p>
          <a:p>
            <a:pPr marL="285750" indent="-285750">
              <a:buFont typeface="Wingdings" panose="05000000000000000000" pitchFamily="2" charset="2"/>
              <a:buChar char="Ø"/>
            </a:pPr>
            <a:r>
              <a:rPr lang="es-ES" sz="1600" b="1" i="1" dirty="0">
                <a:solidFill>
                  <a:schemeClr val="tx1">
                    <a:lumMod val="75000"/>
                    <a:lumOff val="25000"/>
                  </a:schemeClr>
                </a:solidFill>
              </a:rPr>
              <a:t>En REGAGE no se almacena</a:t>
            </a:r>
            <a:r>
              <a:rPr lang="es-ES" sz="1600" i="1" dirty="0">
                <a:solidFill>
                  <a:schemeClr val="tx1">
                    <a:lumMod val="75000"/>
                    <a:lumOff val="25000"/>
                  </a:schemeClr>
                </a:solidFill>
              </a:rPr>
              <a:t> información de los </a:t>
            </a:r>
            <a:r>
              <a:rPr lang="es-ES" sz="1600" b="1" i="1" dirty="0">
                <a:solidFill>
                  <a:schemeClr val="tx1">
                    <a:lumMod val="75000"/>
                    <a:lumOff val="25000"/>
                  </a:schemeClr>
                </a:solidFill>
              </a:rPr>
              <a:t>estados del intercambio registral</a:t>
            </a:r>
            <a:r>
              <a:rPr lang="es-ES" sz="1600" i="1" dirty="0">
                <a:solidFill>
                  <a:schemeClr val="tx1">
                    <a:lumMod val="75000"/>
                    <a:lumOff val="25000"/>
                  </a:schemeClr>
                </a:solidFill>
              </a:rPr>
              <a:t>.</a:t>
            </a:r>
          </a:p>
          <a:p>
            <a:pPr marL="285750" indent="-285750">
              <a:buFont typeface="Wingdings" panose="05000000000000000000" pitchFamily="2" charset="2"/>
              <a:buChar char="Ø"/>
            </a:pPr>
            <a:r>
              <a:rPr lang="es-ES" sz="1600" dirty="0">
                <a:solidFill>
                  <a:schemeClr val="tx1">
                    <a:lumMod val="75000"/>
                    <a:lumOff val="25000"/>
                  </a:schemeClr>
                </a:solidFill>
              </a:rPr>
              <a:t>Actualmente, desde </a:t>
            </a:r>
            <a:r>
              <a:rPr lang="es-ES" sz="1600" b="1" dirty="0">
                <a:solidFill>
                  <a:schemeClr val="tx1">
                    <a:lumMod val="75000"/>
                    <a:lumOff val="25000"/>
                  </a:schemeClr>
                </a:solidFill>
              </a:rPr>
              <a:t>Carpeta Ciudadana solo se puede consultar el estado de los registros intercambiados a través de SIR</a:t>
            </a:r>
            <a:r>
              <a:rPr lang="es-ES" sz="1600" dirty="0">
                <a:solidFill>
                  <a:schemeClr val="tx1">
                    <a:lumMod val="75000"/>
                    <a:lumOff val="25000"/>
                  </a:schemeClr>
                </a:solidFill>
              </a:rPr>
              <a:t>, es decir, vinculados a un intercambio registral.</a:t>
            </a:r>
            <a:endParaRPr lang="es-ES" sz="1600" i="1" dirty="0">
              <a:solidFill>
                <a:schemeClr val="tx1">
                  <a:lumMod val="75000"/>
                  <a:lumOff val="25000"/>
                </a:schemeClr>
              </a:solidFill>
            </a:endParaRPr>
          </a:p>
        </p:txBody>
      </p:sp>
    </p:spTree>
    <p:extLst>
      <p:ext uri="{BB962C8B-B14F-4D97-AF65-F5344CB8AC3E}">
        <p14:creationId xmlns:p14="http://schemas.microsoft.com/office/powerpoint/2010/main" val="3732630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p:cNvSpPr txBox="1"/>
          <p:nvPr/>
        </p:nvSpPr>
        <p:spPr>
          <a:xfrm>
            <a:off x="323528" y="1105580"/>
            <a:ext cx="8064896" cy="523220"/>
          </a:xfrm>
          <a:prstGeom prst="rect">
            <a:avLst/>
          </a:prstGeom>
          <a:noFill/>
        </p:spPr>
        <p:txBody>
          <a:bodyPr wrap="square" rtlCol="0">
            <a:spAutoFit/>
          </a:bodyPr>
          <a:lstStyle/>
          <a:p>
            <a:r>
              <a:rPr lang="es-ES" sz="2800" b="1" dirty="0">
                <a:solidFill>
                  <a:schemeClr val="accent1"/>
                </a:solidFill>
              </a:rPr>
              <a:t>¿Cómo se puede anotar en REGAGE?</a:t>
            </a:r>
          </a:p>
        </p:txBody>
      </p:sp>
      <p:sp>
        <p:nvSpPr>
          <p:cNvPr id="22" name="CuadroTexto 21"/>
          <p:cNvSpPr txBox="1"/>
          <p:nvPr/>
        </p:nvSpPr>
        <p:spPr>
          <a:xfrm>
            <a:off x="8604448" y="6309320"/>
            <a:ext cx="360040" cy="369332"/>
          </a:xfrm>
          <a:prstGeom prst="rect">
            <a:avLst/>
          </a:prstGeom>
          <a:noFill/>
        </p:spPr>
        <p:txBody>
          <a:bodyPr wrap="square" rtlCol="0">
            <a:spAutoFit/>
          </a:bodyPr>
          <a:lstStyle/>
          <a:p>
            <a:pPr algn="ctr"/>
            <a:r>
              <a:rPr lang="es-ES" dirty="0">
                <a:solidFill>
                  <a:schemeClr val="bg1">
                    <a:lumMod val="50000"/>
                  </a:schemeClr>
                </a:solidFill>
              </a:rPr>
              <a:t>2</a:t>
            </a:r>
          </a:p>
        </p:txBody>
      </p:sp>
      <p:sp>
        <p:nvSpPr>
          <p:cNvPr id="10" name="CuadroTexto 9"/>
          <p:cNvSpPr txBox="1"/>
          <p:nvPr/>
        </p:nvSpPr>
        <p:spPr>
          <a:xfrm>
            <a:off x="467544" y="1720840"/>
            <a:ext cx="8136904" cy="1477328"/>
          </a:xfrm>
          <a:prstGeom prst="rect">
            <a:avLst/>
          </a:prstGeom>
          <a:noFill/>
        </p:spPr>
        <p:txBody>
          <a:bodyPr wrap="square" rtlCol="0">
            <a:spAutoFit/>
          </a:bodyPr>
          <a:lstStyle/>
          <a:p>
            <a:pPr algn="just">
              <a:spcAft>
                <a:spcPts val="900"/>
              </a:spcAft>
            </a:pPr>
            <a:r>
              <a:rPr lang="es-ES" dirty="0">
                <a:solidFill>
                  <a:schemeClr val="tx1">
                    <a:lumMod val="75000"/>
                    <a:lumOff val="25000"/>
                  </a:schemeClr>
                </a:solidFill>
              </a:rPr>
              <a:t>REGAGE es una base de datos que aloja el libro único del Registro Electrónico General de la AGE, es decir, en ella se almacenan todos los asientos registrales de las distintas aplicaciones de registro integradas con REGAGE. Para materializar esta integración y permitir a las aplicaciones, bien registrar, bien consultar los asientos realizados, se ponen a disposición unos Servicios Web con dos operaciones: registrar y consultar.   </a:t>
            </a:r>
          </a:p>
        </p:txBody>
      </p:sp>
      <p:pic>
        <p:nvPicPr>
          <p:cNvPr id="40" name="Imagen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pic>
        <p:nvPicPr>
          <p:cNvPr id="9" name="Imagen 8"/>
          <p:cNvPicPr>
            <a:picLocks noChangeAspect="1"/>
          </p:cNvPicPr>
          <p:nvPr/>
        </p:nvPicPr>
        <p:blipFill rotWithShape="1">
          <a:blip r:embed="rId4">
            <a:duotone>
              <a:schemeClr val="accent3">
                <a:shade val="45000"/>
                <a:satMod val="135000"/>
              </a:schemeClr>
              <a:prstClr val="white"/>
            </a:duotone>
            <a:extLst>
              <a:ext uri="{BEBA8EAE-BF5A-486C-A8C5-ECC9F3942E4B}">
                <a14:imgProps xmlns:a14="http://schemas.microsoft.com/office/drawing/2010/main">
                  <a14:imgLayer r:embed="rId5">
                    <a14:imgEffect>
                      <a14:backgroundRemoval t="35200" b="94000" l="35149" r="99505">
                        <a14:foregroundMark x1="42574" y1="38000" x2="65347" y2="35200"/>
                        <a14:foregroundMark x1="42574" y1="38800" x2="35149" y2="42000"/>
                        <a14:foregroundMark x1="94554" y1="38000" x2="99505" y2="42400"/>
                        <a14:foregroundMark x1="35644" y1="41200" x2="48515" y2="36800"/>
                        <a14:foregroundMark x1="36634" y1="85600" x2="53465" y2="91200"/>
                        <a14:foregroundMark x1="97030" y1="87600" x2="84653" y2="92000"/>
                        <a14:foregroundMark x1="54950" y1="94000" x2="82673" y2="92800"/>
                        <a14:foregroundMark x1="43564" y1="37200" x2="56436" y2="35200"/>
                      </a14:backgroundRemoval>
                    </a14:imgEffect>
                  </a14:imgLayer>
                </a14:imgProps>
              </a:ext>
            </a:extLst>
          </a:blip>
          <a:srcRect l="32299" t="35246" b="4910"/>
          <a:stretch/>
        </p:blipFill>
        <p:spPr>
          <a:xfrm>
            <a:off x="7258000" y="4441562"/>
            <a:ext cx="1252736" cy="1370472"/>
          </a:xfrm>
          <a:prstGeom prst="rect">
            <a:avLst/>
          </a:prstGeom>
        </p:spPr>
      </p:pic>
      <p:pic>
        <p:nvPicPr>
          <p:cNvPr id="13" name="Picture 44" descr="i:\Mis documentos\Desarrollo\Nube\logos\GEISER\Geiser_04_peq.jpg"/>
          <p:cNvPicPr>
            <a:picLocks noChangeAspect="1" noChangeArrowheads="1"/>
          </p:cNvPicPr>
          <p:nvPr/>
        </p:nvPicPr>
        <p:blipFill>
          <a:blip r:embed="rId6" cstate="print"/>
          <a:srcRect/>
          <a:stretch>
            <a:fillRect/>
          </a:stretch>
        </p:blipFill>
        <p:spPr bwMode="auto">
          <a:xfrm>
            <a:off x="521718" y="3480804"/>
            <a:ext cx="1798729" cy="576064"/>
          </a:xfrm>
          <a:prstGeom prst="rect">
            <a:avLst/>
          </a:prstGeom>
          <a:noFill/>
          <a:ln w="9525">
            <a:noFill/>
            <a:miter lim="800000"/>
            <a:headEnd/>
            <a:tailEnd/>
          </a:ln>
          <a:effectLst>
            <a:outerShdw dist="50800" sx="1000" sy="1000" algn="ctr" rotWithShape="0">
              <a:srgbClr val="000000"/>
            </a:outerShdw>
          </a:effectLst>
        </p:spPr>
      </p:pic>
      <p:sp>
        <p:nvSpPr>
          <p:cNvPr id="17" name="CuadroTexto 16"/>
          <p:cNvSpPr txBox="1"/>
          <p:nvPr/>
        </p:nvSpPr>
        <p:spPr>
          <a:xfrm>
            <a:off x="259610" y="5438791"/>
            <a:ext cx="1968153" cy="584775"/>
          </a:xfrm>
          <a:prstGeom prst="rect">
            <a:avLst/>
          </a:prstGeom>
          <a:noFill/>
        </p:spPr>
        <p:txBody>
          <a:bodyPr wrap="square" rtlCol="0">
            <a:spAutoFit/>
          </a:bodyPr>
          <a:lstStyle/>
          <a:p>
            <a:pPr algn="ctr"/>
            <a:r>
              <a:rPr lang="es-ES" sz="1600" b="1" i="1" dirty="0">
                <a:solidFill>
                  <a:schemeClr val="tx1">
                    <a:lumMod val="50000"/>
                    <a:lumOff val="50000"/>
                  </a:schemeClr>
                </a:solidFill>
              </a:rPr>
              <a:t>Otras aplicaciones de registro de la AGE</a:t>
            </a:r>
          </a:p>
        </p:txBody>
      </p:sp>
      <p:grpSp>
        <p:nvGrpSpPr>
          <p:cNvPr id="2" name="Grupo 1"/>
          <p:cNvGrpSpPr/>
          <p:nvPr/>
        </p:nvGrpSpPr>
        <p:grpSpPr>
          <a:xfrm>
            <a:off x="2263933" y="5334499"/>
            <a:ext cx="1496949" cy="830805"/>
            <a:chOff x="1032508" y="5579021"/>
            <a:chExt cx="1496949" cy="830805"/>
          </a:xfrm>
        </p:grpSpPr>
        <p:pic>
          <p:nvPicPr>
            <p:cNvPr id="18" name="Imagen 17"/>
            <p:cNvPicPr>
              <a:picLocks noChangeAspect="1"/>
            </p:cNvPicPr>
            <p:nvPr/>
          </p:nvPicPr>
          <p:blipFill>
            <a:blip r:embed="rId7">
              <a:grayscl/>
            </a:blip>
            <a:stretch>
              <a:fillRect/>
            </a:stretch>
          </p:blipFill>
          <p:spPr>
            <a:xfrm>
              <a:off x="1032508" y="5628934"/>
              <a:ext cx="498983" cy="617553"/>
            </a:xfrm>
            <a:prstGeom prst="rect">
              <a:avLst/>
            </a:prstGeom>
          </p:spPr>
        </p:pic>
        <p:pic>
          <p:nvPicPr>
            <p:cNvPr id="20" name="Imagen 19"/>
            <p:cNvPicPr>
              <a:picLocks noChangeAspect="1"/>
            </p:cNvPicPr>
            <p:nvPr/>
          </p:nvPicPr>
          <p:blipFill>
            <a:blip r:embed="rId7">
              <a:grayscl/>
            </a:blip>
            <a:stretch>
              <a:fillRect/>
            </a:stretch>
          </p:blipFill>
          <p:spPr>
            <a:xfrm>
              <a:off x="1531491" y="5792273"/>
              <a:ext cx="498983" cy="617553"/>
            </a:xfrm>
            <a:prstGeom prst="rect">
              <a:avLst/>
            </a:prstGeom>
          </p:spPr>
        </p:pic>
        <p:pic>
          <p:nvPicPr>
            <p:cNvPr id="21" name="Imagen 20"/>
            <p:cNvPicPr>
              <a:picLocks noChangeAspect="1"/>
            </p:cNvPicPr>
            <p:nvPr/>
          </p:nvPicPr>
          <p:blipFill>
            <a:blip r:embed="rId7">
              <a:grayscl/>
            </a:blip>
            <a:stretch>
              <a:fillRect/>
            </a:stretch>
          </p:blipFill>
          <p:spPr>
            <a:xfrm>
              <a:off x="2030474" y="5579021"/>
              <a:ext cx="498983" cy="617553"/>
            </a:xfrm>
            <a:prstGeom prst="rect">
              <a:avLst/>
            </a:prstGeom>
          </p:spPr>
        </p:pic>
      </p:grpSp>
      <p:pic>
        <p:nvPicPr>
          <p:cNvPr id="24" name="Imagen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324670" y="4078342"/>
            <a:ext cx="1477769" cy="549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a 3"/>
          <p:cNvGraphicFramePr/>
          <p:nvPr>
            <p:extLst>
              <p:ext uri="{D42A27DB-BD31-4B8C-83A1-F6EECF244321}">
                <p14:modId xmlns:p14="http://schemas.microsoft.com/office/powerpoint/2010/main" val="3945916429"/>
              </p:ext>
            </p:extLst>
          </p:nvPr>
        </p:nvGraphicFramePr>
        <p:xfrm>
          <a:off x="3851390" y="4141983"/>
          <a:ext cx="3381438" cy="138674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5" name="Imagen 4"/>
          <p:cNvPicPr>
            <a:picLocks noChangeAspect="1"/>
          </p:cNvPicPr>
          <p:nvPr/>
        </p:nvPicPr>
        <p:blipFill>
          <a:blip r:embed="rId14"/>
          <a:stretch>
            <a:fillRect/>
          </a:stretch>
        </p:blipFill>
        <p:spPr>
          <a:xfrm>
            <a:off x="502633" y="4649434"/>
            <a:ext cx="2219156" cy="377257"/>
          </a:xfrm>
          <a:prstGeom prst="rect">
            <a:avLst/>
          </a:prstGeom>
        </p:spPr>
      </p:pic>
      <p:sp>
        <p:nvSpPr>
          <p:cNvPr id="6" name="CuadroTexto 5"/>
          <p:cNvSpPr txBox="1"/>
          <p:nvPr/>
        </p:nvSpPr>
        <p:spPr>
          <a:xfrm>
            <a:off x="858463" y="4917043"/>
            <a:ext cx="1863325" cy="307777"/>
          </a:xfrm>
          <a:prstGeom prst="rect">
            <a:avLst/>
          </a:prstGeom>
          <a:noFill/>
        </p:spPr>
        <p:txBody>
          <a:bodyPr wrap="square" rtlCol="0">
            <a:spAutoFit/>
          </a:bodyPr>
          <a:lstStyle/>
          <a:p>
            <a:pPr algn="ctr"/>
            <a:r>
              <a:rPr lang="es-ES" sz="1400" i="1" dirty="0">
                <a:solidFill>
                  <a:schemeClr val="tx1">
                    <a:lumMod val="50000"/>
                    <a:lumOff val="50000"/>
                  </a:schemeClr>
                </a:solidFill>
                <a:hlinkClick r:id="rId15"/>
              </a:rPr>
              <a:t>https://rec.redsara.es</a:t>
            </a:r>
            <a:r>
              <a:rPr lang="es-ES" sz="1400" i="1" dirty="0">
                <a:solidFill>
                  <a:schemeClr val="tx1">
                    <a:lumMod val="50000"/>
                    <a:lumOff val="50000"/>
                  </a:schemeClr>
                </a:solidFill>
              </a:rPr>
              <a:t> </a:t>
            </a:r>
          </a:p>
        </p:txBody>
      </p:sp>
      <p:sp>
        <p:nvSpPr>
          <p:cNvPr id="7" name="CuadroTexto 6"/>
          <p:cNvSpPr txBox="1"/>
          <p:nvPr/>
        </p:nvSpPr>
        <p:spPr>
          <a:xfrm>
            <a:off x="4932040" y="3989941"/>
            <a:ext cx="1440160" cy="369332"/>
          </a:xfrm>
          <a:prstGeom prst="rect">
            <a:avLst/>
          </a:prstGeom>
          <a:noFill/>
        </p:spPr>
        <p:txBody>
          <a:bodyPr wrap="square" rtlCol="0">
            <a:spAutoFit/>
          </a:bodyPr>
          <a:lstStyle/>
          <a:p>
            <a:pPr algn="ctr"/>
            <a:r>
              <a:rPr lang="es-ES" dirty="0">
                <a:solidFill>
                  <a:schemeClr val="tx1">
                    <a:lumMod val="50000"/>
                    <a:lumOff val="50000"/>
                  </a:schemeClr>
                </a:solidFill>
                <a:effectLst>
                  <a:outerShdw blurRad="38100" dist="38100" dir="2700000" algn="tl">
                    <a:srgbClr val="000000">
                      <a:alpha val="43137"/>
                    </a:srgbClr>
                  </a:outerShdw>
                </a:effectLst>
              </a:rPr>
              <a:t>Web </a:t>
            </a:r>
            <a:r>
              <a:rPr lang="es-ES" dirty="0" err="1">
                <a:solidFill>
                  <a:schemeClr val="tx1">
                    <a:lumMod val="50000"/>
                    <a:lumOff val="50000"/>
                  </a:schemeClr>
                </a:solidFill>
                <a:effectLst>
                  <a:outerShdw blurRad="38100" dist="38100" dir="2700000" algn="tl">
                    <a:srgbClr val="000000">
                      <a:alpha val="43137"/>
                    </a:srgbClr>
                  </a:outerShdw>
                </a:effectLst>
              </a:rPr>
              <a:t>Services</a:t>
            </a:r>
            <a:endParaRPr lang="es-ES" dirty="0">
              <a:solidFill>
                <a:schemeClr val="tx1">
                  <a:lumMod val="50000"/>
                  <a:lumOff val="50000"/>
                </a:schemeClr>
              </a:solidFill>
              <a:effectLst>
                <a:outerShdw blurRad="38100" dist="38100" dir="2700000" algn="tl">
                  <a:srgbClr val="000000">
                    <a:alpha val="43137"/>
                  </a:srgbClr>
                </a:outerShdw>
              </a:effectLst>
            </a:endParaRPr>
          </a:p>
        </p:txBody>
      </p:sp>
      <p:pic>
        <p:nvPicPr>
          <p:cNvPr id="23" name="Imagen 2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953915" y="137271"/>
            <a:ext cx="1955287" cy="850281"/>
          </a:xfrm>
          <a:prstGeom prst="rect">
            <a:avLst/>
          </a:prstGeom>
        </p:spPr>
      </p:pic>
      <p:pic>
        <p:nvPicPr>
          <p:cNvPr id="25" name="Imagen 24"/>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076327" y="3989941"/>
            <a:ext cx="1616082" cy="702773"/>
          </a:xfrm>
          <a:prstGeom prst="rect">
            <a:avLst/>
          </a:prstGeom>
        </p:spPr>
      </p:pic>
    </p:spTree>
    <p:extLst>
      <p:ext uri="{BB962C8B-B14F-4D97-AF65-F5344CB8AC3E}">
        <p14:creationId xmlns:p14="http://schemas.microsoft.com/office/powerpoint/2010/main" val="3188741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p:cNvSpPr txBox="1"/>
          <p:nvPr/>
        </p:nvSpPr>
        <p:spPr>
          <a:xfrm>
            <a:off x="323528" y="1105580"/>
            <a:ext cx="8064896" cy="523220"/>
          </a:xfrm>
          <a:prstGeom prst="rect">
            <a:avLst/>
          </a:prstGeom>
          <a:noFill/>
        </p:spPr>
        <p:txBody>
          <a:bodyPr wrap="square" rtlCol="0">
            <a:spAutoFit/>
          </a:bodyPr>
          <a:lstStyle/>
          <a:p>
            <a:r>
              <a:rPr lang="es-ES" sz="2800" b="1" dirty="0">
                <a:solidFill>
                  <a:schemeClr val="accent1"/>
                </a:solidFill>
              </a:rPr>
              <a:t>¿Quién puede anotar en REGAGE?</a:t>
            </a:r>
          </a:p>
        </p:txBody>
      </p:sp>
      <p:sp>
        <p:nvSpPr>
          <p:cNvPr id="22" name="CuadroTexto 21"/>
          <p:cNvSpPr txBox="1"/>
          <p:nvPr/>
        </p:nvSpPr>
        <p:spPr>
          <a:xfrm>
            <a:off x="8604448" y="6309320"/>
            <a:ext cx="360040" cy="369332"/>
          </a:xfrm>
          <a:prstGeom prst="rect">
            <a:avLst/>
          </a:prstGeom>
          <a:noFill/>
        </p:spPr>
        <p:txBody>
          <a:bodyPr wrap="square" rtlCol="0">
            <a:spAutoFit/>
          </a:bodyPr>
          <a:lstStyle/>
          <a:p>
            <a:pPr algn="ctr"/>
            <a:r>
              <a:rPr lang="es-ES" dirty="0">
                <a:solidFill>
                  <a:schemeClr val="bg1">
                    <a:lumMod val="50000"/>
                  </a:schemeClr>
                </a:solidFill>
              </a:rPr>
              <a:t>3</a:t>
            </a:r>
          </a:p>
        </p:txBody>
      </p:sp>
      <p:pic>
        <p:nvPicPr>
          <p:cNvPr id="23" name="Imagen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3915" y="137271"/>
            <a:ext cx="1955287" cy="850281"/>
          </a:xfrm>
          <a:prstGeom prst="rect">
            <a:avLst/>
          </a:prstGeom>
        </p:spPr>
      </p:pic>
      <p:sp>
        <p:nvSpPr>
          <p:cNvPr id="26" name="Rectángulo 25"/>
          <p:cNvSpPr/>
          <p:nvPr/>
        </p:nvSpPr>
        <p:spPr>
          <a:xfrm>
            <a:off x="5139654" y="1701684"/>
            <a:ext cx="3924000" cy="4679644"/>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Rectángulo 26"/>
          <p:cNvSpPr/>
          <p:nvPr/>
        </p:nvSpPr>
        <p:spPr>
          <a:xfrm>
            <a:off x="81676" y="1683389"/>
            <a:ext cx="4968000" cy="4697939"/>
          </a:xfrm>
          <a:prstGeom prst="rect">
            <a:avLst/>
          </a:prstGeom>
          <a:solidFill>
            <a:srgbClr val="FFFFEB"/>
          </a:solidFill>
          <a:ln>
            <a:solidFill>
              <a:srgbClr val="FFFF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1" name="Grupo 30"/>
          <p:cNvGrpSpPr/>
          <p:nvPr/>
        </p:nvGrpSpPr>
        <p:grpSpPr>
          <a:xfrm>
            <a:off x="91327" y="1772815"/>
            <a:ext cx="8971595" cy="4534182"/>
            <a:chOff x="140302" y="51648"/>
            <a:chExt cx="8971595" cy="4534182"/>
          </a:xfrm>
        </p:grpSpPr>
        <p:grpSp>
          <p:nvGrpSpPr>
            <p:cNvPr id="32" name="Grupo 31"/>
            <p:cNvGrpSpPr/>
            <p:nvPr/>
          </p:nvGrpSpPr>
          <p:grpSpPr>
            <a:xfrm>
              <a:off x="6678624" y="1275784"/>
              <a:ext cx="2312144" cy="1800200"/>
              <a:chOff x="3556000" y="2292807"/>
              <a:chExt cx="2312144" cy="1800200"/>
            </a:xfrm>
          </p:grpSpPr>
          <p:sp>
            <p:nvSpPr>
              <p:cNvPr id="64" name="46 Nube"/>
              <p:cNvSpPr/>
              <p:nvPr/>
            </p:nvSpPr>
            <p:spPr>
              <a:xfrm>
                <a:off x="3556000" y="2292807"/>
                <a:ext cx="2312144" cy="1800200"/>
              </a:xfrm>
              <a:prstGeom prst="cloud">
                <a:avLst/>
              </a:prstGeom>
              <a:solidFill>
                <a:schemeClr val="accent1">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65" name="Grupo 64"/>
              <p:cNvGrpSpPr/>
              <p:nvPr/>
            </p:nvGrpSpPr>
            <p:grpSpPr>
              <a:xfrm>
                <a:off x="4097972" y="2642850"/>
                <a:ext cx="1194108" cy="1162125"/>
                <a:chOff x="4194669" y="2642850"/>
                <a:chExt cx="1194108" cy="1162125"/>
              </a:xfrm>
            </p:grpSpPr>
            <p:pic>
              <p:nvPicPr>
                <p:cNvPr id="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4669" y="2642850"/>
                  <a:ext cx="1194108" cy="852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984" y="3445283"/>
                  <a:ext cx="727478" cy="359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pic>
          <p:nvPicPr>
            <p:cNvPr id="3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75316"/>
              <a:ext cx="1512168" cy="32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CuadroTexto 62"/>
            <p:cNvSpPr txBox="1"/>
            <p:nvPr/>
          </p:nvSpPr>
          <p:spPr>
            <a:xfrm>
              <a:off x="579784" y="3472030"/>
              <a:ext cx="2414062" cy="738664"/>
            </a:xfrm>
            <a:prstGeom prst="rect">
              <a:avLst/>
            </a:prstGeom>
            <a:noFill/>
          </p:spPr>
          <p:txBody>
            <a:bodyPr wrap="square" rtlCol="0">
              <a:spAutoFit/>
            </a:bodyPr>
            <a:lstStyle/>
            <a:p>
              <a:pPr algn="ctr"/>
              <a:r>
                <a:rPr lang="es-ES" sz="1400" i="1" dirty="0">
                  <a:solidFill>
                    <a:schemeClr val="accent3">
                      <a:lumMod val="75000"/>
                    </a:schemeClr>
                  </a:solidFill>
                </a:rPr>
                <a:t>Libro del Registro Electrónico General de la AGE </a:t>
              </a:r>
              <a:r>
                <a:rPr lang="es-ES" sz="1400" b="1" i="1" dirty="0">
                  <a:solidFill>
                    <a:schemeClr val="accent3">
                      <a:lumMod val="75000"/>
                    </a:schemeClr>
                  </a:solidFill>
                </a:rPr>
                <a:t>(anotaciones registrales) </a:t>
              </a:r>
            </a:p>
          </p:txBody>
        </p:sp>
        <p:cxnSp>
          <p:nvCxnSpPr>
            <p:cNvPr id="35" name="21 Conector recto de flecha"/>
            <p:cNvCxnSpPr>
              <a:stCxn id="36" idx="2"/>
            </p:cNvCxnSpPr>
            <p:nvPr/>
          </p:nvCxnSpPr>
          <p:spPr>
            <a:xfrm flipH="1">
              <a:off x="2535072" y="761128"/>
              <a:ext cx="1892912" cy="1239672"/>
            </a:xfrm>
            <a:prstGeom prst="straightConnector1">
              <a:avLst/>
            </a:prstGeom>
            <a:ln w="25400">
              <a:solidFill>
                <a:schemeClr val="bg2">
                  <a:lumMod val="50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36" name="26 CuadroTexto"/>
            <p:cNvSpPr txBox="1"/>
            <p:nvPr/>
          </p:nvSpPr>
          <p:spPr>
            <a:xfrm>
              <a:off x="3131840" y="84020"/>
              <a:ext cx="2592287" cy="677108"/>
            </a:xfrm>
            <a:prstGeom prst="rect">
              <a:avLst/>
            </a:prstGeom>
            <a:noFill/>
            <a:ln w="12700">
              <a:solidFill>
                <a:schemeClr val="tx1"/>
              </a:solidFill>
              <a:prstDash val="dash"/>
            </a:ln>
          </p:spPr>
          <p:txBody>
            <a:bodyPr wrap="square" rtlCol="0">
              <a:spAutoFit/>
            </a:bodyPr>
            <a:lstStyle/>
            <a:p>
              <a:r>
                <a:rPr lang="es-ES" sz="1400" dirty="0"/>
                <a:t> </a:t>
              </a:r>
            </a:p>
            <a:p>
              <a:r>
                <a:rPr lang="es-ES" sz="1200" i="1" dirty="0"/>
                <a:t>Desde rec.redsara.es se pueden realizar registros y consultar su estado.</a:t>
              </a:r>
            </a:p>
          </p:txBody>
        </p:sp>
        <p:sp>
          <p:nvSpPr>
            <p:cNvPr id="37" name="CuadroTexto 36"/>
            <p:cNvSpPr txBox="1"/>
            <p:nvPr/>
          </p:nvSpPr>
          <p:spPr>
            <a:xfrm rot="2059246">
              <a:off x="5717478" y="658922"/>
              <a:ext cx="1389572" cy="261610"/>
            </a:xfrm>
            <a:prstGeom prst="rect">
              <a:avLst/>
            </a:prstGeom>
            <a:noFill/>
          </p:spPr>
          <p:txBody>
            <a:bodyPr wrap="square" rtlCol="0">
              <a:spAutoFit/>
            </a:bodyPr>
            <a:lstStyle/>
            <a:p>
              <a:r>
                <a:rPr lang="es-ES" sz="1100" i="1" dirty="0">
                  <a:solidFill>
                    <a:schemeClr val="bg1">
                      <a:lumMod val="50000"/>
                    </a:schemeClr>
                  </a:solidFill>
                </a:rPr>
                <a:t>Intercambio registral</a:t>
              </a:r>
            </a:p>
          </p:txBody>
        </p:sp>
        <p:pic>
          <p:nvPicPr>
            <p:cNvPr id="38" name="Picture 44" descr="i:\Mis documentos\Desarrollo\Nube\logos\GEISER\Geiser_04_peq.jpg"/>
            <p:cNvPicPr>
              <a:picLocks noChangeAspect="1" noChangeArrowheads="1"/>
            </p:cNvPicPr>
            <p:nvPr/>
          </p:nvPicPr>
          <p:blipFill>
            <a:blip r:embed="rId7" cstate="print"/>
            <a:srcRect/>
            <a:stretch>
              <a:fillRect/>
            </a:stretch>
          </p:blipFill>
          <p:spPr bwMode="auto">
            <a:xfrm>
              <a:off x="4346740" y="1131768"/>
              <a:ext cx="1233372" cy="395001"/>
            </a:xfrm>
            <a:prstGeom prst="rect">
              <a:avLst/>
            </a:prstGeom>
            <a:noFill/>
            <a:ln w="9525">
              <a:noFill/>
              <a:miter lim="800000"/>
              <a:headEnd/>
              <a:tailEnd/>
            </a:ln>
            <a:effectLst>
              <a:outerShdw dist="50800" sx="1000" sy="1000" algn="ctr" rotWithShape="0">
                <a:srgbClr val="000000"/>
              </a:outerShdw>
            </a:effectLst>
          </p:spPr>
        </p:pic>
        <p:cxnSp>
          <p:nvCxnSpPr>
            <p:cNvPr id="39" name="21 Conector recto de flecha"/>
            <p:cNvCxnSpPr>
              <a:stCxn id="38" idx="2"/>
            </p:cNvCxnSpPr>
            <p:nvPr/>
          </p:nvCxnSpPr>
          <p:spPr>
            <a:xfrm flipH="1">
              <a:off x="2515455" y="1526769"/>
              <a:ext cx="2447971" cy="638103"/>
            </a:xfrm>
            <a:prstGeom prst="straightConnector1">
              <a:avLst/>
            </a:prstGeom>
            <a:ln w="254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41" name="CuadroTexto 40"/>
            <p:cNvSpPr txBox="1"/>
            <p:nvPr/>
          </p:nvSpPr>
          <p:spPr>
            <a:xfrm rot="20706138">
              <a:off x="2721597" y="1609382"/>
              <a:ext cx="1877869" cy="261610"/>
            </a:xfrm>
            <a:prstGeom prst="rect">
              <a:avLst/>
            </a:prstGeom>
            <a:noFill/>
          </p:spPr>
          <p:txBody>
            <a:bodyPr wrap="square" rtlCol="0">
              <a:spAutoFit/>
            </a:bodyPr>
            <a:lstStyle/>
            <a:p>
              <a:r>
                <a:rPr lang="es-ES" sz="1100" i="1" dirty="0">
                  <a:solidFill>
                    <a:schemeClr val="accent6">
                      <a:lumMod val="75000"/>
                    </a:schemeClr>
                  </a:solidFill>
                </a:rPr>
                <a:t>Anota en el libro de registro</a:t>
              </a:r>
            </a:p>
          </p:txBody>
        </p:sp>
        <p:pic>
          <p:nvPicPr>
            <p:cNvPr id="42" name="Imagen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97724" y="2705957"/>
              <a:ext cx="973611" cy="362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3" name="21 Conector recto de flecha"/>
            <p:cNvCxnSpPr>
              <a:stCxn id="42" idx="1"/>
            </p:cNvCxnSpPr>
            <p:nvPr/>
          </p:nvCxnSpPr>
          <p:spPr>
            <a:xfrm flipH="1" flipV="1">
              <a:off x="2515455" y="2459794"/>
              <a:ext cx="1882269" cy="427218"/>
            </a:xfrm>
            <a:prstGeom prst="straightConnector1">
              <a:avLst/>
            </a:prstGeom>
            <a:ln w="25400">
              <a:solidFill>
                <a:srgbClr val="009999"/>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44" name="CuadroTexto 43"/>
            <p:cNvSpPr txBox="1"/>
            <p:nvPr/>
          </p:nvSpPr>
          <p:spPr>
            <a:xfrm rot="712302">
              <a:off x="2663471" y="2447424"/>
              <a:ext cx="1904533" cy="261610"/>
            </a:xfrm>
            <a:prstGeom prst="rect">
              <a:avLst/>
            </a:prstGeom>
            <a:noFill/>
          </p:spPr>
          <p:txBody>
            <a:bodyPr wrap="square" rtlCol="0">
              <a:spAutoFit/>
            </a:bodyPr>
            <a:lstStyle/>
            <a:p>
              <a:r>
                <a:rPr lang="es-ES" sz="1100" i="1" dirty="0">
                  <a:solidFill>
                    <a:srgbClr val="009999"/>
                  </a:solidFill>
                </a:rPr>
                <a:t>Anota en el libro de registro</a:t>
              </a:r>
            </a:p>
          </p:txBody>
        </p:sp>
        <p:sp>
          <p:nvSpPr>
            <p:cNvPr id="45" name="26 CuadroTexto"/>
            <p:cNvSpPr txBox="1"/>
            <p:nvPr/>
          </p:nvSpPr>
          <p:spPr>
            <a:xfrm>
              <a:off x="2972716" y="3868072"/>
              <a:ext cx="3872097" cy="677108"/>
            </a:xfrm>
            <a:prstGeom prst="rect">
              <a:avLst/>
            </a:prstGeom>
            <a:noFill/>
            <a:ln w="12700">
              <a:solidFill>
                <a:schemeClr val="tx1"/>
              </a:solidFill>
              <a:prstDash val="dash"/>
            </a:ln>
          </p:spPr>
          <p:txBody>
            <a:bodyPr wrap="square" rtlCol="0">
              <a:spAutoFit/>
            </a:bodyPr>
            <a:lstStyle/>
            <a:p>
              <a:r>
                <a:rPr lang="es-ES" sz="1400" dirty="0">
                  <a:effectLst>
                    <a:outerShdw blurRad="38100" dist="38100" dir="2700000" algn="tl">
                      <a:srgbClr val="000000">
                        <a:alpha val="43137"/>
                      </a:srgbClr>
                    </a:outerShdw>
                  </a:effectLst>
                </a:rPr>
                <a:t>Aplicaciones certificadas SIR de la AGE </a:t>
              </a:r>
            </a:p>
            <a:p>
              <a:r>
                <a:rPr lang="es-ES" sz="1200" i="1" dirty="0"/>
                <a:t>Soluciones de Registro </a:t>
              </a:r>
              <a:r>
                <a:rPr lang="es-ES" sz="1200" b="1" i="1" dirty="0"/>
                <a:t>de la AGE </a:t>
              </a:r>
              <a:r>
                <a:rPr lang="es-ES" sz="1200" i="1" dirty="0"/>
                <a:t>integradas en SIR y Soluciones de Registro de </a:t>
              </a:r>
              <a:r>
                <a:rPr lang="es-ES" sz="1200" i="1" dirty="0" err="1"/>
                <a:t>PdPs_SARA</a:t>
              </a:r>
              <a:r>
                <a:rPr lang="es-ES" sz="1200" i="1" dirty="0"/>
                <a:t> para sus clientes AGE.</a:t>
              </a:r>
            </a:p>
          </p:txBody>
        </p:sp>
        <p:sp>
          <p:nvSpPr>
            <p:cNvPr id="46" name="26 CuadroTexto"/>
            <p:cNvSpPr txBox="1"/>
            <p:nvPr/>
          </p:nvSpPr>
          <p:spPr>
            <a:xfrm>
              <a:off x="6916821" y="3724056"/>
              <a:ext cx="2145832" cy="861774"/>
            </a:xfrm>
            <a:prstGeom prst="rect">
              <a:avLst/>
            </a:prstGeom>
            <a:noFill/>
            <a:ln w="12700">
              <a:solidFill>
                <a:schemeClr val="tx1"/>
              </a:solidFill>
              <a:prstDash val="dash"/>
            </a:ln>
          </p:spPr>
          <p:txBody>
            <a:bodyPr wrap="square" rtlCol="0">
              <a:spAutoFit/>
            </a:bodyPr>
            <a:lstStyle/>
            <a:p>
              <a:r>
                <a:rPr lang="es-ES" sz="1400" dirty="0">
                  <a:effectLst>
                    <a:outerShdw blurRad="38100" dist="38100" dir="2700000" algn="tl">
                      <a:srgbClr val="000000">
                        <a:alpha val="43137"/>
                      </a:srgbClr>
                    </a:outerShdw>
                  </a:effectLst>
                </a:rPr>
                <a:t>Aplicaciones certificadas</a:t>
              </a:r>
            </a:p>
            <a:p>
              <a:r>
                <a:rPr lang="es-ES" sz="1200" i="1" dirty="0"/>
                <a:t>Soluciones de Registro </a:t>
              </a:r>
              <a:r>
                <a:rPr lang="es-ES" sz="1200" b="1" i="1" dirty="0"/>
                <a:t>no AGE </a:t>
              </a:r>
              <a:r>
                <a:rPr lang="es-ES" sz="1200" i="1" dirty="0"/>
                <a:t>integradas en SIR: CCAA, EELL, </a:t>
              </a:r>
              <a:r>
                <a:rPr lang="es-ES" sz="1200" i="1" dirty="0" err="1"/>
                <a:t>PdPs_SARA</a:t>
              </a:r>
              <a:r>
                <a:rPr lang="es-ES" sz="1200" i="1" dirty="0"/>
                <a:t>.</a:t>
              </a:r>
            </a:p>
          </p:txBody>
        </p:sp>
        <p:cxnSp>
          <p:nvCxnSpPr>
            <p:cNvPr id="47" name="21 Conector recto de flecha"/>
            <p:cNvCxnSpPr>
              <a:stCxn id="45" idx="0"/>
            </p:cNvCxnSpPr>
            <p:nvPr/>
          </p:nvCxnSpPr>
          <p:spPr>
            <a:xfrm flipH="1" flipV="1">
              <a:off x="2463064" y="2667334"/>
              <a:ext cx="2445701" cy="1200738"/>
            </a:xfrm>
            <a:prstGeom prst="straightConnector1">
              <a:avLst/>
            </a:prstGeom>
            <a:ln w="25400">
              <a:solidFill>
                <a:schemeClr val="tx1">
                  <a:lumMod val="50000"/>
                  <a:lumOff val="50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48" name="CuadroTexto 47"/>
            <p:cNvSpPr txBox="1"/>
            <p:nvPr/>
          </p:nvSpPr>
          <p:spPr>
            <a:xfrm rot="1548200">
              <a:off x="2843795" y="3056614"/>
              <a:ext cx="1956058" cy="261610"/>
            </a:xfrm>
            <a:prstGeom prst="rect">
              <a:avLst/>
            </a:prstGeom>
            <a:noFill/>
          </p:spPr>
          <p:txBody>
            <a:bodyPr wrap="square" rtlCol="0">
              <a:spAutoFit/>
            </a:bodyPr>
            <a:lstStyle/>
            <a:p>
              <a:r>
                <a:rPr lang="es-ES" sz="1100" i="1" dirty="0">
                  <a:solidFill>
                    <a:schemeClr val="tx1">
                      <a:lumMod val="50000"/>
                      <a:lumOff val="50000"/>
                    </a:schemeClr>
                  </a:solidFill>
                </a:rPr>
                <a:t>Anota en el libro de registro</a:t>
              </a:r>
            </a:p>
          </p:txBody>
        </p:sp>
        <p:sp>
          <p:nvSpPr>
            <p:cNvPr id="49" name="Flecha arriba y abajo 48"/>
            <p:cNvSpPr/>
            <p:nvPr/>
          </p:nvSpPr>
          <p:spPr>
            <a:xfrm rot="17531538">
              <a:off x="5906628" y="1077030"/>
              <a:ext cx="380167" cy="1068865"/>
            </a:xfrm>
            <a:prstGeom prst="upDownArrow">
              <a:avLst/>
            </a:prstGeom>
            <a:solidFill>
              <a:schemeClr val="bg1">
                <a:lumMod val="85000"/>
              </a:schemeClr>
            </a:solid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lecha arriba y abajo 49"/>
            <p:cNvSpPr/>
            <p:nvPr/>
          </p:nvSpPr>
          <p:spPr>
            <a:xfrm rot="14954178">
              <a:off x="5892499" y="1984349"/>
              <a:ext cx="380167" cy="1285055"/>
            </a:xfrm>
            <a:prstGeom prst="upDownArrow">
              <a:avLst/>
            </a:prstGeom>
            <a:solidFill>
              <a:schemeClr val="bg1">
                <a:lumMod val="85000"/>
              </a:schemeClr>
            </a:solid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Flecha arriba y abajo 50"/>
            <p:cNvSpPr/>
            <p:nvPr/>
          </p:nvSpPr>
          <p:spPr>
            <a:xfrm rot="14168695">
              <a:off x="6238490" y="2595932"/>
              <a:ext cx="380167" cy="1583813"/>
            </a:xfrm>
            <a:prstGeom prst="upDownArrow">
              <a:avLst/>
            </a:prstGeom>
            <a:solidFill>
              <a:schemeClr val="bg1">
                <a:lumMod val="85000"/>
              </a:schemeClr>
            </a:solid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Flecha arriba y abajo 51"/>
            <p:cNvSpPr/>
            <p:nvPr/>
          </p:nvSpPr>
          <p:spPr>
            <a:xfrm rot="10495025">
              <a:off x="7849936" y="3058505"/>
              <a:ext cx="380167" cy="619861"/>
            </a:xfrm>
            <a:prstGeom prst="upDownArrow">
              <a:avLst/>
            </a:prstGeom>
            <a:solidFill>
              <a:schemeClr val="bg1">
                <a:lumMod val="85000"/>
              </a:schemeClr>
            </a:solid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15 Rectángulo redondeado"/>
            <p:cNvSpPr/>
            <p:nvPr/>
          </p:nvSpPr>
          <p:spPr>
            <a:xfrm>
              <a:off x="140302" y="51648"/>
              <a:ext cx="2622299" cy="1210430"/>
            </a:xfrm>
            <a:prstGeom prst="roundRect">
              <a:avLst>
                <a:gd name="adj" fmla="val 7047"/>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16 CuadroTexto"/>
            <p:cNvSpPr txBox="1"/>
            <p:nvPr/>
          </p:nvSpPr>
          <p:spPr>
            <a:xfrm>
              <a:off x="155575" y="71186"/>
              <a:ext cx="2607027" cy="1200329"/>
            </a:xfrm>
            <a:prstGeom prst="rect">
              <a:avLst/>
            </a:prstGeom>
            <a:noFill/>
          </p:spPr>
          <p:txBody>
            <a:bodyPr wrap="square" rtlCol="0">
              <a:spAutoFit/>
            </a:bodyPr>
            <a:lstStyle/>
            <a:p>
              <a:pPr lvl="0"/>
              <a:r>
                <a:rPr lang="es-ES" sz="1200" dirty="0"/>
                <a:t>Sistemas verticales de la AGE que solo precisan anotación registral: FACTURAE, CORINTO, ACCEDA, ISPA, NOTIFICA, GESAT, UM, REA, ANDES, CARPETA, ARCHIVE, SIEP, FACE_B2B, DEHU, ADHESIONES, IPS</a:t>
              </a:r>
            </a:p>
          </p:txBody>
        </p:sp>
        <p:cxnSp>
          <p:nvCxnSpPr>
            <p:cNvPr id="55" name="21 Conector recto de flecha"/>
            <p:cNvCxnSpPr/>
            <p:nvPr/>
          </p:nvCxnSpPr>
          <p:spPr>
            <a:xfrm>
              <a:off x="683568" y="1242208"/>
              <a:ext cx="648072" cy="732036"/>
            </a:xfrm>
            <a:prstGeom prst="straightConnector1">
              <a:avLst/>
            </a:prstGeom>
            <a:ln w="25400">
              <a:solidFill>
                <a:schemeClr val="accent4"/>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6" name="CuadroTexto 55"/>
            <p:cNvSpPr txBox="1"/>
            <p:nvPr/>
          </p:nvSpPr>
          <p:spPr>
            <a:xfrm rot="2927082">
              <a:off x="248544" y="1539708"/>
              <a:ext cx="1217785" cy="430887"/>
            </a:xfrm>
            <a:prstGeom prst="rect">
              <a:avLst/>
            </a:prstGeom>
            <a:noFill/>
          </p:spPr>
          <p:txBody>
            <a:bodyPr wrap="square" rtlCol="0">
              <a:spAutoFit/>
            </a:bodyPr>
            <a:lstStyle/>
            <a:p>
              <a:pPr algn="ctr"/>
              <a:r>
                <a:rPr lang="es-ES" sz="1100" i="1" dirty="0">
                  <a:solidFill>
                    <a:schemeClr val="accent4"/>
                  </a:solidFill>
                </a:rPr>
                <a:t>Anota en el libro de registro</a:t>
              </a:r>
            </a:p>
          </p:txBody>
        </p:sp>
        <p:sp>
          <p:nvSpPr>
            <p:cNvPr id="57" name="CuadroTexto 56"/>
            <p:cNvSpPr txBox="1"/>
            <p:nvPr/>
          </p:nvSpPr>
          <p:spPr>
            <a:xfrm rot="1454948">
              <a:off x="5542593" y="1201052"/>
              <a:ext cx="1389572" cy="261610"/>
            </a:xfrm>
            <a:prstGeom prst="rect">
              <a:avLst/>
            </a:prstGeom>
            <a:noFill/>
          </p:spPr>
          <p:txBody>
            <a:bodyPr wrap="square" rtlCol="0">
              <a:spAutoFit/>
            </a:bodyPr>
            <a:lstStyle/>
            <a:p>
              <a:r>
                <a:rPr lang="es-ES" sz="1100" i="1" dirty="0">
                  <a:solidFill>
                    <a:schemeClr val="bg1">
                      <a:lumMod val="50000"/>
                    </a:schemeClr>
                  </a:solidFill>
                </a:rPr>
                <a:t>Intercambio registral</a:t>
              </a:r>
            </a:p>
          </p:txBody>
        </p:sp>
        <p:sp>
          <p:nvSpPr>
            <p:cNvPr id="58" name="CuadroTexto 57"/>
            <p:cNvSpPr txBox="1"/>
            <p:nvPr/>
          </p:nvSpPr>
          <p:spPr>
            <a:xfrm rot="20349682">
              <a:off x="5300456" y="2232757"/>
              <a:ext cx="1389572" cy="261610"/>
            </a:xfrm>
            <a:prstGeom prst="rect">
              <a:avLst/>
            </a:prstGeom>
            <a:noFill/>
          </p:spPr>
          <p:txBody>
            <a:bodyPr wrap="square" rtlCol="0">
              <a:spAutoFit/>
            </a:bodyPr>
            <a:lstStyle/>
            <a:p>
              <a:r>
                <a:rPr lang="es-ES" sz="1100" i="1" dirty="0">
                  <a:solidFill>
                    <a:schemeClr val="bg1">
                      <a:lumMod val="50000"/>
                    </a:schemeClr>
                  </a:solidFill>
                </a:rPr>
                <a:t>Intercambio registral</a:t>
              </a:r>
            </a:p>
          </p:txBody>
        </p:sp>
        <p:sp>
          <p:nvSpPr>
            <p:cNvPr id="59" name="CuadroTexto 58"/>
            <p:cNvSpPr txBox="1"/>
            <p:nvPr/>
          </p:nvSpPr>
          <p:spPr>
            <a:xfrm rot="19549133">
              <a:off x="5574152" y="3094702"/>
              <a:ext cx="1389572" cy="261610"/>
            </a:xfrm>
            <a:prstGeom prst="rect">
              <a:avLst/>
            </a:prstGeom>
            <a:noFill/>
          </p:spPr>
          <p:txBody>
            <a:bodyPr wrap="square" rtlCol="0">
              <a:spAutoFit/>
            </a:bodyPr>
            <a:lstStyle/>
            <a:p>
              <a:r>
                <a:rPr lang="es-ES" sz="1100" i="1" dirty="0">
                  <a:solidFill>
                    <a:schemeClr val="bg1">
                      <a:lumMod val="50000"/>
                    </a:schemeClr>
                  </a:solidFill>
                </a:rPr>
                <a:t>Intercambio registral</a:t>
              </a:r>
            </a:p>
          </p:txBody>
        </p:sp>
        <p:sp>
          <p:nvSpPr>
            <p:cNvPr id="60" name="CuadroTexto 59"/>
            <p:cNvSpPr txBox="1"/>
            <p:nvPr/>
          </p:nvSpPr>
          <p:spPr>
            <a:xfrm rot="21209947">
              <a:off x="8190967" y="3011870"/>
              <a:ext cx="920930" cy="430887"/>
            </a:xfrm>
            <a:prstGeom prst="rect">
              <a:avLst/>
            </a:prstGeom>
            <a:noFill/>
          </p:spPr>
          <p:txBody>
            <a:bodyPr wrap="square" rtlCol="0">
              <a:spAutoFit/>
            </a:bodyPr>
            <a:lstStyle/>
            <a:p>
              <a:r>
                <a:rPr lang="es-ES" sz="1100" i="1" dirty="0">
                  <a:solidFill>
                    <a:schemeClr val="bg1">
                      <a:lumMod val="50000"/>
                    </a:schemeClr>
                  </a:solidFill>
                </a:rPr>
                <a:t>Intercambio registral</a:t>
              </a:r>
            </a:p>
          </p:txBody>
        </p:sp>
        <p:sp>
          <p:nvSpPr>
            <p:cNvPr id="61" name="CuadroTexto 60"/>
            <p:cNvSpPr txBox="1"/>
            <p:nvPr/>
          </p:nvSpPr>
          <p:spPr>
            <a:xfrm rot="19660256">
              <a:off x="2458517" y="1130880"/>
              <a:ext cx="1936204" cy="261610"/>
            </a:xfrm>
            <a:prstGeom prst="rect">
              <a:avLst/>
            </a:prstGeom>
            <a:noFill/>
          </p:spPr>
          <p:txBody>
            <a:bodyPr wrap="square" rtlCol="0">
              <a:spAutoFit/>
            </a:bodyPr>
            <a:lstStyle/>
            <a:p>
              <a:r>
                <a:rPr lang="es-ES" sz="1100" i="1" dirty="0">
                  <a:solidFill>
                    <a:schemeClr val="bg2">
                      <a:lumMod val="50000"/>
                    </a:schemeClr>
                  </a:solidFill>
                </a:rPr>
                <a:t>Anota en el libro de registro</a:t>
              </a:r>
            </a:p>
          </p:txBody>
        </p:sp>
      </p:grpSp>
      <p:sp>
        <p:nvSpPr>
          <p:cNvPr id="68" name="1 Flecha derecha"/>
          <p:cNvSpPr/>
          <p:nvPr/>
        </p:nvSpPr>
        <p:spPr>
          <a:xfrm rot="1985873" flipV="1">
            <a:off x="5630761" y="2622645"/>
            <a:ext cx="1486487" cy="279119"/>
          </a:xfrm>
          <a:prstGeom prst="rightArrow">
            <a:avLst/>
          </a:prstGeom>
          <a:solidFill>
            <a:schemeClr val="bg1">
              <a:lumMod val="85000"/>
            </a:schemeClr>
          </a:solid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CuadroTexto 8"/>
          <p:cNvSpPr txBox="1"/>
          <p:nvPr/>
        </p:nvSpPr>
        <p:spPr>
          <a:xfrm>
            <a:off x="6607348" y="1734569"/>
            <a:ext cx="2414062" cy="738664"/>
          </a:xfrm>
          <a:prstGeom prst="rect">
            <a:avLst/>
          </a:prstGeom>
          <a:noFill/>
        </p:spPr>
        <p:txBody>
          <a:bodyPr wrap="square" rtlCol="0">
            <a:spAutoFit/>
          </a:bodyPr>
          <a:lstStyle/>
          <a:p>
            <a:pPr algn="ctr"/>
            <a:r>
              <a:rPr lang="es-ES" sz="1400" b="1" dirty="0">
                <a:solidFill>
                  <a:schemeClr val="accent1"/>
                </a:solidFill>
              </a:rPr>
              <a:t>Plataforma SIR (Sistema de Interconexión de registros) </a:t>
            </a:r>
          </a:p>
          <a:p>
            <a:pPr algn="ctr"/>
            <a:r>
              <a:rPr lang="es-ES" sz="1400" b="1" i="1" dirty="0">
                <a:solidFill>
                  <a:schemeClr val="accent1"/>
                </a:solidFill>
              </a:rPr>
              <a:t>(intercambios registrales) </a:t>
            </a:r>
          </a:p>
        </p:txBody>
      </p:sp>
      <p:pic>
        <p:nvPicPr>
          <p:cNvPr id="70" name="Imagen 69"/>
          <p:cNvPicPr>
            <a:picLocks noChangeAspect="1"/>
          </p:cNvPicPr>
          <p:nvPr/>
        </p:nvPicPr>
        <p:blipFill rotWithShape="1">
          <a:blip r:embed="rId9">
            <a:duotone>
              <a:schemeClr val="accent3">
                <a:shade val="45000"/>
                <a:satMod val="135000"/>
              </a:schemeClr>
              <a:prstClr val="white"/>
            </a:duotone>
            <a:extLst>
              <a:ext uri="{BEBA8EAE-BF5A-486C-A8C5-ECC9F3942E4B}">
                <a14:imgProps xmlns:a14="http://schemas.microsoft.com/office/drawing/2010/main">
                  <a14:imgLayer r:embed="rId10">
                    <a14:imgEffect>
                      <a14:backgroundRemoval t="35200" b="94000" l="35149" r="99505">
                        <a14:foregroundMark x1="42574" y1="38000" x2="65347" y2="35200"/>
                        <a14:foregroundMark x1="42574" y1="38800" x2="35149" y2="42000"/>
                        <a14:foregroundMark x1="94554" y1="38000" x2="99505" y2="42400"/>
                        <a14:foregroundMark x1="35644" y1="41200" x2="48515" y2="36800"/>
                        <a14:foregroundMark x1="36634" y1="85600" x2="53465" y2="91200"/>
                        <a14:foregroundMark x1="97030" y1="87600" x2="84653" y2="92000"/>
                        <a14:foregroundMark x1="54950" y1="94000" x2="82673" y2="92800"/>
                        <a14:foregroundMark x1="43564" y1="37200" x2="56436" y2="35200"/>
                      </a14:backgroundRemoval>
                    </a14:imgEffect>
                  </a14:imgLayer>
                </a14:imgProps>
              </a:ext>
            </a:extLst>
          </a:blip>
          <a:srcRect l="32299" t="35246" b="4910"/>
          <a:stretch/>
        </p:blipFill>
        <p:spPr>
          <a:xfrm>
            <a:off x="1301237" y="3555597"/>
            <a:ext cx="1043548" cy="1141624"/>
          </a:xfrm>
          <a:prstGeom prst="rect">
            <a:avLst/>
          </a:prstGeom>
        </p:spPr>
      </p:pic>
      <p:pic>
        <p:nvPicPr>
          <p:cNvPr id="71" name="Imagen 7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pic>
        <p:nvPicPr>
          <p:cNvPr id="11" name="Imagen 10"/>
          <p:cNvPicPr>
            <a:picLocks noChangeAspect="1"/>
          </p:cNvPicPr>
          <p:nvPr/>
        </p:nvPicPr>
        <p:blipFill>
          <a:blip r:embed="rId12"/>
          <a:stretch>
            <a:fillRect/>
          </a:stretch>
        </p:blipFill>
        <p:spPr>
          <a:xfrm>
            <a:off x="995252" y="4565264"/>
            <a:ext cx="1615580" cy="701101"/>
          </a:xfrm>
          <a:prstGeom prst="rect">
            <a:avLst/>
          </a:prstGeom>
        </p:spPr>
      </p:pic>
    </p:spTree>
    <p:extLst>
      <p:ext uri="{BB962C8B-B14F-4D97-AF65-F5344CB8AC3E}">
        <p14:creationId xmlns:p14="http://schemas.microsoft.com/office/powerpoint/2010/main" val="10875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ángulo redondeado 23"/>
          <p:cNvSpPr/>
          <p:nvPr/>
        </p:nvSpPr>
        <p:spPr>
          <a:xfrm>
            <a:off x="179512" y="4031219"/>
            <a:ext cx="4286766" cy="2278101"/>
          </a:xfrm>
          <a:prstGeom prst="roundRect">
            <a:avLst>
              <a:gd name="adj" fmla="val 13392"/>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Rectángulo redondeado 22"/>
          <p:cNvSpPr/>
          <p:nvPr/>
        </p:nvSpPr>
        <p:spPr>
          <a:xfrm>
            <a:off x="4801851" y="2286164"/>
            <a:ext cx="4162637" cy="2582996"/>
          </a:xfrm>
          <a:prstGeom prst="roundRect">
            <a:avLst>
              <a:gd name="adj" fmla="val 13091"/>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Rectángulo redondeado 10"/>
          <p:cNvSpPr/>
          <p:nvPr/>
        </p:nvSpPr>
        <p:spPr>
          <a:xfrm>
            <a:off x="514819" y="1849778"/>
            <a:ext cx="3831921" cy="129119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CuadroTexto 18"/>
          <p:cNvSpPr txBox="1"/>
          <p:nvPr/>
        </p:nvSpPr>
        <p:spPr>
          <a:xfrm>
            <a:off x="323528" y="1105580"/>
            <a:ext cx="8064896" cy="523220"/>
          </a:xfrm>
          <a:prstGeom prst="rect">
            <a:avLst/>
          </a:prstGeom>
          <a:noFill/>
        </p:spPr>
        <p:txBody>
          <a:bodyPr wrap="square" rtlCol="0">
            <a:spAutoFit/>
          </a:bodyPr>
          <a:lstStyle/>
          <a:p>
            <a:r>
              <a:rPr lang="es-ES" sz="2800" b="1" dirty="0">
                <a:solidFill>
                  <a:schemeClr val="accent1"/>
                </a:solidFill>
              </a:rPr>
              <a:t>Condiciones para utilizar REGAGE</a:t>
            </a:r>
          </a:p>
        </p:txBody>
      </p:sp>
      <p:sp>
        <p:nvSpPr>
          <p:cNvPr id="22" name="CuadroTexto 21"/>
          <p:cNvSpPr txBox="1"/>
          <p:nvPr/>
        </p:nvSpPr>
        <p:spPr>
          <a:xfrm>
            <a:off x="8604448" y="6309320"/>
            <a:ext cx="360040" cy="369332"/>
          </a:xfrm>
          <a:prstGeom prst="rect">
            <a:avLst/>
          </a:prstGeom>
          <a:noFill/>
        </p:spPr>
        <p:txBody>
          <a:bodyPr wrap="square" rtlCol="0">
            <a:spAutoFit/>
          </a:bodyPr>
          <a:lstStyle/>
          <a:p>
            <a:pPr algn="ctr"/>
            <a:r>
              <a:rPr lang="es-ES" dirty="0">
                <a:solidFill>
                  <a:schemeClr val="bg1">
                    <a:lumMod val="50000"/>
                  </a:schemeClr>
                </a:solidFill>
              </a:rPr>
              <a:t>4</a:t>
            </a:r>
          </a:p>
        </p:txBody>
      </p:sp>
      <p:pic>
        <p:nvPicPr>
          <p:cNvPr id="16" name="Imagen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sp>
        <p:nvSpPr>
          <p:cNvPr id="20" name="CuadroTexto 19"/>
          <p:cNvSpPr txBox="1"/>
          <p:nvPr/>
        </p:nvSpPr>
        <p:spPr>
          <a:xfrm>
            <a:off x="539552" y="1942660"/>
            <a:ext cx="3960440" cy="369332"/>
          </a:xfrm>
          <a:prstGeom prst="rect">
            <a:avLst/>
          </a:prstGeom>
          <a:noFill/>
        </p:spPr>
        <p:txBody>
          <a:bodyPr wrap="square" rtlCol="0">
            <a:spAutoFit/>
          </a:bodyPr>
          <a:lstStyle/>
          <a:p>
            <a:pPr marL="285750" indent="-285750" algn="just">
              <a:spcAft>
                <a:spcPts val="900"/>
              </a:spcAft>
              <a:buFont typeface="Wingdings" panose="05000000000000000000" pitchFamily="2" charset="2"/>
              <a:buChar char="ü"/>
            </a:pPr>
            <a:r>
              <a:rPr lang="es-ES" b="1" dirty="0">
                <a:solidFill>
                  <a:schemeClr val="accent1"/>
                </a:solidFill>
              </a:rPr>
              <a:t> </a:t>
            </a:r>
            <a:r>
              <a:rPr lang="es-ES" dirty="0">
                <a:solidFill>
                  <a:schemeClr val="tx1">
                    <a:lumMod val="75000"/>
                    <a:lumOff val="25000"/>
                  </a:schemeClr>
                </a:solidFill>
              </a:rPr>
              <a:t>Disponer de acceso a la Red SARA.</a:t>
            </a:r>
          </a:p>
        </p:txBody>
      </p:sp>
      <p:pic>
        <p:nvPicPr>
          <p:cNvPr id="21" name="Imagen 20"/>
          <p:cNvPicPr>
            <a:picLocks noChangeAspect="1"/>
          </p:cNvPicPr>
          <p:nvPr/>
        </p:nvPicPr>
        <p:blipFill rotWithShape="1">
          <a:blip r:embed="rId4"/>
          <a:srcRect t="29974" b="29974"/>
          <a:stretch/>
        </p:blipFill>
        <p:spPr>
          <a:xfrm>
            <a:off x="1403648" y="2426643"/>
            <a:ext cx="1438275" cy="576064"/>
          </a:xfrm>
          <a:prstGeom prst="rect">
            <a:avLst/>
          </a:prstGeom>
        </p:spPr>
      </p:pic>
      <p:pic>
        <p:nvPicPr>
          <p:cNvPr id="2" name="Imagen 1"/>
          <p:cNvPicPr>
            <a:picLocks noChangeAspect="1"/>
          </p:cNvPicPr>
          <p:nvPr/>
        </p:nvPicPr>
        <p:blipFill>
          <a:blip r:embed="rId5"/>
          <a:stretch>
            <a:fillRect/>
          </a:stretch>
        </p:blipFill>
        <p:spPr>
          <a:xfrm>
            <a:off x="7416312" y="3959212"/>
            <a:ext cx="684080" cy="693924"/>
          </a:xfrm>
          <a:prstGeom prst="rect">
            <a:avLst/>
          </a:prstGeom>
        </p:spPr>
      </p:pic>
      <p:sp>
        <p:nvSpPr>
          <p:cNvPr id="9" name="CuadroTexto 8"/>
          <p:cNvSpPr txBox="1"/>
          <p:nvPr/>
        </p:nvSpPr>
        <p:spPr>
          <a:xfrm>
            <a:off x="4860032" y="2455728"/>
            <a:ext cx="3924436" cy="1477328"/>
          </a:xfrm>
          <a:prstGeom prst="rect">
            <a:avLst/>
          </a:prstGeom>
          <a:noFill/>
        </p:spPr>
        <p:txBody>
          <a:bodyPr wrap="square" rtlCol="0">
            <a:spAutoFit/>
          </a:bodyPr>
          <a:lstStyle/>
          <a:p>
            <a:pPr marL="285750" indent="-285750" algn="just">
              <a:spcAft>
                <a:spcPts val="900"/>
              </a:spcAft>
              <a:buFont typeface="Wingdings" panose="05000000000000000000" pitchFamily="2" charset="2"/>
              <a:buChar char="ü"/>
            </a:pPr>
            <a:r>
              <a:rPr lang="es-ES" b="1" dirty="0">
                <a:solidFill>
                  <a:schemeClr val="accent1"/>
                </a:solidFill>
              </a:rPr>
              <a:t> </a:t>
            </a:r>
            <a:r>
              <a:rPr lang="es-ES" dirty="0">
                <a:solidFill>
                  <a:schemeClr val="tx1">
                    <a:lumMod val="75000"/>
                    <a:lumOff val="25000"/>
                  </a:schemeClr>
                </a:solidFill>
              </a:rPr>
              <a:t>Solicitar un usuario de acceso al sistema, aportando el certificado con el que se firmarán las peticiones e indicando una previsión de uso del servicio.</a:t>
            </a:r>
          </a:p>
        </p:txBody>
      </p:sp>
      <p:pic>
        <p:nvPicPr>
          <p:cNvPr id="3" name="Imagen 2"/>
          <p:cNvPicPr>
            <a:picLocks noChangeAspect="1"/>
          </p:cNvPicPr>
          <p:nvPr/>
        </p:nvPicPr>
        <p:blipFill>
          <a:blip r:embed="rId6">
            <a:duotone>
              <a:schemeClr val="accent1">
                <a:shade val="45000"/>
                <a:satMod val="135000"/>
              </a:schemeClr>
              <a:prstClr val="white"/>
            </a:duotone>
          </a:blip>
          <a:stretch>
            <a:fillRect/>
          </a:stretch>
        </p:blipFill>
        <p:spPr>
          <a:xfrm>
            <a:off x="5860914" y="3986125"/>
            <a:ext cx="640099" cy="640099"/>
          </a:xfrm>
          <a:prstGeom prst="rect">
            <a:avLst/>
          </a:prstGeom>
        </p:spPr>
      </p:pic>
      <p:grpSp>
        <p:nvGrpSpPr>
          <p:cNvPr id="8" name="Grupo 7"/>
          <p:cNvGrpSpPr/>
          <p:nvPr/>
        </p:nvGrpSpPr>
        <p:grpSpPr>
          <a:xfrm>
            <a:off x="6717812" y="4112281"/>
            <a:ext cx="432388" cy="397058"/>
            <a:chOff x="1304940" y="3897136"/>
            <a:chExt cx="612000" cy="612000"/>
          </a:xfrm>
        </p:grpSpPr>
        <p:cxnSp>
          <p:nvCxnSpPr>
            <p:cNvPr id="5" name="Conector recto 4"/>
            <p:cNvCxnSpPr/>
            <p:nvPr/>
          </p:nvCxnSpPr>
          <p:spPr>
            <a:xfrm>
              <a:off x="1619672" y="3897136"/>
              <a:ext cx="0" cy="6120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1304940" y="4211852"/>
              <a:ext cx="612000"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7" name="CuadroTexto 16"/>
          <p:cNvSpPr txBox="1"/>
          <p:nvPr/>
        </p:nvSpPr>
        <p:spPr>
          <a:xfrm>
            <a:off x="216351" y="4149079"/>
            <a:ext cx="4097358" cy="1200329"/>
          </a:xfrm>
          <a:prstGeom prst="rect">
            <a:avLst/>
          </a:prstGeom>
          <a:noFill/>
        </p:spPr>
        <p:txBody>
          <a:bodyPr wrap="square" rtlCol="0">
            <a:spAutoFit/>
          </a:bodyPr>
          <a:lstStyle/>
          <a:p>
            <a:pPr marL="285750" indent="-285750" algn="just">
              <a:spcAft>
                <a:spcPts val="900"/>
              </a:spcAft>
              <a:buFont typeface="Wingdings" panose="05000000000000000000" pitchFamily="2" charset="2"/>
              <a:buChar char="ü"/>
            </a:pPr>
            <a:r>
              <a:rPr lang="es-ES" b="1" dirty="0">
                <a:solidFill>
                  <a:schemeClr val="accent1"/>
                </a:solidFill>
              </a:rPr>
              <a:t> </a:t>
            </a:r>
            <a:r>
              <a:rPr lang="es-ES" dirty="0">
                <a:solidFill>
                  <a:schemeClr val="tx1">
                    <a:lumMod val="75000"/>
                    <a:lumOff val="25000"/>
                  </a:schemeClr>
                </a:solidFill>
              </a:rPr>
              <a:t>Comprometerse a comunicar a la SGAD cualquier incremento significativo en el consumo de los servicios de REGAGE.</a:t>
            </a:r>
          </a:p>
        </p:txBody>
      </p:sp>
      <p:pic>
        <p:nvPicPr>
          <p:cNvPr id="18" name="Imagen 17"/>
          <p:cNvPicPr>
            <a:picLocks noChangeAspect="1"/>
          </p:cNvPicPr>
          <p:nvPr/>
        </p:nvPicPr>
        <p:blipFill rotWithShape="1">
          <a:blip r:embed="rId7">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11200"/>
                    </a14:imgEffect>
                    <a14:imgEffect>
                      <a14:saturation sat="247000"/>
                    </a14:imgEffect>
                  </a14:imgLayer>
                </a14:imgProps>
              </a:ext>
            </a:extLst>
          </a:blip>
          <a:srcRect l="3477" t="17600" r="569" b="25700"/>
          <a:stretch/>
        </p:blipFill>
        <p:spPr>
          <a:xfrm>
            <a:off x="1729030" y="5416364"/>
            <a:ext cx="1159167" cy="737652"/>
          </a:xfrm>
          <a:prstGeom prst="rect">
            <a:avLst/>
          </a:prstGeom>
        </p:spPr>
      </p:pic>
      <p:pic>
        <p:nvPicPr>
          <p:cNvPr id="25" name="Imagen 2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53915" y="137271"/>
            <a:ext cx="1955287" cy="850281"/>
          </a:xfrm>
          <a:prstGeom prst="rect">
            <a:avLst/>
          </a:prstGeom>
        </p:spPr>
      </p:pic>
    </p:spTree>
    <p:extLst>
      <p:ext uri="{BB962C8B-B14F-4D97-AF65-F5344CB8AC3E}">
        <p14:creationId xmlns:p14="http://schemas.microsoft.com/office/powerpoint/2010/main" val="2691857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p:cNvSpPr txBox="1"/>
          <p:nvPr/>
        </p:nvSpPr>
        <p:spPr>
          <a:xfrm>
            <a:off x="323528" y="1105580"/>
            <a:ext cx="8064896" cy="523220"/>
          </a:xfrm>
          <a:prstGeom prst="rect">
            <a:avLst/>
          </a:prstGeom>
          <a:noFill/>
        </p:spPr>
        <p:txBody>
          <a:bodyPr wrap="square" rtlCol="0">
            <a:spAutoFit/>
          </a:bodyPr>
          <a:lstStyle/>
          <a:p>
            <a:r>
              <a:rPr lang="es-ES" sz="2800" b="1" dirty="0">
                <a:solidFill>
                  <a:schemeClr val="accent1"/>
                </a:solidFill>
              </a:rPr>
              <a:t>Cómo contactar</a:t>
            </a:r>
          </a:p>
        </p:txBody>
      </p:sp>
      <p:sp>
        <p:nvSpPr>
          <p:cNvPr id="22" name="CuadroTexto 21"/>
          <p:cNvSpPr txBox="1"/>
          <p:nvPr/>
        </p:nvSpPr>
        <p:spPr>
          <a:xfrm>
            <a:off x="8605951" y="6343603"/>
            <a:ext cx="360040" cy="369332"/>
          </a:xfrm>
          <a:prstGeom prst="rect">
            <a:avLst/>
          </a:prstGeom>
          <a:noFill/>
        </p:spPr>
        <p:txBody>
          <a:bodyPr wrap="square" rtlCol="0">
            <a:spAutoFit/>
          </a:bodyPr>
          <a:lstStyle/>
          <a:p>
            <a:pPr algn="ctr"/>
            <a:r>
              <a:rPr lang="es-ES" dirty="0">
                <a:solidFill>
                  <a:schemeClr val="bg1">
                    <a:lumMod val="50000"/>
                  </a:schemeClr>
                </a:solidFill>
              </a:rPr>
              <a:t>5</a:t>
            </a:r>
          </a:p>
        </p:txBody>
      </p:sp>
      <p:sp>
        <p:nvSpPr>
          <p:cNvPr id="10" name="CuadroTexto 9"/>
          <p:cNvSpPr txBox="1"/>
          <p:nvPr/>
        </p:nvSpPr>
        <p:spPr>
          <a:xfrm>
            <a:off x="467544" y="1943398"/>
            <a:ext cx="8318427" cy="1154162"/>
          </a:xfrm>
          <a:prstGeom prst="rect">
            <a:avLst/>
          </a:prstGeom>
          <a:noFill/>
        </p:spPr>
        <p:txBody>
          <a:bodyPr wrap="square" rtlCol="0">
            <a:spAutoFit/>
          </a:bodyPr>
          <a:lstStyle/>
          <a:p>
            <a:pPr marL="285750" indent="-285750" algn="just">
              <a:spcAft>
                <a:spcPts val="900"/>
              </a:spcAft>
              <a:buFont typeface="Wingdings" panose="05000000000000000000" pitchFamily="2" charset="2"/>
              <a:buChar char="v"/>
            </a:pPr>
            <a:r>
              <a:rPr lang="es-ES" dirty="0">
                <a:solidFill>
                  <a:schemeClr val="tx1">
                    <a:lumMod val="75000"/>
                    <a:lumOff val="25000"/>
                  </a:schemeClr>
                </a:solidFill>
              </a:rPr>
              <a:t>Puede dirigirse a la siguiente URL:</a:t>
            </a:r>
          </a:p>
          <a:p>
            <a:pPr lvl="2" algn="just">
              <a:spcAft>
                <a:spcPts val="900"/>
              </a:spcAft>
            </a:pPr>
            <a:r>
              <a:rPr lang="es-ES" dirty="0">
                <a:solidFill>
                  <a:schemeClr val="tx1">
                    <a:lumMod val="75000"/>
                    <a:lumOff val="25000"/>
                  </a:schemeClr>
                </a:solidFill>
              </a:rPr>
              <a:t> </a:t>
            </a:r>
            <a:r>
              <a:rPr lang="es-ES" dirty="0">
                <a:solidFill>
                  <a:schemeClr val="tx1">
                    <a:lumMod val="75000"/>
                    <a:lumOff val="25000"/>
                  </a:schemeClr>
                </a:solidFill>
                <a:hlinkClick r:id="rId3"/>
              </a:rPr>
              <a:t>https://centrodeservicios.redsara.es/ayuda/consulta/REGAGE</a:t>
            </a:r>
            <a:r>
              <a:rPr lang="es-ES" dirty="0">
                <a:solidFill>
                  <a:schemeClr val="tx1">
                    <a:lumMod val="75000"/>
                    <a:lumOff val="25000"/>
                  </a:schemeClr>
                </a:solidFill>
              </a:rPr>
              <a:t> </a:t>
            </a:r>
          </a:p>
          <a:p>
            <a:pPr algn="just">
              <a:spcAft>
                <a:spcPts val="900"/>
              </a:spcAft>
            </a:pPr>
            <a:endParaRPr lang="es-ES" dirty="0">
              <a:solidFill>
                <a:schemeClr val="tx1">
                  <a:lumMod val="75000"/>
                  <a:lumOff val="25000"/>
                </a:schemeClr>
              </a:solidFill>
            </a:endParaRPr>
          </a:p>
        </p:txBody>
      </p:sp>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116632"/>
            <a:ext cx="2707772" cy="709563"/>
          </a:xfrm>
          <a:prstGeom prst="rect">
            <a:avLst/>
          </a:prstGeom>
        </p:spPr>
      </p:pic>
      <p:sp>
        <p:nvSpPr>
          <p:cNvPr id="8" name="CuadroTexto 7"/>
          <p:cNvSpPr txBox="1"/>
          <p:nvPr/>
        </p:nvSpPr>
        <p:spPr>
          <a:xfrm>
            <a:off x="780393" y="3128892"/>
            <a:ext cx="7151166" cy="369332"/>
          </a:xfrm>
          <a:prstGeom prst="rect">
            <a:avLst/>
          </a:prstGeom>
          <a:noFill/>
        </p:spPr>
        <p:txBody>
          <a:bodyPr wrap="square" rtlCol="0">
            <a:spAutoFit/>
          </a:bodyPr>
          <a:lstStyle/>
          <a:p>
            <a:pPr algn="ctr">
              <a:spcAft>
                <a:spcPts val="900"/>
              </a:spcAft>
            </a:pPr>
            <a:r>
              <a:rPr lang="es-ES" i="1" dirty="0">
                <a:solidFill>
                  <a:schemeClr val="tx1">
                    <a:lumMod val="75000"/>
                    <a:lumOff val="25000"/>
                  </a:schemeClr>
                </a:solidFill>
              </a:rPr>
              <a:t>Más información en: </a:t>
            </a:r>
            <a:r>
              <a:rPr lang="es-ES" dirty="0">
                <a:solidFill>
                  <a:schemeClr val="tx1">
                    <a:lumMod val="75000"/>
                    <a:lumOff val="25000"/>
                  </a:schemeClr>
                </a:solidFill>
                <a:hlinkClick r:id="rId5"/>
              </a:rPr>
              <a:t>https://administracionelectronica.gob.es/ctt/regage</a:t>
            </a:r>
            <a:r>
              <a:rPr lang="es-ES" dirty="0">
                <a:solidFill>
                  <a:schemeClr val="tx1">
                    <a:lumMod val="75000"/>
                    <a:lumOff val="25000"/>
                  </a:schemeClr>
                </a:solidFill>
              </a:rPr>
              <a:t> </a:t>
            </a:r>
          </a:p>
        </p:txBody>
      </p:sp>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53915" y="137271"/>
            <a:ext cx="1955287" cy="850281"/>
          </a:xfrm>
          <a:prstGeom prst="rect">
            <a:avLst/>
          </a:prstGeom>
        </p:spPr>
      </p:pic>
    </p:spTree>
    <p:extLst>
      <p:ext uri="{BB962C8B-B14F-4D97-AF65-F5344CB8AC3E}">
        <p14:creationId xmlns:p14="http://schemas.microsoft.com/office/powerpoint/2010/main" val="302116647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10338</TotalTime>
  <Words>606</Words>
  <Application>Microsoft Office PowerPoint</Application>
  <PresentationFormat>Presentación en pantalla (4:3)</PresentationFormat>
  <Paragraphs>55</Paragraphs>
  <Slides>6</Slides>
  <Notes>5</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6</vt:i4>
      </vt:variant>
    </vt:vector>
  </HeadingPairs>
  <TitlesOfParts>
    <vt:vector size="10" baseType="lpstr">
      <vt:lpstr>Arial</vt:lpstr>
      <vt:lpstr>Calibri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SGAD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Moreno Garcia, Beatriz</dc:creator>
  <cp:lastModifiedBy>Moreno Garcia, Beatriz</cp:lastModifiedBy>
  <cp:revision>389</cp:revision>
  <dcterms:created xsi:type="dcterms:W3CDTF">2019-09-18T02:32:26Z</dcterms:created>
  <dcterms:modified xsi:type="dcterms:W3CDTF">2022-11-17T12:47:27Z</dcterms:modified>
</cp:coreProperties>
</file>