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B"/>
    <a:srgbClr val="FFFFDD"/>
    <a:srgbClr val="009999"/>
    <a:srgbClr val="6B8537"/>
    <a:srgbClr val="9966FF"/>
    <a:srgbClr val="FF33CC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485" autoAdjust="0"/>
    <p:restoredTop sz="94660"/>
  </p:normalViewPr>
  <p:slideViewPr>
    <p:cSldViewPr>
      <p:cViewPr varScale="1">
        <p:scale>
          <a:sx n="105" d="100"/>
          <a:sy n="105" d="100"/>
        </p:scale>
        <p:origin x="2352" y="14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4A3838-B3E1-452F-BCB4-5F9A49ED278A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D6D68-9683-43B0-AFB9-6818D73A7E5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16643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D6D68-9683-43B0-AFB9-6818D73A7E57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26282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4857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5268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98052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93662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51743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939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07619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19174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00983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5063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7351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6B9E4-5237-453F-BDF9-2738EDACC3F9}" type="datetimeFigureOut">
              <a:rPr lang="es-ES" smtClean="0"/>
              <a:t>06/10/2020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7B057-DA94-4BBE-9F50-1B44AB7FB33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58281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Rectángulo 98"/>
          <p:cNvSpPr/>
          <p:nvPr/>
        </p:nvSpPr>
        <p:spPr>
          <a:xfrm>
            <a:off x="5160836" y="117508"/>
            <a:ext cx="3924000" cy="530158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Rectángulo 85"/>
          <p:cNvSpPr/>
          <p:nvPr/>
        </p:nvSpPr>
        <p:spPr>
          <a:xfrm>
            <a:off x="90086" y="99214"/>
            <a:ext cx="4968000" cy="5328592"/>
          </a:xfrm>
          <a:prstGeom prst="rect">
            <a:avLst/>
          </a:prstGeom>
          <a:solidFill>
            <a:srgbClr val="FFFFEB"/>
          </a:solidFill>
          <a:ln>
            <a:solidFill>
              <a:srgbClr val="FFFF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AutoShape 4" descr="PAe - CTT - General - Red SARA"/>
          <p:cNvSpPr>
            <a:spLocks noChangeAspect="1" noChangeArrowheads="1"/>
          </p:cNvSpPr>
          <p:nvPr/>
        </p:nvSpPr>
        <p:spPr bwMode="auto">
          <a:xfrm>
            <a:off x="155575" y="-685800"/>
            <a:ext cx="143827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20" name="AutoShape 6" descr="PAe - CTT - General - Red SARA"/>
          <p:cNvSpPr>
            <a:spLocks noChangeAspect="1" noChangeArrowheads="1"/>
          </p:cNvSpPr>
          <p:nvPr/>
        </p:nvSpPr>
        <p:spPr bwMode="auto">
          <a:xfrm>
            <a:off x="307975" y="-533400"/>
            <a:ext cx="143827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71" name="CuadroTexto 70"/>
          <p:cNvSpPr txBox="1"/>
          <p:nvPr/>
        </p:nvSpPr>
        <p:spPr>
          <a:xfrm>
            <a:off x="294178" y="5643245"/>
            <a:ext cx="8598302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1400" b="1" i="1" dirty="0" smtClean="0"/>
              <a:t>En </a:t>
            </a:r>
            <a:r>
              <a:rPr lang="es-ES" sz="1400" b="1" i="1" dirty="0"/>
              <a:t>REGAGE se anota </a:t>
            </a:r>
            <a:r>
              <a:rPr lang="es-ES" sz="1400" b="1" i="1" dirty="0" smtClean="0"/>
              <a:t>todo,</a:t>
            </a:r>
            <a:r>
              <a:rPr lang="es-ES" sz="1400" i="1" dirty="0" smtClean="0"/>
              <a:t> </a:t>
            </a:r>
            <a:r>
              <a:rPr lang="es-ES" sz="1400" i="1" dirty="0"/>
              <a:t>lo que se intercambia </a:t>
            </a:r>
            <a:r>
              <a:rPr lang="es-ES" sz="1400" i="1" dirty="0" smtClean="0"/>
              <a:t>por SIR y </a:t>
            </a:r>
            <a:r>
              <a:rPr lang="es-ES" sz="1400" i="1" dirty="0"/>
              <a:t>lo que se registra </a:t>
            </a:r>
            <a:r>
              <a:rPr lang="es-ES" sz="1400" i="1" dirty="0" smtClean="0"/>
              <a:t>localmente del ámbito AGE.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1400" b="1" i="1" dirty="0" smtClean="0"/>
              <a:t>En REGAGE no se almacena</a:t>
            </a:r>
            <a:r>
              <a:rPr lang="es-ES" sz="1400" i="1" dirty="0" smtClean="0"/>
              <a:t> información de los </a:t>
            </a:r>
            <a:r>
              <a:rPr lang="es-ES" sz="1400" b="1" i="1" dirty="0" smtClean="0"/>
              <a:t>estados del intercambio registral</a:t>
            </a:r>
            <a:r>
              <a:rPr lang="es-ES" sz="1400" i="1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1400" dirty="0" smtClean="0"/>
              <a:t>Actualmente, desde </a:t>
            </a:r>
            <a:r>
              <a:rPr lang="es-ES" sz="1400" b="1" dirty="0" smtClean="0"/>
              <a:t>Carpeta Ciudadana solo </a:t>
            </a:r>
            <a:r>
              <a:rPr lang="es-ES" sz="1400" b="1" dirty="0"/>
              <a:t>se puede consultar el estado de los </a:t>
            </a:r>
            <a:r>
              <a:rPr lang="es-ES" sz="1400" b="1" dirty="0" smtClean="0"/>
              <a:t>registros </a:t>
            </a:r>
            <a:r>
              <a:rPr lang="es-ES" sz="1400" b="1" dirty="0"/>
              <a:t>intercambiados a través </a:t>
            </a:r>
            <a:r>
              <a:rPr lang="es-ES" sz="1400" b="1" dirty="0" smtClean="0"/>
              <a:t>de SIR</a:t>
            </a:r>
            <a:r>
              <a:rPr lang="es-ES" sz="1400" dirty="0" smtClean="0"/>
              <a:t>, es decir, vinculados a un intercambio registral.</a:t>
            </a:r>
            <a:endParaRPr lang="es-ES" sz="1400" i="1" dirty="0"/>
          </a:p>
        </p:txBody>
      </p:sp>
      <p:grpSp>
        <p:nvGrpSpPr>
          <p:cNvPr id="82" name="Grupo 81"/>
          <p:cNvGrpSpPr/>
          <p:nvPr/>
        </p:nvGrpSpPr>
        <p:grpSpPr>
          <a:xfrm>
            <a:off x="99737" y="188640"/>
            <a:ext cx="8971595" cy="5256584"/>
            <a:chOff x="140302" y="51648"/>
            <a:chExt cx="8971595" cy="5256584"/>
          </a:xfrm>
        </p:grpSpPr>
        <p:grpSp>
          <p:nvGrpSpPr>
            <p:cNvPr id="7" name="Grupo 6"/>
            <p:cNvGrpSpPr/>
            <p:nvPr/>
          </p:nvGrpSpPr>
          <p:grpSpPr>
            <a:xfrm>
              <a:off x="6678624" y="1275784"/>
              <a:ext cx="2312144" cy="1800200"/>
              <a:chOff x="3556000" y="2292807"/>
              <a:chExt cx="2312144" cy="1800200"/>
            </a:xfrm>
          </p:grpSpPr>
          <p:sp>
            <p:nvSpPr>
              <p:cNvPr id="37" name="46 Nube"/>
              <p:cNvSpPr/>
              <p:nvPr/>
            </p:nvSpPr>
            <p:spPr>
              <a:xfrm>
                <a:off x="3556000" y="2292807"/>
                <a:ext cx="2312144" cy="1800200"/>
              </a:xfrm>
              <a:prstGeom prst="cloud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 dirty="0"/>
              </a:p>
            </p:txBody>
          </p:sp>
          <p:grpSp>
            <p:nvGrpSpPr>
              <p:cNvPr id="3" name="Grupo 2"/>
              <p:cNvGrpSpPr/>
              <p:nvPr/>
            </p:nvGrpSpPr>
            <p:grpSpPr>
              <a:xfrm>
                <a:off x="4097972" y="2642850"/>
                <a:ext cx="1194108" cy="1090117"/>
                <a:chOff x="4194669" y="2642850"/>
                <a:chExt cx="1194108" cy="1090117"/>
              </a:xfrm>
            </p:grpSpPr>
            <p:pic>
              <p:nvPicPr>
                <p:cNvPr id="31" name="Picture 2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194669" y="2642850"/>
                  <a:ext cx="1194108" cy="8524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6" name="Picture 7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427984" y="3373275"/>
                  <a:ext cx="727478" cy="3596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</p:grpSp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856" y="75316"/>
              <a:ext cx="1512168" cy="3257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Grupo 10"/>
            <p:cNvGrpSpPr/>
            <p:nvPr/>
          </p:nvGrpSpPr>
          <p:grpSpPr>
            <a:xfrm>
              <a:off x="579784" y="1659221"/>
              <a:ext cx="2414062" cy="2227453"/>
              <a:chOff x="-380257" y="2420888"/>
              <a:chExt cx="2414062" cy="2227453"/>
            </a:xfrm>
          </p:grpSpPr>
          <p:sp>
            <p:nvSpPr>
              <p:cNvPr id="8" name="Cilindro 7"/>
              <p:cNvSpPr/>
              <p:nvPr/>
            </p:nvSpPr>
            <p:spPr>
              <a:xfrm>
                <a:off x="467544" y="2420888"/>
                <a:ext cx="936104" cy="1090117"/>
              </a:xfrm>
              <a:prstGeom prst="can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" name="CuadroTexto 8"/>
              <p:cNvSpPr txBox="1"/>
              <p:nvPr/>
            </p:nvSpPr>
            <p:spPr>
              <a:xfrm>
                <a:off x="-380257" y="3694234"/>
                <a:ext cx="241406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ES" sz="1400" b="1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REGAGE</a:t>
                </a:r>
              </a:p>
              <a:p>
                <a:pPr algn="ctr"/>
                <a:r>
                  <a:rPr lang="es-ES" sz="1400" i="1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Libro del Registro Electrónico General de la AGE </a:t>
                </a:r>
                <a:r>
                  <a:rPr lang="es-ES" sz="1400" b="1" i="1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(anotaciones registrales) </a:t>
                </a:r>
              </a:p>
            </p:txBody>
          </p:sp>
        </p:grpSp>
        <p:cxnSp>
          <p:nvCxnSpPr>
            <p:cNvPr id="41" name="21 Conector recto de flecha"/>
            <p:cNvCxnSpPr>
              <a:stCxn id="42" idx="2"/>
            </p:cNvCxnSpPr>
            <p:nvPr/>
          </p:nvCxnSpPr>
          <p:spPr>
            <a:xfrm flipH="1">
              <a:off x="2535072" y="761128"/>
              <a:ext cx="1892912" cy="1239672"/>
            </a:xfrm>
            <a:prstGeom prst="straightConnector1">
              <a:avLst/>
            </a:prstGeom>
            <a:ln w="25400">
              <a:solidFill>
                <a:schemeClr val="bg2">
                  <a:lumMod val="50000"/>
                </a:schemeClr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26 CuadroTexto"/>
            <p:cNvSpPr txBox="1"/>
            <p:nvPr/>
          </p:nvSpPr>
          <p:spPr>
            <a:xfrm>
              <a:off x="3131840" y="84020"/>
              <a:ext cx="2592287" cy="677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r>
                <a:rPr lang="es-ES" sz="1400" dirty="0" smtClean="0"/>
                <a:t> </a:t>
              </a:r>
            </a:p>
            <a:p>
              <a:r>
                <a:rPr lang="es-ES" sz="1200" i="1" dirty="0" smtClean="0"/>
                <a:t>Desde rec.redsara.es se pueden realizar registros y consultar su estado.</a:t>
              </a:r>
            </a:p>
          </p:txBody>
        </p:sp>
        <p:sp>
          <p:nvSpPr>
            <p:cNvPr id="24" name="CuadroTexto 23"/>
            <p:cNvSpPr txBox="1"/>
            <p:nvPr/>
          </p:nvSpPr>
          <p:spPr>
            <a:xfrm rot="2059246">
              <a:off x="5717478" y="658922"/>
              <a:ext cx="138957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i="1" dirty="0" smtClean="0">
                  <a:solidFill>
                    <a:schemeClr val="bg1">
                      <a:lumMod val="50000"/>
                    </a:schemeClr>
                  </a:solidFill>
                </a:rPr>
                <a:t>Intercambio registral</a:t>
              </a:r>
              <a:endParaRPr lang="es-ES" sz="1100" i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pic>
          <p:nvPicPr>
            <p:cNvPr id="49" name="Picture 44" descr="i:\Mis documentos\Desarrollo\Nube\logos\GEISER\Geiser_04_peq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346740" y="1161575"/>
              <a:ext cx="1233372" cy="395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50800" sx="1000" sy="1000" algn="ctr" rotWithShape="0">
                <a:srgbClr val="000000"/>
              </a:outerShdw>
            </a:effectLst>
          </p:spPr>
        </p:pic>
        <p:cxnSp>
          <p:nvCxnSpPr>
            <p:cNvPr id="50" name="21 Conector recto de flecha"/>
            <p:cNvCxnSpPr>
              <a:stCxn id="49" idx="2"/>
            </p:cNvCxnSpPr>
            <p:nvPr/>
          </p:nvCxnSpPr>
          <p:spPr>
            <a:xfrm flipH="1">
              <a:off x="2515455" y="1556576"/>
              <a:ext cx="2447971" cy="638103"/>
            </a:xfrm>
            <a:prstGeom prst="straightConnector1">
              <a:avLst/>
            </a:prstGeom>
            <a:ln w="25400">
              <a:solidFill>
                <a:schemeClr val="accent6">
                  <a:lumMod val="75000"/>
                </a:schemeClr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CuadroTexto 50"/>
            <p:cNvSpPr txBox="1"/>
            <p:nvPr/>
          </p:nvSpPr>
          <p:spPr>
            <a:xfrm rot="20706138">
              <a:off x="2562700" y="1675958"/>
              <a:ext cx="19362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i="1" dirty="0" smtClean="0">
                  <a:solidFill>
                    <a:schemeClr val="accent6">
                      <a:lumMod val="75000"/>
                    </a:schemeClr>
                  </a:solidFill>
                </a:rPr>
                <a:t>Anota en el libro de registro</a:t>
              </a:r>
              <a:endParaRPr lang="es-ES" sz="1100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pic>
          <p:nvPicPr>
            <p:cNvPr id="55" name="Imagen 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97724" y="2705957"/>
              <a:ext cx="973611" cy="362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56" name="21 Conector recto de flecha"/>
            <p:cNvCxnSpPr>
              <a:stCxn id="55" idx="1"/>
            </p:cNvCxnSpPr>
            <p:nvPr/>
          </p:nvCxnSpPr>
          <p:spPr>
            <a:xfrm flipH="1" flipV="1">
              <a:off x="2515455" y="2459794"/>
              <a:ext cx="1882269" cy="427218"/>
            </a:xfrm>
            <a:prstGeom prst="straightConnector1">
              <a:avLst/>
            </a:prstGeom>
            <a:ln w="25400">
              <a:solidFill>
                <a:srgbClr val="009999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CuadroTexto 57"/>
            <p:cNvSpPr txBox="1"/>
            <p:nvPr/>
          </p:nvSpPr>
          <p:spPr>
            <a:xfrm rot="712302">
              <a:off x="2588918" y="2428644"/>
              <a:ext cx="190453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i="1" dirty="0" smtClean="0">
                  <a:solidFill>
                    <a:srgbClr val="009999"/>
                  </a:solidFill>
                </a:rPr>
                <a:t>Anota en el libro de registro</a:t>
              </a:r>
              <a:endParaRPr lang="es-ES" sz="1100" i="1" dirty="0">
                <a:solidFill>
                  <a:srgbClr val="009999"/>
                </a:solidFill>
              </a:endParaRPr>
            </a:p>
          </p:txBody>
        </p:sp>
        <p:sp>
          <p:nvSpPr>
            <p:cNvPr id="61" name="26 CuadroTexto"/>
            <p:cNvSpPr txBox="1"/>
            <p:nvPr/>
          </p:nvSpPr>
          <p:spPr>
            <a:xfrm>
              <a:off x="3684520" y="4446458"/>
              <a:ext cx="2950178" cy="861774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r>
                <a:rPr lang="es-ES" sz="1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Aplicaciones certificadas SIR de la AGE </a:t>
              </a:r>
            </a:p>
            <a:p>
              <a:r>
                <a:rPr lang="es-ES" sz="1200" i="1" dirty="0"/>
                <a:t>Soluciones de Registro </a:t>
              </a:r>
              <a:r>
                <a:rPr lang="es-ES" sz="1200" b="1" i="1" dirty="0"/>
                <a:t>de la AGE </a:t>
              </a:r>
              <a:r>
                <a:rPr lang="es-ES" sz="1200" i="1" dirty="0" smtClean="0"/>
                <a:t>integradas </a:t>
              </a:r>
              <a:r>
                <a:rPr lang="es-ES" sz="1200" i="1" dirty="0"/>
                <a:t>en </a:t>
              </a:r>
              <a:r>
                <a:rPr lang="es-ES" sz="1200" i="1" dirty="0" smtClean="0"/>
                <a:t>SIR y Soluciones de Registro de </a:t>
              </a:r>
              <a:r>
                <a:rPr lang="es-ES" sz="1200" i="1" dirty="0" err="1" smtClean="0"/>
                <a:t>PdPs_SARA</a:t>
              </a:r>
              <a:r>
                <a:rPr lang="es-ES" sz="1200" i="1" dirty="0" smtClean="0"/>
                <a:t> para sus clientes AGE.</a:t>
              </a:r>
            </a:p>
          </p:txBody>
        </p:sp>
        <p:sp>
          <p:nvSpPr>
            <p:cNvPr id="63" name="26 CuadroTexto"/>
            <p:cNvSpPr txBox="1"/>
            <p:nvPr/>
          </p:nvSpPr>
          <p:spPr>
            <a:xfrm>
              <a:off x="7000145" y="3942402"/>
              <a:ext cx="2108359" cy="861774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r>
                <a:rPr lang="es-ES" sz="1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Aplicaciones certificadas</a:t>
              </a:r>
            </a:p>
            <a:p>
              <a:r>
                <a:rPr lang="es-ES" sz="1200" i="1" dirty="0"/>
                <a:t>Soluciones de Registro </a:t>
              </a:r>
              <a:r>
                <a:rPr lang="es-ES" sz="1200" b="1" i="1" dirty="0"/>
                <a:t>no AGE </a:t>
              </a:r>
              <a:r>
                <a:rPr lang="es-ES" sz="1200" i="1" dirty="0" smtClean="0"/>
                <a:t>integradas </a:t>
              </a:r>
              <a:r>
                <a:rPr lang="es-ES" sz="1200" i="1" dirty="0"/>
                <a:t>en </a:t>
              </a:r>
              <a:r>
                <a:rPr lang="es-ES" sz="1200" i="1" dirty="0" smtClean="0"/>
                <a:t>SIR: CCAA, EELL, </a:t>
              </a:r>
              <a:r>
                <a:rPr lang="es-ES" sz="1200" i="1" dirty="0" err="1" smtClean="0"/>
                <a:t>PdPs_SARA</a:t>
              </a:r>
              <a:r>
                <a:rPr lang="es-ES" sz="1200" i="1" dirty="0" smtClean="0"/>
                <a:t>.</a:t>
              </a:r>
              <a:endParaRPr lang="es-ES" sz="1200" i="1" dirty="0"/>
            </a:p>
          </p:txBody>
        </p:sp>
        <p:cxnSp>
          <p:nvCxnSpPr>
            <p:cNvPr id="64" name="21 Conector recto de flecha"/>
            <p:cNvCxnSpPr>
              <a:stCxn id="61" idx="0"/>
            </p:cNvCxnSpPr>
            <p:nvPr/>
          </p:nvCxnSpPr>
          <p:spPr>
            <a:xfrm flipH="1" flipV="1">
              <a:off x="2483769" y="2812684"/>
              <a:ext cx="2675840" cy="1633774"/>
            </a:xfrm>
            <a:prstGeom prst="straightConnector1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CuadroTexto 64"/>
            <p:cNvSpPr txBox="1"/>
            <p:nvPr/>
          </p:nvSpPr>
          <p:spPr>
            <a:xfrm rot="1887532">
              <a:off x="2708022" y="3253091"/>
              <a:ext cx="195605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Anota en el libro de registro</a:t>
              </a:r>
              <a:endParaRPr lang="es-ES" sz="1100" i="1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7" name="Flecha arriba y abajo 76"/>
            <p:cNvSpPr/>
            <p:nvPr/>
          </p:nvSpPr>
          <p:spPr>
            <a:xfrm rot="17531538">
              <a:off x="5906628" y="1077030"/>
              <a:ext cx="380167" cy="1068865"/>
            </a:xfrm>
            <a:prstGeom prst="upDownArrow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8" name="Flecha arriba y abajo 77"/>
            <p:cNvSpPr/>
            <p:nvPr/>
          </p:nvSpPr>
          <p:spPr>
            <a:xfrm rot="14954178">
              <a:off x="5892499" y="1984349"/>
              <a:ext cx="380167" cy="1285055"/>
            </a:xfrm>
            <a:prstGeom prst="upDownArrow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9" name="Flecha arriba y abajo 78"/>
            <p:cNvSpPr/>
            <p:nvPr/>
          </p:nvSpPr>
          <p:spPr>
            <a:xfrm rot="13709282">
              <a:off x="5978007" y="2478627"/>
              <a:ext cx="380167" cy="2279535"/>
            </a:xfrm>
            <a:prstGeom prst="upDownArrow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0" name="Flecha arriba y abajo 79"/>
            <p:cNvSpPr/>
            <p:nvPr/>
          </p:nvSpPr>
          <p:spPr>
            <a:xfrm rot="10495025">
              <a:off x="7860881" y="3058020"/>
              <a:ext cx="380167" cy="866923"/>
            </a:xfrm>
            <a:prstGeom prst="upDownArrow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3" name="15 Rectángulo redondeado"/>
            <p:cNvSpPr/>
            <p:nvPr/>
          </p:nvSpPr>
          <p:spPr>
            <a:xfrm>
              <a:off x="140302" y="51648"/>
              <a:ext cx="2622299" cy="1210430"/>
            </a:xfrm>
            <a:prstGeom prst="roundRect">
              <a:avLst>
                <a:gd name="adj" fmla="val 7047"/>
              </a:avLst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84" name="16 CuadroTexto"/>
            <p:cNvSpPr txBox="1"/>
            <p:nvPr/>
          </p:nvSpPr>
          <p:spPr>
            <a:xfrm>
              <a:off x="155575" y="71186"/>
              <a:ext cx="260702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s-ES" sz="1200" dirty="0" smtClean="0"/>
                <a:t>Sistemas verticales de la AGE que solo precisan anotación </a:t>
              </a:r>
              <a:r>
                <a:rPr lang="es-ES" sz="1200" dirty="0"/>
                <a:t>registral: </a:t>
              </a:r>
              <a:r>
                <a:rPr lang="es-ES" sz="1200" dirty="0" smtClean="0"/>
                <a:t>FACTURAE, CORINTO, ACCEDA, ISPA, NOTIFICA, GESAT, UM, REA, ANDES, CARPETA, ARCHIVE, SIEP, FACE_B2B, DEHU, ADHESIONES, IPS</a:t>
              </a:r>
              <a:endParaRPr lang="es-ES" sz="1200" dirty="0"/>
            </a:p>
          </p:txBody>
        </p:sp>
        <p:cxnSp>
          <p:nvCxnSpPr>
            <p:cNvPr id="85" name="21 Conector recto de flecha"/>
            <p:cNvCxnSpPr/>
            <p:nvPr/>
          </p:nvCxnSpPr>
          <p:spPr>
            <a:xfrm>
              <a:off x="683568" y="1242208"/>
              <a:ext cx="648072" cy="732036"/>
            </a:xfrm>
            <a:prstGeom prst="straightConnector1">
              <a:avLst/>
            </a:prstGeom>
            <a:ln w="25400">
              <a:solidFill>
                <a:schemeClr val="accent4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CuadroTexto 88"/>
            <p:cNvSpPr txBox="1"/>
            <p:nvPr/>
          </p:nvSpPr>
          <p:spPr>
            <a:xfrm rot="2927082">
              <a:off x="248544" y="1539708"/>
              <a:ext cx="12177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100" i="1" dirty="0" smtClean="0">
                  <a:solidFill>
                    <a:schemeClr val="accent4"/>
                  </a:solidFill>
                </a:rPr>
                <a:t>Anota en el libro de registro</a:t>
              </a:r>
              <a:endParaRPr lang="es-ES" sz="1100" i="1" dirty="0">
                <a:solidFill>
                  <a:schemeClr val="accent4"/>
                </a:solidFill>
              </a:endParaRPr>
            </a:p>
          </p:txBody>
        </p:sp>
        <p:sp>
          <p:nvSpPr>
            <p:cNvPr id="90" name="CuadroTexto 89"/>
            <p:cNvSpPr txBox="1"/>
            <p:nvPr/>
          </p:nvSpPr>
          <p:spPr>
            <a:xfrm rot="1454948">
              <a:off x="5542593" y="1201052"/>
              <a:ext cx="138957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i="1" dirty="0" smtClean="0">
                  <a:solidFill>
                    <a:schemeClr val="bg1">
                      <a:lumMod val="50000"/>
                    </a:schemeClr>
                  </a:solidFill>
                </a:rPr>
                <a:t>Intercambio registral</a:t>
              </a:r>
              <a:endParaRPr lang="es-ES" sz="1100" i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1" name="CuadroTexto 90"/>
            <p:cNvSpPr txBox="1"/>
            <p:nvPr/>
          </p:nvSpPr>
          <p:spPr>
            <a:xfrm rot="20349682">
              <a:off x="5300456" y="2232757"/>
              <a:ext cx="138957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i="1" dirty="0" smtClean="0">
                  <a:solidFill>
                    <a:schemeClr val="bg1">
                      <a:lumMod val="50000"/>
                    </a:schemeClr>
                  </a:solidFill>
                </a:rPr>
                <a:t>Intercambio registral</a:t>
              </a:r>
              <a:endParaRPr lang="es-ES" sz="1100" i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2" name="CuadroTexto 91"/>
            <p:cNvSpPr txBox="1"/>
            <p:nvPr/>
          </p:nvSpPr>
          <p:spPr>
            <a:xfrm rot="19145361">
              <a:off x="5362573" y="3278816"/>
              <a:ext cx="138957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i="1" dirty="0" smtClean="0">
                  <a:solidFill>
                    <a:schemeClr val="bg1">
                      <a:lumMod val="50000"/>
                    </a:schemeClr>
                  </a:solidFill>
                </a:rPr>
                <a:t>Intercambio registral</a:t>
              </a:r>
              <a:endParaRPr lang="es-ES" sz="1100" i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3" name="CuadroTexto 92"/>
            <p:cNvSpPr txBox="1"/>
            <p:nvPr/>
          </p:nvSpPr>
          <p:spPr>
            <a:xfrm rot="21209947">
              <a:off x="8190967" y="3011870"/>
              <a:ext cx="92093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i="1" dirty="0" smtClean="0">
                  <a:solidFill>
                    <a:schemeClr val="bg1">
                      <a:lumMod val="50000"/>
                    </a:schemeClr>
                  </a:solidFill>
                </a:rPr>
                <a:t>Intercambio registral</a:t>
              </a:r>
              <a:endParaRPr lang="es-ES" sz="1100" i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4" name="CuadroTexto 93"/>
            <p:cNvSpPr txBox="1"/>
            <p:nvPr/>
          </p:nvSpPr>
          <p:spPr>
            <a:xfrm rot="19660256">
              <a:off x="2458517" y="1130880"/>
              <a:ext cx="19362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i="1" dirty="0" smtClean="0">
                  <a:solidFill>
                    <a:schemeClr val="bg2">
                      <a:lumMod val="50000"/>
                    </a:schemeClr>
                  </a:solidFill>
                </a:rPr>
                <a:t>Anota en el libro de registro</a:t>
              </a:r>
              <a:endParaRPr lang="es-ES" sz="1100" i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2" name="1 Flecha derecha"/>
          <p:cNvSpPr/>
          <p:nvPr/>
        </p:nvSpPr>
        <p:spPr>
          <a:xfrm rot="1985873" flipV="1">
            <a:off x="5639171" y="1038470"/>
            <a:ext cx="1486487" cy="279119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CuadroTexto 8"/>
          <p:cNvSpPr txBox="1"/>
          <p:nvPr/>
        </p:nvSpPr>
        <p:spPr>
          <a:xfrm>
            <a:off x="6615758" y="150394"/>
            <a:ext cx="24140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accent1"/>
                </a:solidFill>
              </a:rPr>
              <a:t>Plataforma SIR (Sistema de Interconexión de registros) </a:t>
            </a:r>
          </a:p>
          <a:p>
            <a:pPr algn="ctr"/>
            <a:r>
              <a:rPr lang="es-ES" sz="1400" b="1" i="1" dirty="0" smtClean="0">
                <a:solidFill>
                  <a:schemeClr val="accent1"/>
                </a:solidFill>
              </a:rPr>
              <a:t>(intercambios registrales) </a:t>
            </a:r>
          </a:p>
        </p:txBody>
      </p:sp>
    </p:spTree>
    <p:extLst>
      <p:ext uri="{BB962C8B-B14F-4D97-AF65-F5344CB8AC3E}">
        <p14:creationId xmlns:p14="http://schemas.microsoft.com/office/powerpoint/2010/main" val="327530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1380</TotalTime>
  <Words>228</Words>
  <Application>Microsoft Office PowerPoint</Application>
  <PresentationFormat>Presentación en pantalla (4:3)</PresentationFormat>
  <Paragraphs>25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Tema de Office</vt:lpstr>
      <vt:lpstr>Presentación de PowerPoint</vt:lpstr>
    </vt:vector>
  </TitlesOfParts>
  <Company>SGAD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DOLORES HERNANDEZ MAROTO</dc:creator>
  <cp:lastModifiedBy>BEATRIZ MORENO</cp:lastModifiedBy>
  <cp:revision>35</cp:revision>
  <dcterms:created xsi:type="dcterms:W3CDTF">2020-09-28T09:18:59Z</dcterms:created>
  <dcterms:modified xsi:type="dcterms:W3CDTF">2020-10-06T09:19:57Z</dcterms:modified>
</cp:coreProperties>
</file>