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1" r:id="rId2"/>
    <p:sldId id="341" r:id="rId3"/>
    <p:sldId id="366" r:id="rId4"/>
    <p:sldId id="367" r:id="rId5"/>
    <p:sldId id="365" r:id="rId6"/>
    <p:sldId id="357" r:id="rId7"/>
    <p:sldId id="363" r:id="rId8"/>
    <p:sldId id="369" r:id="rId9"/>
    <p:sldId id="370" r:id="rId10"/>
    <p:sldId id="372" r:id="rId11"/>
    <p:sldId id="373" r:id="rId12"/>
    <p:sldId id="374" r:id="rId13"/>
    <p:sldId id="368" r:id="rId14"/>
    <p:sldId id="376" r:id="rId15"/>
    <p:sldId id="375" r:id="rId16"/>
    <p:sldId id="358" r:id="rId17"/>
    <p:sldId id="359" r:id="rId18"/>
    <p:sldId id="361" r:id="rId19"/>
    <p:sldId id="360" r:id="rId20"/>
    <p:sldId id="362" r:id="rId21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8" autoAdjust="0"/>
    <p:restoredTop sz="94444" autoAdjust="0"/>
  </p:normalViewPr>
  <p:slideViewPr>
    <p:cSldViewPr>
      <p:cViewPr varScale="1">
        <p:scale>
          <a:sx n="88" d="100"/>
          <a:sy n="88" d="100"/>
        </p:scale>
        <p:origin x="-990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56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9132-835E-4283-BFFA-2E5B2679581B}" type="datetimeFigureOut">
              <a:rPr lang="es-ES" smtClean="0"/>
              <a:t>19/03/2019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15EEF-2553-4320-89FB-9BB41B0424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749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055AA-90D7-4CF6-8D47-6CB3D83D20AE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DB0CF-D28E-488D-8496-4A485C7FA3E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3106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DB0CF-D28E-488D-8496-4A485C7FA3E9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785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DB0CF-D28E-488D-8496-4A485C7FA3E9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198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0"/>
            <a:ext cx="2571738" cy="59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9557" y="-5467"/>
            <a:ext cx="1382707" cy="600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89B0E6-E71B-4CA4-B190-98C7D1AF28C7}" type="datetimeFigureOut">
              <a:rPr lang="es-ES" smtClean="0"/>
              <a:pPr/>
              <a:t>19/03/2019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A11AE66-A8F1-43E8-9EDF-65F3083AE4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mailto:soporte.plata@correo.gob.es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soporte.plata@correo.gob.e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0" y="2139702"/>
            <a:ext cx="9144000" cy="57606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600" dirty="0">
                <a:solidFill>
                  <a:schemeClr val="bg1"/>
                </a:solidFill>
              </a:rPr>
              <a:t>    PLATA – Plataforma de Traducción Automática.</a:t>
            </a:r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Índice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9 CuadroTexto"/>
          <p:cNvSpPr txBox="1"/>
          <p:nvPr/>
        </p:nvSpPr>
        <p:spPr>
          <a:xfrm>
            <a:off x="683568" y="1376645"/>
            <a:ext cx="8131941" cy="369331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es-ES" dirty="0">
              <a:solidFill>
                <a:schemeClr val="tx1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solidFill>
                  <a:schemeClr val="tx1"/>
                </a:solidFill>
              </a:rPr>
              <a:t>Objetivo del documento.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solidFill>
                  <a:schemeClr val="tx1"/>
                </a:solidFill>
              </a:rPr>
              <a:t>Contexto.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solidFill>
                  <a:schemeClr val="tx1"/>
                </a:solidFill>
              </a:rPr>
              <a:t>¿Qué es </a:t>
            </a:r>
            <a:r>
              <a:rPr lang="es-ES" dirty="0" err="1">
                <a:solidFill>
                  <a:schemeClr val="tx1"/>
                </a:solidFill>
              </a:rPr>
              <a:t>PLaTa</a:t>
            </a:r>
            <a:r>
              <a:rPr lang="es-ES" dirty="0">
                <a:solidFill>
                  <a:schemeClr val="tx1"/>
                </a:solidFill>
              </a:rPr>
              <a:t>?.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solidFill>
                  <a:schemeClr val="tx1"/>
                </a:solidFill>
              </a:rPr>
              <a:t>Módulos de </a:t>
            </a:r>
            <a:r>
              <a:rPr lang="es-ES" dirty="0" err="1">
                <a:solidFill>
                  <a:schemeClr val="tx1"/>
                </a:solidFill>
              </a:rPr>
              <a:t>PLaTa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solidFill>
                  <a:schemeClr val="tx1"/>
                </a:solidFill>
              </a:rPr>
              <a:t>Unificación </a:t>
            </a:r>
            <a:r>
              <a:rPr lang="es-ES" dirty="0">
                <a:solidFill>
                  <a:schemeClr val="tx1"/>
                </a:solidFill>
              </a:rPr>
              <a:t>NER (</a:t>
            </a:r>
            <a:r>
              <a:rPr lang="es-ES" dirty="0" err="1">
                <a:solidFill>
                  <a:schemeClr val="tx1"/>
                </a:solidFill>
              </a:rPr>
              <a:t>Name-Entity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Recognition</a:t>
            </a:r>
            <a:r>
              <a:rPr lang="es-ES" dirty="0">
                <a:solidFill>
                  <a:schemeClr val="tx1"/>
                </a:solidFill>
              </a:rPr>
              <a:t> - Reconocimiento de nombre de </a:t>
            </a:r>
            <a:r>
              <a:rPr lang="es-ES" dirty="0" smtClean="0">
                <a:solidFill>
                  <a:schemeClr val="tx1"/>
                </a:solidFill>
              </a:rPr>
              <a:t>entidades)</a:t>
            </a:r>
            <a:endParaRPr lang="es-ES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solidFill>
                  <a:schemeClr val="tx1"/>
                </a:solidFill>
              </a:rPr>
              <a:t>¿Qué traduce </a:t>
            </a:r>
            <a:r>
              <a:rPr lang="es-ES" dirty="0" err="1" smtClean="0">
                <a:solidFill>
                  <a:schemeClr val="tx1"/>
                </a:solidFill>
              </a:rPr>
              <a:t>PLaTa</a:t>
            </a:r>
            <a:r>
              <a:rPr lang="es-ES" dirty="0" smtClean="0">
                <a:solidFill>
                  <a:schemeClr val="tx1"/>
                </a:solidFill>
              </a:rPr>
              <a:t>?.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solidFill>
                  <a:schemeClr val="tx1"/>
                </a:solidFill>
              </a:rPr>
              <a:t>Idiomas </a:t>
            </a:r>
            <a:r>
              <a:rPr lang="es-ES" dirty="0">
                <a:solidFill>
                  <a:schemeClr val="tx1"/>
                </a:solidFill>
              </a:rPr>
              <a:t>de traducción de </a:t>
            </a:r>
            <a:r>
              <a:rPr lang="es-ES" dirty="0" err="1">
                <a:solidFill>
                  <a:schemeClr val="tx1"/>
                </a:solidFill>
              </a:rPr>
              <a:t>PLaTa</a:t>
            </a:r>
            <a:r>
              <a:rPr lang="es-ES" dirty="0">
                <a:solidFill>
                  <a:schemeClr val="tx1"/>
                </a:solidFill>
              </a:rPr>
              <a:t>.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 err="1">
                <a:solidFill>
                  <a:schemeClr val="tx1"/>
                </a:solidFill>
              </a:rPr>
              <a:t>PLaTa</a:t>
            </a:r>
            <a:r>
              <a:rPr lang="es-ES" dirty="0">
                <a:solidFill>
                  <a:schemeClr val="tx1"/>
                </a:solidFill>
              </a:rPr>
              <a:t> integrada con el Servicio de traducción de la Comisión Europea (MT@EC).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solidFill>
                  <a:schemeClr val="tx1"/>
                </a:solidFill>
              </a:rPr>
              <a:t>¿Cómo se accede a </a:t>
            </a:r>
            <a:r>
              <a:rPr lang="es-ES" dirty="0" err="1">
                <a:solidFill>
                  <a:schemeClr val="tx1"/>
                </a:solidFill>
              </a:rPr>
              <a:t>PLaTa</a:t>
            </a:r>
            <a:r>
              <a:rPr lang="es-ES" dirty="0">
                <a:solidFill>
                  <a:schemeClr val="tx1"/>
                </a:solidFill>
              </a:rPr>
              <a:t>?.</a:t>
            </a:r>
          </a:p>
          <a:p>
            <a:pPr algn="just"/>
            <a:endParaRPr lang="es-ES" dirty="0">
              <a:solidFill>
                <a:schemeClr val="tx1"/>
              </a:solidFill>
            </a:endParaRPr>
          </a:p>
          <a:p>
            <a:pPr algn="just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54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1. Objetivo del documento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23528" y="1203598"/>
            <a:ext cx="8419973" cy="310854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es-ES" sz="1400" dirty="0">
              <a:solidFill>
                <a:schemeClr val="tx1"/>
              </a:solidFill>
            </a:endParaRPr>
          </a:p>
          <a:p>
            <a:pPr algn="just"/>
            <a:r>
              <a:rPr lang="es-ES" sz="1400" dirty="0">
                <a:solidFill>
                  <a:schemeClr val="tx1"/>
                </a:solidFill>
              </a:rPr>
              <a:t>El presente documento tiene por objeto explicar de una forma sencilla:</a:t>
            </a:r>
          </a:p>
          <a:p>
            <a:pPr algn="just"/>
            <a:endParaRPr lang="es-E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400" dirty="0">
                <a:solidFill>
                  <a:schemeClr val="tx1"/>
                </a:solidFill>
              </a:rPr>
              <a:t>Qué que componen la Plataforma de Traducción Automática </a:t>
            </a:r>
            <a:r>
              <a:rPr lang="es-ES" sz="1400" dirty="0" err="1">
                <a:solidFill>
                  <a:schemeClr val="tx1"/>
                </a:solidFill>
              </a:rPr>
              <a:t>PLaTa</a:t>
            </a:r>
            <a:r>
              <a:rPr lang="es-ES" sz="1400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400" dirty="0">
                <a:solidFill>
                  <a:schemeClr val="tx1"/>
                </a:solidFill>
              </a:rPr>
              <a:t>Idiomas y tipo de contenido es la Plataforma de Traducción Automática </a:t>
            </a:r>
            <a:r>
              <a:rPr lang="es-ES" sz="1400" dirty="0" err="1">
                <a:solidFill>
                  <a:schemeClr val="tx1"/>
                </a:solidFill>
              </a:rPr>
              <a:t>PLaTa</a:t>
            </a:r>
            <a:r>
              <a:rPr lang="es-ES" sz="1400" dirty="0">
                <a:solidFill>
                  <a:schemeClr val="tx1"/>
                </a:solidFill>
              </a:rPr>
              <a:t> de la SGAD del MINHFP.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400" dirty="0">
                <a:solidFill>
                  <a:schemeClr val="tx1"/>
                </a:solidFill>
              </a:rPr>
              <a:t>Los módulos  que se puede traducir a través de la Plataforma de Traducción Automática </a:t>
            </a:r>
            <a:r>
              <a:rPr lang="es-ES" sz="1400" dirty="0" err="1">
                <a:solidFill>
                  <a:schemeClr val="tx1"/>
                </a:solidFill>
              </a:rPr>
              <a:t>PLaTa</a:t>
            </a:r>
            <a:r>
              <a:rPr lang="es-ES" sz="1400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400" dirty="0">
                <a:solidFill>
                  <a:schemeClr val="tx1"/>
                </a:solidFill>
              </a:rPr>
              <a:t>Integración de la Plataforma de Traducción Automática </a:t>
            </a:r>
            <a:r>
              <a:rPr lang="es-ES" sz="1400" dirty="0" err="1">
                <a:solidFill>
                  <a:schemeClr val="tx1"/>
                </a:solidFill>
              </a:rPr>
              <a:t>PLaTa</a:t>
            </a:r>
            <a:r>
              <a:rPr lang="es-ES" sz="1400" dirty="0">
                <a:solidFill>
                  <a:schemeClr val="tx1"/>
                </a:solidFill>
              </a:rPr>
              <a:t> con el Servicio de Traducción de la Comisión Europea (MT@EC).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400" dirty="0">
                <a:solidFill>
                  <a:schemeClr val="tx1"/>
                </a:solidFill>
              </a:rPr>
              <a:t>Datos de contacto con el soporte.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68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2. Contexto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ángulo: esquinas redondeadas 3"/>
          <p:cNvSpPr/>
          <p:nvPr/>
        </p:nvSpPr>
        <p:spPr>
          <a:xfrm>
            <a:off x="395536" y="2931790"/>
            <a:ext cx="8424936" cy="156821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9 CuadroTexto"/>
          <p:cNvSpPr txBox="1"/>
          <p:nvPr/>
        </p:nvSpPr>
        <p:spPr>
          <a:xfrm>
            <a:off x="539552" y="3115010"/>
            <a:ext cx="7848872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es-ES" sz="1400" dirty="0"/>
          </a:p>
          <a:p>
            <a:pPr algn="just"/>
            <a:r>
              <a:rPr lang="es-ES" sz="1400" dirty="0"/>
              <a:t>La Plataforma de Traducción Automática (</a:t>
            </a:r>
            <a:r>
              <a:rPr lang="es-ES" sz="1400" dirty="0" err="1"/>
              <a:t>PLaTa</a:t>
            </a:r>
            <a:r>
              <a:rPr lang="es-ES" sz="1400" dirty="0"/>
              <a:t>) surge para cubrir la necesidad de dotar a los portales de la SGAD de una plataforma de traducción de textos que permita presentar los contenidos a los ciudadanos traducidos con un nivel mínimo de calidad en las lenguas cooficiales e inglés.</a:t>
            </a: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es-ES" sz="1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360145"/>
            <a:ext cx="2574072" cy="11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35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3. ¿Qué es PLATA?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ángulo: esquinas redondeadas 3"/>
          <p:cNvSpPr/>
          <p:nvPr/>
        </p:nvSpPr>
        <p:spPr>
          <a:xfrm>
            <a:off x="1331640" y="1457500"/>
            <a:ext cx="7416824" cy="338437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9 CuadroTexto"/>
          <p:cNvSpPr txBox="1"/>
          <p:nvPr/>
        </p:nvSpPr>
        <p:spPr>
          <a:xfrm>
            <a:off x="1691681" y="1480592"/>
            <a:ext cx="6913962" cy="35394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es-E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Es la Plataforma de Traducción Automática sin revisión humana, que el Ministerio de Hacienda y Función Pública (MINHPF) pone a disposición de otras Unidades de la Administración General del Estado (AGE) y Administraciones Públicas (AAPP).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 err="1">
                <a:solidFill>
                  <a:schemeClr val="bg1"/>
                </a:solidFill>
              </a:rPr>
              <a:t>PLaTa</a:t>
            </a:r>
            <a:r>
              <a:rPr lang="es-ES" sz="1400" dirty="0">
                <a:solidFill>
                  <a:schemeClr val="bg1"/>
                </a:solidFill>
              </a:rPr>
              <a:t> es un sistema para ser consumido por los portales de la Administración a través de servicios web.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La integración de los portales de </a:t>
            </a:r>
            <a:r>
              <a:rPr lang="es-ES" sz="1400" dirty="0" err="1">
                <a:solidFill>
                  <a:schemeClr val="bg1"/>
                </a:solidFill>
              </a:rPr>
              <a:t>PLaTa</a:t>
            </a:r>
            <a:r>
              <a:rPr lang="es-ES" sz="1400" dirty="0">
                <a:solidFill>
                  <a:schemeClr val="bg1"/>
                </a:solidFill>
              </a:rPr>
              <a:t> mediante servicios web se realizará desde los gestores de contenidos, principalmente desde sus consolas de edición para que una vez redactado el contenido y mandado a traducir automáticamente, se pueda revisar y, en su caso, modificar la traducción. De esta manera, el acceso a la plataforma sólo se hace una vez y el texto revisado queda almacenado en base de datos.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El acceso a </a:t>
            </a:r>
            <a:r>
              <a:rPr lang="es-ES" sz="1400" dirty="0" err="1">
                <a:solidFill>
                  <a:schemeClr val="bg1"/>
                </a:solidFill>
              </a:rPr>
              <a:t>PLaTa</a:t>
            </a:r>
            <a:r>
              <a:rPr lang="es-ES" sz="1400" dirty="0">
                <a:solidFill>
                  <a:schemeClr val="bg1"/>
                </a:solidFill>
              </a:rPr>
              <a:t> se realiza a través de la Red SARA. </a:t>
            </a:r>
          </a:p>
          <a:p>
            <a:pPr algn="just"/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91630"/>
            <a:ext cx="668581" cy="66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91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4. Módulos de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(I)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95536" y="1203598"/>
            <a:ext cx="77768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PLaTa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está compuesta por los siguientes módulos:</a:t>
            </a:r>
          </a:p>
          <a:p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Módulo de Integración – Servicios Webs.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Interfaz de Integración que los portales utilizan para integrase con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PLaTa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b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Las peticiones de traducción que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PLaTa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recibe las procesa y las enviará al motor de traducción correspondiente, para realizar la traducción solicitada.</a:t>
            </a:r>
            <a:b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Módulo de Administración.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 el Frontal que los usuarios administradores de los portales integrados con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PLaTa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disponen para: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Consultar sus estadísticas de uso de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PLaTa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(Esta funcionalidad se incluye en la próxima versión)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Personalizar sus resultados de las traducciones.</a:t>
            </a:r>
            <a:b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848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4. Módulos de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(II)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95536" y="1203598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Motores de traducción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Son los encargados de traducir el contenido que se recibe en las peticiones.</a:t>
            </a:r>
          </a:p>
          <a:p>
            <a:pPr algn="just"/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just"/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Los motores de traducción que componen la Plataforma de Traducción Automática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PLaTa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son los siguientes:</a:t>
            </a: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Apertium</a:t>
            </a: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Moses</a:t>
            </a: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continuación, pasamos a explicar cada uno de los motores.</a:t>
            </a: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086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4. Módulos de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(III)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95536" y="1203598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Motor basado en Reglas – </a:t>
            </a:r>
            <a:r>
              <a:rPr lang="es-ES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Apertium</a:t>
            </a: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 un traductor de reglas que funciona gracias a una serie de módulos por los cuales va pasando el texto de forma que el último devuelve el texto traducido. </a:t>
            </a:r>
          </a:p>
          <a:p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traductor tiene tres diccionarios: uno por idioma y otro bilingüe, que representan el origen de su conocimiento léxico. La información sintáctica está guardada en las reglas de transferencia estructural.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Los pares de idiomas soportados en este motor son bidireccionales: castellano – catalán, castellano – valenciano, castellano – gallego, castellano – portugués y castellano - francés.</a:t>
            </a:r>
          </a:p>
        </p:txBody>
      </p:sp>
    </p:spTree>
    <p:extLst>
      <p:ext uri="{BB962C8B-B14F-4D97-AF65-F5344CB8AC3E}">
        <p14:creationId xmlns:p14="http://schemas.microsoft.com/office/powerpoint/2010/main" val="2166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4. Módulos de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(IV)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96616" y="1441238"/>
            <a:ext cx="4320480" cy="263791"/>
          </a:xfrm>
          <a:prstGeom prst="rect">
            <a:avLst/>
          </a:prstGeom>
          <a:solidFill>
            <a:schemeClr val="bg1">
              <a:lumMod val="95000"/>
              <a:alpha val="85999"/>
            </a:schemeClr>
          </a:solidFill>
          <a:ln w="3240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100" b="1" dirty="0" err="1">
                <a:solidFill>
                  <a:srgbClr val="000000"/>
                </a:solidFill>
                <a:cs typeface="Lucida Sans Unicode" charset="0"/>
              </a:rPr>
              <a:t>Desformateador</a:t>
            </a:r>
            <a:r>
              <a:rPr lang="en-GB" sz="1100" b="1" dirty="0">
                <a:solidFill>
                  <a:srgbClr val="000000"/>
                </a:solidFill>
                <a:cs typeface="Lucida Sans Unicode" charset="0"/>
              </a:rPr>
              <a:t>: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separa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el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texto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del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formato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para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ser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traducido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.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486911" y="1754206"/>
            <a:ext cx="4344547" cy="433068"/>
          </a:xfrm>
          <a:prstGeom prst="rect">
            <a:avLst/>
          </a:prstGeom>
          <a:solidFill>
            <a:schemeClr val="bg1">
              <a:lumMod val="95000"/>
              <a:alpha val="85999"/>
            </a:schemeClr>
          </a:solidFill>
          <a:ln w="3240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100" b="1" dirty="0" err="1">
                <a:solidFill>
                  <a:srgbClr val="000000"/>
                </a:solidFill>
                <a:cs typeface="Lucida Sans Unicode" charset="0"/>
              </a:rPr>
              <a:t>Analizador</a:t>
            </a:r>
            <a:r>
              <a:rPr lang="en-GB" sz="1100" b="1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b="1" dirty="0" err="1">
                <a:solidFill>
                  <a:srgbClr val="000000"/>
                </a:solidFill>
                <a:cs typeface="Lucida Sans Unicode" charset="0"/>
              </a:rPr>
              <a:t>morfológico</a:t>
            </a:r>
            <a:r>
              <a:rPr lang="en-GB" sz="1100" b="1" dirty="0">
                <a:solidFill>
                  <a:srgbClr val="000000"/>
                </a:solidFill>
                <a:cs typeface="Lucida Sans Unicode" charset="0"/>
              </a:rPr>
              <a:t>: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segmenta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el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texto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y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atribuye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a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cada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lema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todas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sus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posibles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categorías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y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flexiones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.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496616" y="2258384"/>
            <a:ext cx="4320480" cy="433068"/>
          </a:xfrm>
          <a:prstGeom prst="rect">
            <a:avLst/>
          </a:prstGeom>
          <a:solidFill>
            <a:schemeClr val="bg1">
              <a:lumMod val="95000"/>
              <a:alpha val="85999"/>
            </a:schemeClr>
          </a:solidFill>
          <a:ln w="3240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100" b="1" dirty="0" err="1">
                <a:solidFill>
                  <a:srgbClr val="000000"/>
                </a:solidFill>
                <a:cs typeface="Lucida Sans Unicode" charset="0"/>
              </a:rPr>
              <a:t>Desambiguador</a:t>
            </a:r>
            <a:r>
              <a:rPr lang="en-GB" sz="1100" b="1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b="1" dirty="0" err="1">
                <a:solidFill>
                  <a:srgbClr val="000000"/>
                </a:solidFill>
                <a:cs typeface="Lucida Sans Unicode" charset="0"/>
              </a:rPr>
              <a:t>léxico</a:t>
            </a:r>
            <a:r>
              <a:rPr lang="en-GB" sz="1100" b="1" dirty="0">
                <a:solidFill>
                  <a:srgbClr val="000000"/>
                </a:solidFill>
                <a:cs typeface="Lucida Sans Unicode" charset="0"/>
              </a:rPr>
              <a:t>: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selecciona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la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opción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correcta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entre las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formas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analizadas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en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el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módulo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anterior.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496616" y="2735870"/>
            <a:ext cx="4320480" cy="602345"/>
          </a:xfrm>
          <a:prstGeom prst="rect">
            <a:avLst/>
          </a:prstGeom>
          <a:solidFill>
            <a:schemeClr val="bg1">
              <a:lumMod val="95000"/>
              <a:alpha val="85999"/>
            </a:schemeClr>
          </a:solidFill>
          <a:ln w="3240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100" b="1">
                <a:solidFill>
                  <a:srgbClr val="000000"/>
                </a:solidFill>
                <a:cs typeface="Lucida Sans Unicode" charset="0"/>
              </a:rPr>
              <a:t>Transferencia estructural:</a:t>
            </a:r>
            <a:r>
              <a:rPr lang="en-GB" sz="1100">
                <a:solidFill>
                  <a:srgbClr val="000000"/>
                </a:solidFill>
                <a:cs typeface="Lucida Sans Unicode" charset="0"/>
              </a:rPr>
              <a:t> detecta y trata patrones de palabras que exigen un tratamiento especial por causa de las divergencias gramaticales entre las lenguas.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615081" y="2636370"/>
            <a:ext cx="2376264" cy="602345"/>
          </a:xfrm>
          <a:prstGeom prst="rect">
            <a:avLst/>
          </a:prstGeom>
          <a:solidFill>
            <a:schemeClr val="bg1">
              <a:lumMod val="95000"/>
              <a:alpha val="85999"/>
            </a:schemeClr>
          </a:solidFill>
          <a:ln w="3240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100" b="1" dirty="0" err="1">
                <a:solidFill>
                  <a:srgbClr val="000000"/>
                </a:solidFill>
                <a:cs typeface="Lucida Sans Unicode" charset="0"/>
              </a:rPr>
              <a:t>Transferencia</a:t>
            </a:r>
            <a:r>
              <a:rPr lang="en-GB" sz="1100" b="1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b="1" dirty="0" err="1">
                <a:solidFill>
                  <a:srgbClr val="000000"/>
                </a:solidFill>
                <a:cs typeface="Lucida Sans Unicode" charset="0"/>
              </a:rPr>
              <a:t>léxica</a:t>
            </a:r>
            <a:r>
              <a:rPr lang="en-GB" sz="1100" b="1" dirty="0">
                <a:solidFill>
                  <a:srgbClr val="000000"/>
                </a:solidFill>
                <a:cs typeface="Lucida Sans Unicode" charset="0"/>
              </a:rPr>
              <a:t>: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selecciona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para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cada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forma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léxica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del LO la forma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léxica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correspondiente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en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la LM.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484139" y="3410901"/>
            <a:ext cx="4320480" cy="433068"/>
          </a:xfrm>
          <a:prstGeom prst="rect">
            <a:avLst/>
          </a:prstGeom>
          <a:solidFill>
            <a:schemeClr val="bg1">
              <a:lumMod val="95000"/>
              <a:alpha val="85999"/>
            </a:schemeClr>
          </a:solidFill>
          <a:ln w="3240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100" b="1" dirty="0" err="1">
                <a:solidFill>
                  <a:srgbClr val="000000"/>
                </a:solidFill>
                <a:cs typeface="Lucida Sans Unicode" charset="0"/>
              </a:rPr>
              <a:t>Generador</a:t>
            </a:r>
            <a:r>
              <a:rPr lang="en-GB" sz="1100" b="1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b="1" dirty="0" err="1">
                <a:solidFill>
                  <a:srgbClr val="000000"/>
                </a:solidFill>
                <a:cs typeface="Lucida Sans Unicode" charset="0"/>
              </a:rPr>
              <a:t>morfológico</a:t>
            </a:r>
            <a:r>
              <a:rPr lang="en-GB" sz="1100" b="1" dirty="0">
                <a:solidFill>
                  <a:srgbClr val="000000"/>
                </a:solidFill>
                <a:cs typeface="Lucida Sans Unicode" charset="0"/>
              </a:rPr>
              <a:t>: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flexiona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adecuadamente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las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formas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en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la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traducción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a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partir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de la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información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 </a:t>
            </a:r>
            <a:r>
              <a:rPr lang="en-GB" sz="1100" dirty="0" err="1">
                <a:solidFill>
                  <a:srgbClr val="000000"/>
                </a:solidFill>
                <a:cs typeface="Lucida Sans Unicode" charset="0"/>
              </a:rPr>
              <a:t>recibida</a:t>
            </a:r>
            <a:r>
              <a:rPr lang="en-GB" sz="1100" dirty="0">
                <a:solidFill>
                  <a:srgbClr val="000000"/>
                </a:solidFill>
                <a:cs typeface="Lucida Sans Unicode" charset="0"/>
              </a:rPr>
              <a:t>. 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484139" y="3900658"/>
            <a:ext cx="4320480" cy="433068"/>
          </a:xfrm>
          <a:prstGeom prst="rect">
            <a:avLst/>
          </a:prstGeom>
          <a:solidFill>
            <a:schemeClr val="bg1">
              <a:lumMod val="95000"/>
              <a:alpha val="85999"/>
            </a:schemeClr>
          </a:solidFill>
          <a:ln w="3240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100" b="1">
                <a:solidFill>
                  <a:srgbClr val="000000"/>
                </a:solidFill>
                <a:cs typeface="Lucida Sans Unicode" charset="0"/>
              </a:rPr>
              <a:t>Postgenerador:</a:t>
            </a:r>
            <a:r>
              <a:rPr lang="en-GB" sz="1100">
                <a:solidFill>
                  <a:srgbClr val="000000"/>
                </a:solidFill>
                <a:cs typeface="Lucida Sans Unicode" charset="0"/>
              </a:rPr>
              <a:t> realiza operaciones ortográficas como contracciones y apostrofaciones.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1485011" y="4402459"/>
            <a:ext cx="4319608" cy="263791"/>
          </a:xfrm>
          <a:prstGeom prst="rect">
            <a:avLst/>
          </a:prstGeom>
          <a:solidFill>
            <a:schemeClr val="bg1">
              <a:lumMod val="95000"/>
              <a:alpha val="85999"/>
            </a:schemeClr>
          </a:solidFill>
          <a:ln w="3240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100" b="1">
                <a:solidFill>
                  <a:srgbClr val="000000"/>
                </a:solidFill>
                <a:cs typeface="Lucida Sans Unicode" charset="0"/>
              </a:rPr>
              <a:t>Reformateador:</a:t>
            </a:r>
            <a:r>
              <a:rPr lang="en-GB" sz="1100">
                <a:solidFill>
                  <a:srgbClr val="000000"/>
                </a:solidFill>
                <a:cs typeface="Lucida Sans Unicode" charset="0"/>
              </a:rPr>
              <a:t> reconstruye el formato original del texto.</a:t>
            </a:r>
          </a:p>
        </p:txBody>
      </p:sp>
      <p:sp>
        <p:nvSpPr>
          <p:cNvPr id="18" name="AutoShape 10"/>
          <p:cNvSpPr>
            <a:spLocks noChangeArrowheads="1"/>
          </p:cNvSpPr>
          <p:nvPr/>
        </p:nvSpPr>
        <p:spPr bwMode="auto">
          <a:xfrm>
            <a:off x="1109378" y="1591330"/>
            <a:ext cx="381000" cy="455152"/>
          </a:xfrm>
          <a:prstGeom prst="curvedRightArrow">
            <a:avLst>
              <a:gd name="adj1" fmla="val 31111"/>
              <a:gd name="adj2" fmla="val 63704"/>
              <a:gd name="adj3" fmla="val 33333"/>
            </a:avLst>
          </a:prstGeom>
          <a:solidFill>
            <a:schemeClr val="tx1">
              <a:lumMod val="50000"/>
              <a:lumOff val="5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Lucida Sans Unicode" charset="0"/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1078621" y="2024425"/>
            <a:ext cx="381000" cy="449694"/>
          </a:xfrm>
          <a:prstGeom prst="curvedRightArrow">
            <a:avLst>
              <a:gd name="adj1" fmla="val 31111"/>
              <a:gd name="adj2" fmla="val 63704"/>
              <a:gd name="adj3" fmla="val 33333"/>
            </a:avLst>
          </a:prstGeom>
          <a:solidFill>
            <a:schemeClr val="tx1">
              <a:lumMod val="50000"/>
              <a:lumOff val="5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Lucida Sans Unicode" charset="0"/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auto">
          <a:xfrm>
            <a:off x="1078621" y="2456223"/>
            <a:ext cx="381000" cy="527551"/>
          </a:xfrm>
          <a:prstGeom prst="curvedRightArrow">
            <a:avLst>
              <a:gd name="adj1" fmla="val 31111"/>
              <a:gd name="adj2" fmla="val 63704"/>
              <a:gd name="adj3" fmla="val 33333"/>
            </a:avLst>
          </a:prstGeom>
          <a:solidFill>
            <a:schemeClr val="tx1">
              <a:lumMod val="50000"/>
              <a:lumOff val="5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Lucida Sans Unicode" charset="0"/>
            </a:endParaRPr>
          </a:p>
        </p:txBody>
      </p:sp>
      <p:sp>
        <p:nvSpPr>
          <p:cNvPr id="21" name="AutoShape 13"/>
          <p:cNvSpPr>
            <a:spLocks noChangeArrowheads="1"/>
          </p:cNvSpPr>
          <p:nvPr/>
        </p:nvSpPr>
        <p:spPr bwMode="auto">
          <a:xfrm>
            <a:off x="1078621" y="2937543"/>
            <a:ext cx="381000" cy="609600"/>
          </a:xfrm>
          <a:prstGeom prst="curvedRightArrow">
            <a:avLst>
              <a:gd name="adj1" fmla="val 31111"/>
              <a:gd name="adj2" fmla="val 63704"/>
              <a:gd name="adj3" fmla="val 33333"/>
            </a:avLst>
          </a:prstGeom>
          <a:solidFill>
            <a:schemeClr val="tx1">
              <a:lumMod val="50000"/>
              <a:lumOff val="5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Lucida Sans Unicode" charset="0"/>
            </a:endParaRPr>
          </a:p>
        </p:txBody>
      </p:sp>
      <p:sp>
        <p:nvSpPr>
          <p:cNvPr id="24" name="AutoShape 14"/>
          <p:cNvSpPr>
            <a:spLocks noChangeArrowheads="1"/>
          </p:cNvSpPr>
          <p:nvPr/>
        </p:nvSpPr>
        <p:spPr bwMode="auto">
          <a:xfrm>
            <a:off x="1084859" y="3574135"/>
            <a:ext cx="381000" cy="609600"/>
          </a:xfrm>
          <a:prstGeom prst="curvedRightArrow">
            <a:avLst>
              <a:gd name="adj1" fmla="val 31111"/>
              <a:gd name="adj2" fmla="val 63704"/>
              <a:gd name="adj3" fmla="val 33333"/>
            </a:avLst>
          </a:prstGeom>
          <a:solidFill>
            <a:schemeClr val="tx1">
              <a:lumMod val="50000"/>
              <a:lumOff val="5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Lucida Sans Unicode" charset="0"/>
            </a:endParaRPr>
          </a:p>
        </p:txBody>
      </p:sp>
      <p:sp>
        <p:nvSpPr>
          <p:cNvPr id="25" name="AutoShape 15"/>
          <p:cNvSpPr>
            <a:spLocks noChangeArrowheads="1"/>
          </p:cNvSpPr>
          <p:nvPr/>
        </p:nvSpPr>
        <p:spPr bwMode="auto">
          <a:xfrm>
            <a:off x="1084859" y="4168041"/>
            <a:ext cx="381000" cy="498209"/>
          </a:xfrm>
          <a:prstGeom prst="curvedRightArrow">
            <a:avLst>
              <a:gd name="adj1" fmla="val 31111"/>
              <a:gd name="adj2" fmla="val 63704"/>
              <a:gd name="adj3" fmla="val 33333"/>
            </a:avLst>
          </a:prstGeom>
          <a:solidFill>
            <a:schemeClr val="tx1">
              <a:lumMod val="50000"/>
              <a:lumOff val="5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Lucida Sans Unicode" charset="0"/>
            </a:endParaRPr>
          </a:p>
        </p:txBody>
      </p:sp>
      <p:sp>
        <p:nvSpPr>
          <p:cNvPr id="26" name="AutoShape 16"/>
          <p:cNvSpPr>
            <a:spLocks noChangeArrowheads="1"/>
          </p:cNvSpPr>
          <p:nvPr/>
        </p:nvSpPr>
        <p:spPr bwMode="auto">
          <a:xfrm>
            <a:off x="5824935" y="2785142"/>
            <a:ext cx="790145" cy="304800"/>
          </a:xfrm>
          <a:prstGeom prst="leftRightArrow">
            <a:avLst>
              <a:gd name="adj1" fmla="val 50000"/>
              <a:gd name="adj2" fmla="val 29861"/>
            </a:avLst>
          </a:prstGeom>
          <a:solidFill>
            <a:schemeClr val="tx1">
              <a:lumMod val="50000"/>
              <a:lumOff val="5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Lucida Sans Unicode" charset="0"/>
            </a:endParaRP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1434880" y="1170017"/>
            <a:ext cx="1335921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en-GB" sz="1200" b="1" dirty="0" err="1"/>
              <a:t>Texto</a:t>
            </a:r>
            <a:r>
              <a:rPr lang="en-GB" sz="1200" b="1" dirty="0"/>
              <a:t> a </a:t>
            </a:r>
            <a:r>
              <a:rPr lang="en-GB" sz="1200" b="1" dirty="0" err="1"/>
              <a:t>traducir</a:t>
            </a:r>
            <a:endParaRPr lang="en-GB" sz="1200" b="1" dirty="0"/>
          </a:p>
        </p:txBody>
      </p:sp>
      <p:sp>
        <p:nvSpPr>
          <p:cNvPr id="28" name="AutoShape 20"/>
          <p:cNvSpPr>
            <a:spLocks noChangeArrowheads="1"/>
          </p:cNvSpPr>
          <p:nvPr/>
        </p:nvSpPr>
        <p:spPr bwMode="auto">
          <a:xfrm>
            <a:off x="1093999" y="4613039"/>
            <a:ext cx="381000" cy="381360"/>
          </a:xfrm>
          <a:prstGeom prst="curvedRightArrow">
            <a:avLst>
              <a:gd name="adj1" fmla="val 27222"/>
              <a:gd name="adj2" fmla="val 55741"/>
              <a:gd name="adj3" fmla="val 33333"/>
            </a:avLst>
          </a:prstGeom>
          <a:solidFill>
            <a:schemeClr val="tx1">
              <a:lumMod val="50000"/>
              <a:lumOff val="5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Lucida Sans Unicode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1435414" y="4781922"/>
            <a:ext cx="1326110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en-GB" sz="1200" b="1" dirty="0" err="1"/>
              <a:t>Texto</a:t>
            </a:r>
            <a:r>
              <a:rPr lang="en-GB" sz="1200" b="1" dirty="0"/>
              <a:t> </a:t>
            </a:r>
            <a:r>
              <a:rPr lang="en-GB" sz="1200" b="1" dirty="0" err="1"/>
              <a:t>traducido</a:t>
            </a:r>
            <a:endParaRPr lang="en-GB" sz="1200" b="1" dirty="0"/>
          </a:p>
        </p:txBody>
      </p:sp>
      <p:sp>
        <p:nvSpPr>
          <p:cNvPr id="30" name="Abrir llave 29"/>
          <p:cNvSpPr/>
          <p:nvPr/>
        </p:nvSpPr>
        <p:spPr>
          <a:xfrm>
            <a:off x="827584" y="1252717"/>
            <a:ext cx="144016" cy="3808385"/>
          </a:xfrm>
          <a:prstGeom prst="leftBrac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Text Box 19"/>
          <p:cNvSpPr txBox="1">
            <a:spLocks noChangeArrowheads="1"/>
          </p:cNvSpPr>
          <p:nvPr/>
        </p:nvSpPr>
        <p:spPr bwMode="auto">
          <a:xfrm rot="16200000">
            <a:off x="-997599" y="3027185"/>
            <a:ext cx="2998951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en-GB" sz="1200" b="1" dirty="0" err="1"/>
              <a:t>Solución</a:t>
            </a:r>
            <a:r>
              <a:rPr lang="en-GB" sz="1200" b="1" dirty="0"/>
              <a:t> </a:t>
            </a:r>
            <a:r>
              <a:rPr lang="en-GB" sz="1200" b="1" dirty="0" err="1"/>
              <a:t>tecnológica</a:t>
            </a:r>
            <a:r>
              <a:rPr lang="en-GB" sz="1200" b="1" dirty="0"/>
              <a:t> - </a:t>
            </a:r>
            <a:r>
              <a:rPr lang="en-GB" sz="1200" b="1" dirty="0" err="1"/>
              <a:t>Apertium</a:t>
            </a:r>
            <a:endParaRPr lang="en-GB" sz="1200" b="1" dirty="0"/>
          </a:p>
        </p:txBody>
      </p:sp>
      <p:sp>
        <p:nvSpPr>
          <p:cNvPr id="32" name="AutoShape 10"/>
          <p:cNvSpPr>
            <a:spLocks noChangeArrowheads="1"/>
          </p:cNvSpPr>
          <p:nvPr/>
        </p:nvSpPr>
        <p:spPr bwMode="auto">
          <a:xfrm>
            <a:off x="1115616" y="1221621"/>
            <a:ext cx="381000" cy="396459"/>
          </a:xfrm>
          <a:prstGeom prst="curvedRightArrow">
            <a:avLst>
              <a:gd name="adj1" fmla="val 31111"/>
              <a:gd name="adj2" fmla="val 63704"/>
              <a:gd name="adj3" fmla="val 33333"/>
            </a:avLst>
          </a:prstGeom>
          <a:solidFill>
            <a:schemeClr val="tx1">
              <a:lumMod val="50000"/>
              <a:lumOff val="50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619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DTIC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4. Módulos de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(V)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9 CuadroTexto"/>
          <p:cNvSpPr txBox="1"/>
          <p:nvPr/>
        </p:nvSpPr>
        <p:spPr>
          <a:xfrm>
            <a:off x="395536" y="1347614"/>
            <a:ext cx="842493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Motor estadístico – </a:t>
            </a:r>
            <a:r>
              <a:rPr lang="es-ES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Moses</a:t>
            </a: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Moses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es un motor estadístico que permite entrenar modelos de traducción para cualquier par de idiomas.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motor de traducción está compuesto por tres elementos principales: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Paquete GIZA++ </a:t>
            </a: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endParaRP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Modelo de traducción.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Define que palabras son la traducción de otras palabras.</a:t>
            </a: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Paquete IRSTLM </a:t>
            </a: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endParaRP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Modelo de lenguaje.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Mecanismo para definir la estructura de un lenguaje, es decir, para restringir adecuadamente las secuencias de unidades lingüísticas más probables.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Paquete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mosesdecoder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Contiene los algoritmos que se aplican para obtener a partir de una frase dada cual es su traducción más probable.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DTIC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4. Módulos de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(VI)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9 CuadroTexto"/>
          <p:cNvSpPr txBox="1"/>
          <p:nvPr/>
        </p:nvSpPr>
        <p:spPr>
          <a:xfrm>
            <a:off x="395536" y="1347614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Motor estadístico – </a:t>
            </a:r>
            <a:r>
              <a:rPr lang="es-ES" sz="1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Moses</a:t>
            </a:r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lvl="1"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traductor tiene tres diccionarios: uno por idioma y otro bilingüe.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Los pares de idiomas soportados en este motor son unidireccionales: castellano – euskera, castellano – inglés.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415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3851920" y="1419622"/>
            <a:ext cx="1292831" cy="781055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DTIC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4. Módulos de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(VII)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2735796" y="1923678"/>
            <a:ext cx="1116124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200" dirty="0" err="1"/>
              <a:t>Preprocesado</a:t>
            </a:r>
            <a:endParaRPr lang="es-ES" sz="1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028629" y="1599344"/>
            <a:ext cx="975419" cy="430887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/>
              <a:t>Algoritmo de búsqueda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144751" y="2030231"/>
            <a:ext cx="1116124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200" dirty="0" err="1"/>
              <a:t>Postprocesado</a:t>
            </a:r>
            <a:endParaRPr lang="es-ES" sz="1200" dirty="0"/>
          </a:p>
        </p:txBody>
      </p:sp>
      <p:sp>
        <p:nvSpPr>
          <p:cNvPr id="13" name="Diagrama de flujo: documento 12"/>
          <p:cNvSpPr/>
          <p:nvPr/>
        </p:nvSpPr>
        <p:spPr>
          <a:xfrm>
            <a:off x="1758219" y="1599344"/>
            <a:ext cx="864096" cy="504056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758219" y="1599344"/>
            <a:ext cx="864096" cy="43088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100" dirty="0"/>
              <a:t>Texto de entrada</a:t>
            </a:r>
          </a:p>
        </p:txBody>
      </p:sp>
      <p:sp>
        <p:nvSpPr>
          <p:cNvPr id="15" name="Diagrama de flujo: documento 14"/>
          <p:cNvSpPr/>
          <p:nvPr/>
        </p:nvSpPr>
        <p:spPr>
          <a:xfrm>
            <a:off x="6444208" y="1599344"/>
            <a:ext cx="864096" cy="504056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6444208" y="1599344"/>
            <a:ext cx="864096" cy="43088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100" dirty="0"/>
              <a:t>Texto de salida</a:t>
            </a:r>
          </a:p>
        </p:txBody>
      </p:sp>
      <p:sp>
        <p:nvSpPr>
          <p:cNvPr id="17" name="Diagrama de flujo: disco magnético 16"/>
          <p:cNvSpPr/>
          <p:nvPr/>
        </p:nvSpPr>
        <p:spPr>
          <a:xfrm>
            <a:off x="2735796" y="4083918"/>
            <a:ext cx="972108" cy="720080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2789802" y="4339178"/>
            <a:ext cx="1008112" cy="43088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100" dirty="0"/>
              <a:t>Textos monolingües</a:t>
            </a:r>
          </a:p>
        </p:txBody>
      </p:sp>
      <p:sp>
        <p:nvSpPr>
          <p:cNvPr id="19" name="Diagrama de flujo: disco magnético 18"/>
          <p:cNvSpPr/>
          <p:nvPr/>
        </p:nvSpPr>
        <p:spPr>
          <a:xfrm>
            <a:off x="2735796" y="2982059"/>
            <a:ext cx="972108" cy="720080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/>
          <p:cNvSpPr txBox="1"/>
          <p:nvPr/>
        </p:nvSpPr>
        <p:spPr>
          <a:xfrm>
            <a:off x="2789802" y="3237319"/>
            <a:ext cx="1008112" cy="43088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100" dirty="0"/>
              <a:t>Modelo del lenguaje</a:t>
            </a:r>
          </a:p>
        </p:txBody>
      </p:sp>
      <p:sp>
        <p:nvSpPr>
          <p:cNvPr id="21" name="Diagrama de flujo: disco magnético 20"/>
          <p:cNvSpPr/>
          <p:nvPr/>
        </p:nvSpPr>
        <p:spPr>
          <a:xfrm>
            <a:off x="5288767" y="2982059"/>
            <a:ext cx="972108" cy="720080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/>
          <p:cNvSpPr txBox="1"/>
          <p:nvPr/>
        </p:nvSpPr>
        <p:spPr>
          <a:xfrm>
            <a:off x="5342773" y="3237319"/>
            <a:ext cx="1008112" cy="43088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100" dirty="0"/>
              <a:t>Modelo de traducción</a:t>
            </a:r>
          </a:p>
        </p:txBody>
      </p:sp>
      <p:sp>
        <p:nvSpPr>
          <p:cNvPr id="25" name="Diagrama de flujo: disco magnético 24"/>
          <p:cNvSpPr/>
          <p:nvPr/>
        </p:nvSpPr>
        <p:spPr>
          <a:xfrm>
            <a:off x="5288767" y="4089221"/>
            <a:ext cx="972108" cy="720080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/>
          <p:cNvSpPr txBox="1"/>
          <p:nvPr/>
        </p:nvSpPr>
        <p:spPr>
          <a:xfrm>
            <a:off x="5342773" y="4344481"/>
            <a:ext cx="1008112" cy="43088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100" dirty="0"/>
              <a:t>Textos bilingües</a:t>
            </a:r>
          </a:p>
        </p:txBody>
      </p:sp>
      <p:cxnSp>
        <p:nvCxnSpPr>
          <p:cNvPr id="27" name="Conector recto de flecha 26"/>
          <p:cNvCxnSpPr>
            <a:stCxn id="14" idx="3"/>
            <a:endCxn id="11" idx="1"/>
          </p:cNvCxnSpPr>
          <p:nvPr/>
        </p:nvCxnSpPr>
        <p:spPr>
          <a:xfrm>
            <a:off x="2622315" y="1814788"/>
            <a:ext cx="1406314" cy="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5004048" y="1810301"/>
            <a:ext cx="1406314" cy="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cxnSpLocks/>
            <a:stCxn id="17" idx="1"/>
            <a:endCxn id="19" idx="3"/>
          </p:cNvCxnSpPr>
          <p:nvPr/>
        </p:nvCxnSpPr>
        <p:spPr>
          <a:xfrm flipV="1">
            <a:off x="3221850" y="3702139"/>
            <a:ext cx="0" cy="381779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>
            <a:cxnSpLocks/>
            <a:stCxn id="25" idx="1"/>
            <a:endCxn id="21" idx="3"/>
          </p:cNvCxnSpPr>
          <p:nvPr/>
        </p:nvCxnSpPr>
        <p:spPr>
          <a:xfrm flipV="1">
            <a:off x="5774821" y="3702139"/>
            <a:ext cx="0" cy="387082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>
            <a:cxnSpLocks/>
            <a:stCxn id="19" idx="1"/>
            <a:endCxn id="11" idx="2"/>
          </p:cNvCxnSpPr>
          <p:nvPr/>
        </p:nvCxnSpPr>
        <p:spPr>
          <a:xfrm flipV="1">
            <a:off x="3221850" y="2030231"/>
            <a:ext cx="1294489" cy="951828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>
            <a:cxnSpLocks/>
            <a:stCxn id="21" idx="1"/>
            <a:endCxn id="11" idx="2"/>
          </p:cNvCxnSpPr>
          <p:nvPr/>
        </p:nvCxnSpPr>
        <p:spPr>
          <a:xfrm flipH="1" flipV="1">
            <a:off x="4516339" y="2030231"/>
            <a:ext cx="1258482" cy="951828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19"/>
          <p:cNvSpPr txBox="1">
            <a:spLocks noChangeArrowheads="1"/>
          </p:cNvSpPr>
          <p:nvPr/>
        </p:nvSpPr>
        <p:spPr bwMode="auto">
          <a:xfrm rot="16200000">
            <a:off x="-853583" y="3027185"/>
            <a:ext cx="2998951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en-GB" sz="1200" b="1" dirty="0" err="1"/>
              <a:t>Solución</a:t>
            </a:r>
            <a:r>
              <a:rPr lang="en-GB" sz="1200" b="1" dirty="0"/>
              <a:t> </a:t>
            </a:r>
            <a:r>
              <a:rPr lang="en-GB" sz="1200" b="1" dirty="0" err="1"/>
              <a:t>tecnológica</a:t>
            </a:r>
            <a:r>
              <a:rPr lang="en-GB" sz="1200" b="1" dirty="0"/>
              <a:t> - Moses</a:t>
            </a:r>
          </a:p>
        </p:txBody>
      </p:sp>
      <p:sp>
        <p:nvSpPr>
          <p:cNvPr id="34" name="Abrir llave 33"/>
          <p:cNvSpPr/>
          <p:nvPr/>
        </p:nvSpPr>
        <p:spPr>
          <a:xfrm>
            <a:off x="946851" y="1286372"/>
            <a:ext cx="144016" cy="3808385"/>
          </a:xfrm>
          <a:prstGeom prst="leftBrac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5" name="Conector recto de flecha 34"/>
          <p:cNvCxnSpPr>
            <a:cxnSpLocks/>
            <a:stCxn id="2" idx="0"/>
            <a:endCxn id="36" idx="1"/>
          </p:cNvCxnSpPr>
          <p:nvPr/>
        </p:nvCxnSpPr>
        <p:spPr>
          <a:xfrm flipV="1">
            <a:off x="4498336" y="1365748"/>
            <a:ext cx="919102" cy="5387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/>
          <p:cNvSpPr txBox="1"/>
          <p:nvPr/>
        </p:nvSpPr>
        <p:spPr>
          <a:xfrm>
            <a:off x="5417438" y="1196471"/>
            <a:ext cx="158521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600" b="1" dirty="0" err="1">
                <a:solidFill>
                  <a:srgbClr val="FFC000"/>
                </a:solidFill>
              </a:rPr>
              <a:t>Mosesdecoder</a:t>
            </a:r>
            <a:endParaRPr lang="es-ES" sz="1400" b="1" dirty="0">
              <a:solidFill>
                <a:srgbClr val="FFC000"/>
              </a:solidFill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5054741" y="2859782"/>
            <a:ext cx="1440160" cy="1007948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8" name="Conector recto de flecha 37"/>
          <p:cNvCxnSpPr>
            <a:cxnSpLocks/>
            <a:stCxn id="37" idx="6"/>
            <a:endCxn id="39" idx="1"/>
          </p:cNvCxnSpPr>
          <p:nvPr/>
        </p:nvCxnSpPr>
        <p:spPr>
          <a:xfrm>
            <a:off x="6494901" y="3363756"/>
            <a:ext cx="483049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uadroTexto 38"/>
          <p:cNvSpPr txBox="1"/>
          <p:nvPr/>
        </p:nvSpPr>
        <p:spPr>
          <a:xfrm>
            <a:off x="6977950" y="3194479"/>
            <a:ext cx="145777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FFC000"/>
                </a:solidFill>
              </a:rPr>
              <a:t>GIZA++</a:t>
            </a:r>
          </a:p>
        </p:txBody>
      </p:sp>
      <p:sp>
        <p:nvSpPr>
          <p:cNvPr id="52" name="Elipse 51"/>
          <p:cNvSpPr/>
          <p:nvPr/>
        </p:nvSpPr>
        <p:spPr>
          <a:xfrm>
            <a:off x="2495388" y="2859782"/>
            <a:ext cx="1440160" cy="1007948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" name="Conector recto de flecha 52"/>
          <p:cNvCxnSpPr>
            <a:cxnSpLocks/>
            <a:stCxn id="52" idx="2"/>
          </p:cNvCxnSpPr>
          <p:nvPr/>
        </p:nvCxnSpPr>
        <p:spPr>
          <a:xfrm flipH="1">
            <a:off x="2190267" y="3363756"/>
            <a:ext cx="305121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uadroTexto 57"/>
          <p:cNvSpPr txBox="1"/>
          <p:nvPr/>
        </p:nvSpPr>
        <p:spPr>
          <a:xfrm>
            <a:off x="1358654" y="3203386"/>
            <a:ext cx="145777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FFC000"/>
                </a:solidFill>
              </a:rPr>
              <a:t>IRSTLM</a:t>
            </a:r>
          </a:p>
        </p:txBody>
      </p:sp>
    </p:spTree>
    <p:extLst>
      <p:ext uri="{BB962C8B-B14F-4D97-AF65-F5344CB8AC3E}">
        <p14:creationId xmlns:p14="http://schemas.microsoft.com/office/powerpoint/2010/main" val="946677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4. Módulos de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(VIII)</a:t>
            </a:r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ángulo: esquinas redondeadas 30"/>
          <p:cNvSpPr/>
          <p:nvPr/>
        </p:nvSpPr>
        <p:spPr>
          <a:xfrm>
            <a:off x="539552" y="1563638"/>
            <a:ext cx="8136904" cy="302433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148" y="2337435"/>
            <a:ext cx="378331" cy="378331"/>
          </a:xfrm>
          <a:prstGeom prst="rect">
            <a:avLst/>
          </a:prstGeom>
        </p:spPr>
      </p:pic>
      <p:sp>
        <p:nvSpPr>
          <p:cNvPr id="32" name="CuadroTexto 31"/>
          <p:cNvSpPr txBox="1"/>
          <p:nvPr/>
        </p:nvSpPr>
        <p:spPr>
          <a:xfrm flipH="1">
            <a:off x="4923256" y="2419875"/>
            <a:ext cx="1554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rgbClr val="0070C0"/>
                </a:solidFill>
              </a:rPr>
              <a:t>Frontal Administración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672" y="3075806"/>
            <a:ext cx="465584" cy="465584"/>
          </a:xfrm>
          <a:prstGeom prst="rect">
            <a:avLst/>
          </a:prstGeom>
        </p:spPr>
      </p:pic>
      <p:sp>
        <p:nvSpPr>
          <p:cNvPr id="33" name="CuadroTexto 32"/>
          <p:cNvSpPr txBox="1"/>
          <p:nvPr/>
        </p:nvSpPr>
        <p:spPr>
          <a:xfrm flipH="1">
            <a:off x="4923256" y="3291830"/>
            <a:ext cx="1554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rgbClr val="0070C0"/>
                </a:solidFill>
              </a:rPr>
              <a:t>Interfaz Integración</a:t>
            </a:r>
          </a:p>
        </p:txBody>
      </p:sp>
      <p:sp>
        <p:nvSpPr>
          <p:cNvPr id="36" name="Rectángulo: esquinas redondeadas 35"/>
          <p:cNvSpPr/>
          <p:nvPr/>
        </p:nvSpPr>
        <p:spPr>
          <a:xfrm>
            <a:off x="4297371" y="1963663"/>
            <a:ext cx="2138053" cy="1872208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75675" y="2564420"/>
            <a:ext cx="1298695" cy="593276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4897" y="2510701"/>
            <a:ext cx="369712" cy="392414"/>
          </a:xfrm>
          <a:prstGeom prst="rect">
            <a:avLst/>
          </a:prstGeom>
        </p:spPr>
      </p:pic>
      <p:sp>
        <p:nvSpPr>
          <p:cNvPr id="38" name="CuadroTexto 37"/>
          <p:cNvSpPr txBox="1"/>
          <p:nvPr/>
        </p:nvSpPr>
        <p:spPr>
          <a:xfrm flipH="1">
            <a:off x="6951845" y="2893206"/>
            <a:ext cx="8793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accent2">
                    <a:lumMod val="75000"/>
                  </a:schemeClr>
                </a:solidFill>
              </a:rPr>
              <a:t>Motores de </a:t>
            </a:r>
          </a:p>
          <a:p>
            <a:r>
              <a:rPr lang="es-ES" sz="1100" dirty="0">
                <a:solidFill>
                  <a:schemeClr val="accent2">
                    <a:lumMod val="75000"/>
                  </a:schemeClr>
                </a:solidFill>
              </a:rPr>
              <a:t>Traducción</a:t>
            </a:r>
          </a:p>
        </p:txBody>
      </p:sp>
      <p:sp>
        <p:nvSpPr>
          <p:cNvPr id="39" name="CuadroTexto 38"/>
          <p:cNvSpPr txBox="1"/>
          <p:nvPr/>
        </p:nvSpPr>
        <p:spPr>
          <a:xfrm flipH="1">
            <a:off x="5153953" y="4047249"/>
            <a:ext cx="1093450" cy="3385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MT@EC</a:t>
            </a: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756" y="2510702"/>
            <a:ext cx="369712" cy="392414"/>
          </a:xfrm>
          <a:prstGeom prst="rect">
            <a:avLst/>
          </a:prstGeom>
        </p:spPr>
      </p:pic>
      <p:sp>
        <p:nvSpPr>
          <p:cNvPr id="45" name="Rectángulo: esquinas redondeadas 44"/>
          <p:cNvSpPr/>
          <p:nvPr/>
        </p:nvSpPr>
        <p:spPr>
          <a:xfrm>
            <a:off x="6764034" y="2422575"/>
            <a:ext cx="1169802" cy="941263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7" name="Conector recto de flecha 16"/>
          <p:cNvCxnSpPr>
            <a:cxnSpLocks/>
            <a:stCxn id="36" idx="3"/>
            <a:endCxn id="45" idx="1"/>
          </p:cNvCxnSpPr>
          <p:nvPr/>
        </p:nvCxnSpPr>
        <p:spPr>
          <a:xfrm flipV="1">
            <a:off x="6435424" y="2893207"/>
            <a:ext cx="328610" cy="65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Rectángulo: esquinas redondeadas 45"/>
          <p:cNvSpPr/>
          <p:nvPr/>
        </p:nvSpPr>
        <p:spPr>
          <a:xfrm>
            <a:off x="4297371" y="1963663"/>
            <a:ext cx="3731013" cy="1872208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7" name="Conector recto de flecha 46"/>
          <p:cNvCxnSpPr>
            <a:cxnSpLocks/>
            <a:stCxn id="33" idx="2"/>
            <a:endCxn id="39" idx="0"/>
          </p:cNvCxnSpPr>
          <p:nvPr/>
        </p:nvCxnSpPr>
        <p:spPr>
          <a:xfrm>
            <a:off x="5700678" y="3553440"/>
            <a:ext cx="0" cy="493809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50" name="Imagen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54" y="1949275"/>
            <a:ext cx="947672" cy="725561"/>
          </a:xfrm>
          <a:prstGeom prst="rect">
            <a:avLst/>
          </a:prstGeom>
        </p:spPr>
      </p:pic>
      <p:sp>
        <p:nvSpPr>
          <p:cNvPr id="51" name="CuadroTexto 50"/>
          <p:cNvSpPr txBox="1"/>
          <p:nvPr/>
        </p:nvSpPr>
        <p:spPr>
          <a:xfrm flipH="1">
            <a:off x="650580" y="1836233"/>
            <a:ext cx="2221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Usuarios de las entidades</a:t>
            </a:r>
          </a:p>
        </p:txBody>
      </p:sp>
      <p:pic>
        <p:nvPicPr>
          <p:cNvPr id="54" name="Imagen 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48" y="3649115"/>
            <a:ext cx="647710" cy="588827"/>
          </a:xfrm>
          <a:prstGeom prst="rect">
            <a:avLst/>
          </a:prstGeom>
        </p:spPr>
      </p:pic>
      <p:sp>
        <p:nvSpPr>
          <p:cNvPr id="60" name="CuadroTexto 59"/>
          <p:cNvSpPr txBox="1"/>
          <p:nvPr/>
        </p:nvSpPr>
        <p:spPr>
          <a:xfrm flipH="1">
            <a:off x="701968" y="3347831"/>
            <a:ext cx="97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75000"/>
                  </a:schemeClr>
                </a:solidFill>
              </a:rPr>
              <a:t>Ciudadano</a:t>
            </a:r>
            <a:endParaRPr lang="es-ES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8" name="Conector recto 17"/>
          <p:cNvCxnSpPr/>
          <p:nvPr/>
        </p:nvCxnSpPr>
        <p:spPr>
          <a:xfrm>
            <a:off x="4254695" y="2940605"/>
            <a:ext cx="213805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Imagen 6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062" y="3700749"/>
            <a:ext cx="494766" cy="494766"/>
          </a:xfrm>
          <a:prstGeom prst="rect">
            <a:avLst/>
          </a:prstGeom>
        </p:spPr>
      </p:pic>
      <p:sp>
        <p:nvSpPr>
          <p:cNvPr id="65" name="CuadroTexto 64"/>
          <p:cNvSpPr txBox="1"/>
          <p:nvPr/>
        </p:nvSpPr>
        <p:spPr>
          <a:xfrm flipH="1">
            <a:off x="2112832" y="4182348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accent6">
                    <a:lumMod val="75000"/>
                  </a:schemeClr>
                </a:solidFill>
              </a:rPr>
              <a:t>Web de la entidad</a:t>
            </a:r>
          </a:p>
        </p:txBody>
      </p:sp>
      <p:cxnSp>
        <p:nvCxnSpPr>
          <p:cNvPr id="66" name="Conector recto de flecha 65"/>
          <p:cNvCxnSpPr>
            <a:cxnSpLocks/>
            <a:stCxn id="54" idx="3"/>
            <a:endCxn id="64" idx="1"/>
          </p:cNvCxnSpPr>
          <p:nvPr/>
        </p:nvCxnSpPr>
        <p:spPr>
          <a:xfrm>
            <a:off x="1569958" y="3943529"/>
            <a:ext cx="945104" cy="460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de flecha 66"/>
          <p:cNvCxnSpPr>
            <a:cxnSpLocks/>
            <a:stCxn id="64" idx="0"/>
            <a:endCxn id="73" idx="2"/>
          </p:cNvCxnSpPr>
          <p:nvPr/>
        </p:nvCxnSpPr>
        <p:spPr>
          <a:xfrm flipV="1">
            <a:off x="2762445" y="3373165"/>
            <a:ext cx="6070" cy="327584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de flecha 67"/>
          <p:cNvCxnSpPr>
            <a:cxnSpLocks/>
            <a:stCxn id="50" idx="3"/>
          </p:cNvCxnSpPr>
          <p:nvPr/>
        </p:nvCxnSpPr>
        <p:spPr>
          <a:xfrm>
            <a:off x="1941126" y="2312056"/>
            <a:ext cx="2374958" cy="1986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2" name="Imagen 7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836" y="2645823"/>
            <a:ext cx="494766" cy="494766"/>
          </a:xfrm>
          <a:prstGeom prst="rect">
            <a:avLst/>
          </a:prstGeom>
        </p:spPr>
      </p:pic>
      <p:sp>
        <p:nvSpPr>
          <p:cNvPr id="73" name="CuadroTexto 72"/>
          <p:cNvSpPr txBox="1"/>
          <p:nvPr/>
        </p:nvSpPr>
        <p:spPr>
          <a:xfrm flipH="1">
            <a:off x="1867768" y="3119249"/>
            <a:ext cx="18014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solidFill>
                  <a:schemeClr val="accent1">
                    <a:lumMod val="75000"/>
                  </a:schemeClr>
                </a:solidFill>
              </a:rPr>
              <a:t>Gestor de Contenido Portal</a:t>
            </a:r>
          </a:p>
        </p:txBody>
      </p:sp>
      <p:cxnSp>
        <p:nvCxnSpPr>
          <p:cNvPr id="74" name="Conector recto de flecha 73"/>
          <p:cNvCxnSpPr>
            <a:cxnSpLocks/>
            <a:stCxn id="50" idx="3"/>
            <a:endCxn id="72" idx="1"/>
          </p:cNvCxnSpPr>
          <p:nvPr/>
        </p:nvCxnSpPr>
        <p:spPr>
          <a:xfrm>
            <a:off x="1941126" y="2312056"/>
            <a:ext cx="631710" cy="5811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de flecha 76"/>
          <p:cNvCxnSpPr>
            <a:cxnSpLocks/>
            <a:stCxn id="72" idx="3"/>
          </p:cNvCxnSpPr>
          <p:nvPr/>
        </p:nvCxnSpPr>
        <p:spPr>
          <a:xfrm>
            <a:off x="3067602" y="2893206"/>
            <a:ext cx="1163169" cy="4308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703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7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</a:t>
            </a:r>
            <a:r>
              <a:rPr lang="es-ES" sz="1600" dirty="0" smtClean="0">
                <a:solidFill>
                  <a:schemeClr val="bg1"/>
                </a:solidFill>
              </a:rPr>
              <a:t>5</a:t>
            </a:r>
            <a:r>
              <a:rPr lang="es-ES" sz="1600" dirty="0">
                <a:solidFill>
                  <a:schemeClr val="bg1"/>
                </a:solidFill>
              </a:rPr>
              <a:t>. Unificación </a:t>
            </a:r>
            <a:r>
              <a:rPr lang="es-ES" sz="1600" dirty="0" smtClean="0">
                <a:solidFill>
                  <a:schemeClr val="bg1"/>
                </a:solidFill>
              </a:rPr>
              <a:t>NER</a:t>
            </a:r>
            <a:r>
              <a:rPr lang="es-ES" sz="1600" dirty="0"/>
              <a:t> </a:t>
            </a:r>
            <a:r>
              <a:rPr lang="es-ES" sz="1600" dirty="0" smtClean="0"/>
              <a:t>(</a:t>
            </a:r>
            <a:r>
              <a:rPr lang="es-ES" sz="1600" dirty="0" err="1" smtClean="0"/>
              <a:t>Name-Entity</a:t>
            </a:r>
            <a:r>
              <a:rPr lang="es-ES" sz="1600" dirty="0" smtClean="0"/>
              <a:t> </a:t>
            </a:r>
            <a:r>
              <a:rPr lang="es-ES" sz="1600" dirty="0" err="1"/>
              <a:t>Recognition</a:t>
            </a:r>
            <a:r>
              <a:rPr lang="es-ES" sz="1600" dirty="0"/>
              <a:t> - Reconocimiento de nombre de </a:t>
            </a:r>
            <a:r>
              <a:rPr lang="es-ES" sz="1600" dirty="0" smtClean="0"/>
              <a:t>entidades) (I)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10" name="21 CuadroTexto"/>
          <p:cNvSpPr txBox="1"/>
          <p:nvPr/>
        </p:nvSpPr>
        <p:spPr>
          <a:xfrm>
            <a:off x="467544" y="1347614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/>
              <a:t>Objetivo de la </a:t>
            </a:r>
            <a:r>
              <a:rPr lang="es-ES" sz="1400" b="1" dirty="0" smtClean="0"/>
              <a:t>funcionalidad</a:t>
            </a:r>
          </a:p>
          <a:p>
            <a:pPr algn="just"/>
            <a:endParaRPr lang="es-ES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Implementar un único NER (Reconocimiento de Nombres de Entidades) para que todos los motores de traducción que se encuentran en implementados en </a:t>
            </a:r>
            <a:r>
              <a:rPr lang="es-ES" sz="1400" dirty="0" err="1"/>
              <a:t>PLaTA</a:t>
            </a:r>
            <a:r>
              <a:rPr lang="es-ES" sz="1400" dirty="0"/>
              <a:t> o que son invocados por PLaTa, utilicen el mismo. </a:t>
            </a:r>
            <a:endParaRPr lang="es-ES" sz="1400" dirty="0" smtClean="0"/>
          </a:p>
          <a:p>
            <a:pPr algn="just"/>
            <a:r>
              <a:rPr lang="es-ES" sz="1400" dirty="0" smtClean="0"/>
              <a:t> </a:t>
            </a:r>
            <a:endParaRPr lang="es-E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El NER que se utiliza en PLaTa es proporcionada por </a:t>
            </a:r>
            <a:r>
              <a:rPr lang="es-ES" sz="1400" b="1" dirty="0" err="1">
                <a:solidFill>
                  <a:schemeClr val="accent5">
                    <a:lumMod val="50000"/>
                  </a:schemeClr>
                </a:solidFill>
              </a:rPr>
              <a:t>Freeling</a:t>
            </a:r>
            <a:r>
              <a:rPr lang="es-ES" sz="1400" dirty="0"/>
              <a:t>, que es un proyecto libre y gratuito de análisis lingüístico. Se optó por utilizar esta solución por</a:t>
            </a:r>
            <a:r>
              <a:rPr lang="es-ES" sz="1400" dirty="0" smtClean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El bajo impacto en el rendimiento de PLaTa.</a:t>
            </a:r>
          </a:p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La velocidad a la hora de identificar los nombres de las entidades.  </a:t>
            </a:r>
          </a:p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La precisión en la identificación de los nombres de las entidades. </a:t>
            </a:r>
          </a:p>
          <a:p>
            <a:pPr algn="just"/>
            <a:endParaRPr lang="es-ES" sz="1400" dirty="0" smtClean="0"/>
          </a:p>
          <a:p>
            <a:pPr algn="just"/>
            <a:endParaRPr lang="es-ES" sz="1400" dirty="0"/>
          </a:p>
          <a:p>
            <a:pPr algn="just"/>
            <a:r>
              <a:rPr lang="es-ES" sz="1400" b="1" dirty="0"/>
              <a:t>¿Cómo se ha abordado la petición?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Se ha modificado el flujo de las peticiones que son atendidas en PLaTa. Los pasos para atender una petición de traducción son los siguientes:</a:t>
            </a:r>
          </a:p>
        </p:txBody>
      </p:sp>
    </p:spTree>
    <p:extLst>
      <p:ext uri="{BB962C8B-B14F-4D97-AF65-F5344CB8AC3E}">
        <p14:creationId xmlns:p14="http://schemas.microsoft.com/office/powerpoint/2010/main" val="834559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</a:t>
            </a:r>
            <a:r>
              <a:rPr lang="es-ES" sz="1600" dirty="0" smtClean="0">
                <a:solidFill>
                  <a:schemeClr val="bg1"/>
                </a:solidFill>
              </a:rPr>
              <a:t>5</a:t>
            </a:r>
            <a:r>
              <a:rPr lang="es-ES" sz="1600" dirty="0">
                <a:solidFill>
                  <a:schemeClr val="bg1"/>
                </a:solidFill>
              </a:rPr>
              <a:t>. Unificación </a:t>
            </a:r>
            <a:r>
              <a:rPr lang="es-ES" sz="1600" dirty="0" smtClean="0">
                <a:solidFill>
                  <a:schemeClr val="bg1"/>
                </a:solidFill>
              </a:rPr>
              <a:t>NER</a:t>
            </a:r>
            <a:r>
              <a:rPr lang="es-ES" sz="1600" dirty="0"/>
              <a:t> </a:t>
            </a:r>
            <a:r>
              <a:rPr lang="es-ES" sz="1600" dirty="0" smtClean="0"/>
              <a:t>(</a:t>
            </a:r>
            <a:r>
              <a:rPr lang="es-ES" sz="1600" dirty="0" err="1" smtClean="0"/>
              <a:t>Name-Entity</a:t>
            </a:r>
            <a:r>
              <a:rPr lang="es-ES" sz="1600" dirty="0" smtClean="0"/>
              <a:t> </a:t>
            </a:r>
            <a:r>
              <a:rPr lang="es-ES" sz="1600" dirty="0" err="1"/>
              <a:t>Recognition</a:t>
            </a:r>
            <a:r>
              <a:rPr lang="es-ES" sz="1600" dirty="0"/>
              <a:t> - Reconocimiento de nombre de </a:t>
            </a:r>
            <a:r>
              <a:rPr lang="es-ES" sz="1600" dirty="0" smtClean="0"/>
              <a:t>entidades) (II)</a:t>
            </a:r>
            <a:endParaRPr lang="es-ES" sz="1600" dirty="0">
              <a:solidFill>
                <a:schemeClr val="bg1"/>
              </a:solidFill>
            </a:endParaRPr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1" name="40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570090" y="1347614"/>
            <a:ext cx="7314278" cy="2071970"/>
          </a:xfrm>
          <a:prstGeom prst="rect">
            <a:avLst/>
          </a:prstGeom>
        </p:spPr>
      </p:pic>
      <p:sp>
        <p:nvSpPr>
          <p:cNvPr id="42" name="21 CuadroTexto"/>
          <p:cNvSpPr txBox="1"/>
          <p:nvPr/>
        </p:nvSpPr>
        <p:spPr>
          <a:xfrm>
            <a:off x="467543" y="3419584"/>
            <a:ext cx="84249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Un portal realiza una petición de traducción a PLaTa.</a:t>
            </a:r>
          </a:p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PLaTa recibe la petición de traducción.</a:t>
            </a:r>
          </a:p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PLaTa, entre otros procesos, identifica y marca los nombres de las entidades que no debe traducir.</a:t>
            </a:r>
          </a:p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PLaTa, remite el texto a traducir al motor correspondiente.</a:t>
            </a:r>
          </a:p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El motor de traducción que ha realizado la operación de traducir el texto, se lo remite a PLaTa.</a:t>
            </a:r>
          </a:p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PLaTa, en el texto traducido, elimina las marcas identificativas de nombres de entidades.</a:t>
            </a:r>
          </a:p>
          <a:p>
            <a:pPr marL="800100" lvl="1" indent="-342900" algn="just">
              <a:buFont typeface="+mj-lt"/>
              <a:buAutoNum type="arabicParenR"/>
            </a:pPr>
            <a:r>
              <a:rPr lang="es-ES" sz="1400" dirty="0"/>
              <a:t>PLaTa devuelve la traducción al portal que realizó la petición de traducción. </a:t>
            </a:r>
          </a:p>
        </p:txBody>
      </p:sp>
    </p:spTree>
    <p:extLst>
      <p:ext uri="{BB962C8B-B14F-4D97-AF65-F5344CB8AC3E}">
        <p14:creationId xmlns:p14="http://schemas.microsoft.com/office/powerpoint/2010/main" val="4047832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/>
          <p:cNvSpPr/>
          <p:nvPr/>
        </p:nvSpPr>
        <p:spPr>
          <a:xfrm>
            <a:off x="6228184" y="1707654"/>
            <a:ext cx="2592288" cy="244827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</a:t>
            </a:r>
            <a:r>
              <a:rPr lang="es-ES" sz="1600" dirty="0" smtClean="0">
                <a:solidFill>
                  <a:schemeClr val="bg1"/>
                </a:solidFill>
              </a:rPr>
              <a:t>6. </a:t>
            </a:r>
            <a:r>
              <a:rPr lang="es-ES" sz="1600" dirty="0">
                <a:solidFill>
                  <a:schemeClr val="bg1"/>
                </a:solidFill>
              </a:rPr>
              <a:t>¿Qué traduce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683568" y="1607256"/>
            <a:ext cx="5544616" cy="172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/>
              <a:t>Con </a:t>
            </a:r>
            <a:r>
              <a:rPr lang="es-ES" sz="1400" dirty="0" err="1"/>
              <a:t>PLaTa</a:t>
            </a:r>
            <a:r>
              <a:rPr lang="es-ES" sz="1400" dirty="0"/>
              <a:t> se puede traducir:</a:t>
            </a:r>
          </a:p>
          <a:p>
            <a:pPr lvl="2" indent="-28575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Texto plano.</a:t>
            </a:r>
          </a:p>
          <a:p>
            <a:pPr lvl="2" indent="-28575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Documentos (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doc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docx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pptx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xlsx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odt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etc.). </a:t>
            </a:r>
          </a:p>
          <a:p>
            <a:pPr lvl="2" indent="-28575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Contenido HTML.</a:t>
            </a: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03" y="2047805"/>
            <a:ext cx="629131" cy="62913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514" y="2866427"/>
            <a:ext cx="1212289" cy="104757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993960"/>
            <a:ext cx="736820" cy="73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359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</a:t>
            </a:r>
            <a:r>
              <a:rPr lang="es-ES" sz="1600" dirty="0" smtClean="0">
                <a:solidFill>
                  <a:schemeClr val="bg1"/>
                </a:solidFill>
              </a:rPr>
              <a:t>7. </a:t>
            </a:r>
            <a:r>
              <a:rPr lang="es-ES" sz="1600" dirty="0">
                <a:solidFill>
                  <a:schemeClr val="bg1"/>
                </a:solidFill>
              </a:rPr>
              <a:t>Idiomas de traducción de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95536" y="1333673"/>
            <a:ext cx="77768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err="1"/>
              <a:t>PLaTa</a:t>
            </a:r>
            <a:r>
              <a:rPr lang="es-ES" sz="1400" dirty="0"/>
              <a:t> puede traducir a los siguientes idiomas:</a:t>
            </a:r>
          </a:p>
          <a:p>
            <a:pPr algn="just"/>
            <a:endParaRPr lang="es-ES" sz="14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 castellano al catalán y viceversa.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 castellano al gallego y viceversa.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 castellano al valenciano y viceversa.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 </a:t>
            </a:r>
            <a:r>
              <a:rPr lang="es-ES" sz="1400">
                <a:solidFill>
                  <a:schemeClr val="tx1">
                    <a:lumMod val="95000"/>
                    <a:lumOff val="5000"/>
                  </a:schemeClr>
                </a:solidFill>
              </a:rPr>
              <a:t>castellano al y francés viceversa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 castellano al portugués y viceversa.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 castellano al euskera.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 castellano al inglés.</a:t>
            </a: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Y además…</a:t>
            </a:r>
          </a:p>
          <a:p>
            <a:endParaRPr lang="es-ES" sz="1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128" y="2931790"/>
            <a:ext cx="1686544" cy="121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6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</a:t>
            </a:r>
            <a:r>
              <a:rPr lang="es-ES" sz="1600" dirty="0" smtClean="0">
                <a:solidFill>
                  <a:schemeClr val="bg1"/>
                </a:solidFill>
              </a:rPr>
              <a:t>8.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 integrada con el Servicio de traducción de la Comisión Europea (MT@EC)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95536" y="1347614"/>
            <a:ext cx="84249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PLaTa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está integrada con el Servicio de Traducción de la Comisión Europea (MT@EC) y por eso, los portales que se integren con </a:t>
            </a:r>
            <a:r>
              <a:rPr lang="es-E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PLaTa</a:t>
            </a: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van a poder realizar peticiones de traducción al Servicio de Traducción de la Comisión Europea (MT@EC) de forma transparente.</a:t>
            </a:r>
          </a:p>
          <a:p>
            <a:pPr algn="just"/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Los idiomas de traducción de MT@EC son, 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522708"/>
              </p:ext>
            </p:extLst>
          </p:nvPr>
        </p:nvGraphicFramePr>
        <p:xfrm>
          <a:off x="1259632" y="2715766"/>
          <a:ext cx="5581492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1336">
                  <a:extLst>
                    <a:ext uri="{9D8B030D-6E8A-4147-A177-3AD203B41FA5}">
                      <a16:colId xmlns:a16="http://schemas.microsoft.com/office/drawing/2014/main" xmlns="" val="2633854306"/>
                    </a:ext>
                  </a:extLst>
                </a:gridCol>
                <a:gridCol w="1164587">
                  <a:extLst>
                    <a:ext uri="{9D8B030D-6E8A-4147-A177-3AD203B41FA5}">
                      <a16:colId xmlns:a16="http://schemas.microsoft.com/office/drawing/2014/main" xmlns="" val="917699717"/>
                    </a:ext>
                  </a:extLst>
                </a:gridCol>
                <a:gridCol w="970490">
                  <a:extLst>
                    <a:ext uri="{9D8B030D-6E8A-4147-A177-3AD203B41FA5}">
                      <a16:colId xmlns:a16="http://schemas.microsoft.com/office/drawing/2014/main" xmlns="" val="2317302184"/>
                    </a:ext>
                  </a:extLst>
                </a:gridCol>
                <a:gridCol w="1168392">
                  <a:extLst>
                    <a:ext uri="{9D8B030D-6E8A-4147-A177-3AD203B41FA5}">
                      <a16:colId xmlns:a16="http://schemas.microsoft.com/office/drawing/2014/main" xmlns="" val="3957002649"/>
                    </a:ext>
                  </a:extLst>
                </a:gridCol>
                <a:gridCol w="966687">
                  <a:extLst>
                    <a:ext uri="{9D8B030D-6E8A-4147-A177-3AD203B41FA5}">
                      <a16:colId xmlns:a16="http://schemas.microsoft.com/office/drawing/2014/main" xmlns="" val="1433818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400" dirty="0"/>
                        <a:t>Búlgaro.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Inglés.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Irlandés.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Letón.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Portugués.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762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/>
                        <a:t>Checo.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Español.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Croata.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Maltés.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Rumano.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9889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/>
                        <a:t>Danés.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Estonio.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Húngaro.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Noruego.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Eslovaco.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14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/>
                        <a:t>Alemán.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Finlandés.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Italiano.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Holandés.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Esloveno.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0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/>
                        <a:t>Griego.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Francés.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Lituano.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Polaco.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Sueco.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8415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573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-21704" y="791500"/>
            <a:ext cx="9144000" cy="4120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1"/>
                </a:solidFill>
              </a:rPr>
              <a:t>   </a:t>
            </a:r>
            <a:r>
              <a:rPr lang="es-ES" sz="1600" dirty="0" smtClean="0">
                <a:solidFill>
                  <a:schemeClr val="bg1"/>
                </a:solidFill>
              </a:rPr>
              <a:t>9. </a:t>
            </a:r>
            <a:r>
              <a:rPr lang="es-ES" sz="1600" dirty="0">
                <a:solidFill>
                  <a:schemeClr val="bg1"/>
                </a:solidFill>
              </a:rPr>
              <a:t>¿Cómo se accede a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95536" y="1291567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/>
            <a:endParaRPr lang="es-ES" sz="1400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ángulo: esquinas redondeadas 11"/>
          <p:cNvSpPr/>
          <p:nvPr/>
        </p:nvSpPr>
        <p:spPr>
          <a:xfrm>
            <a:off x="395536" y="3003798"/>
            <a:ext cx="8392724" cy="172819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9 CuadroTexto"/>
          <p:cNvSpPr txBox="1"/>
          <p:nvPr/>
        </p:nvSpPr>
        <p:spPr>
          <a:xfrm>
            <a:off x="718701" y="3185722"/>
            <a:ext cx="7992888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400" dirty="0"/>
              <a:t>Para poder acceder a </a:t>
            </a:r>
            <a:r>
              <a:rPr lang="es-ES" sz="1400" dirty="0" err="1"/>
              <a:t>PLaTa</a:t>
            </a:r>
            <a:r>
              <a:rPr lang="es-ES" sz="1400" dirty="0"/>
              <a:t> es necesario:</a:t>
            </a:r>
          </a:p>
          <a:p>
            <a:pPr algn="just"/>
            <a:endParaRPr lang="es-ES" sz="1400" dirty="0"/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Enviar un correo electrónico a la dirección de correo </a:t>
            </a:r>
            <a:r>
              <a:rPr lang="es-ES" sz="1400" dirty="0">
                <a:solidFill>
                  <a:schemeClr val="bg1"/>
                </a:solidFill>
                <a:hlinkClick r:id="rId2"/>
              </a:rPr>
              <a:t>soporte.plata@correo.gob.es</a:t>
            </a:r>
            <a:r>
              <a:rPr lang="es-ES" sz="1400" dirty="0">
                <a:solidFill>
                  <a:schemeClr val="bg1"/>
                </a:solidFill>
              </a:rPr>
              <a:t>, solicitando el alta a </a:t>
            </a:r>
            <a:r>
              <a:rPr lang="es-ES" sz="1400" dirty="0" err="1">
                <a:solidFill>
                  <a:schemeClr val="bg1"/>
                </a:solidFill>
              </a:rPr>
              <a:t>PLaTa</a:t>
            </a:r>
            <a:r>
              <a:rPr lang="es-ES" sz="1400" dirty="0">
                <a:solidFill>
                  <a:schemeClr val="bg1"/>
                </a:solidFill>
              </a:rPr>
              <a:t>.</a:t>
            </a:r>
            <a:br>
              <a:rPr lang="es-ES" sz="1400" dirty="0">
                <a:solidFill>
                  <a:schemeClr val="bg1"/>
                </a:solidFill>
              </a:rPr>
            </a:br>
            <a:endParaRPr lang="es-ES" sz="1400" dirty="0">
              <a:solidFill>
                <a:schemeClr val="bg1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</a:rPr>
              <a:t>Las aplicaciones y equipos clientes que necesiten acceder, deben estar dentro de la Red SARA.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685" y="1504546"/>
            <a:ext cx="1198303" cy="119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44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/>
          <p:cNvSpPr txBox="1"/>
          <p:nvPr/>
        </p:nvSpPr>
        <p:spPr>
          <a:xfrm>
            <a:off x="179513" y="236834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Traducción automática en la SGAD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71420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0" y="2360286"/>
            <a:ext cx="9144000" cy="78752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600" dirty="0">
                <a:solidFill>
                  <a:schemeClr val="bg1"/>
                </a:solidFill>
              </a:rPr>
              <a:t>    Cualquier duda que tenga sobre </a:t>
            </a:r>
            <a:r>
              <a:rPr lang="es-ES" sz="1600" dirty="0" err="1">
                <a:solidFill>
                  <a:schemeClr val="bg1"/>
                </a:solidFill>
              </a:rPr>
              <a:t>PLaTa</a:t>
            </a:r>
            <a:r>
              <a:rPr lang="es-ES" sz="1600" dirty="0">
                <a:solidFill>
                  <a:schemeClr val="bg1"/>
                </a:solidFill>
              </a:rPr>
              <a:t>, </a:t>
            </a:r>
          </a:p>
          <a:p>
            <a:pPr lvl="0" algn="ctr"/>
            <a:r>
              <a:rPr lang="es-ES" sz="1600" dirty="0">
                <a:solidFill>
                  <a:schemeClr val="bg1"/>
                </a:solidFill>
              </a:rPr>
              <a:t>envíe un email a la siguiente dirección de correo electrónico: </a:t>
            </a:r>
            <a:r>
              <a:rPr lang="es-ES" sz="1600" dirty="0">
                <a:solidFill>
                  <a:schemeClr val="bg1"/>
                </a:solidFill>
                <a:hlinkClick r:id="rId2"/>
              </a:rPr>
              <a:t>soporte.plata@correo.gob.es</a:t>
            </a:r>
            <a:endParaRPr lang="es-ES" sz="1600" dirty="0">
              <a:solidFill>
                <a:schemeClr val="bg1"/>
              </a:solidFill>
            </a:endParaRPr>
          </a:p>
        </p:txBody>
      </p:sp>
      <p:cxnSp>
        <p:nvCxnSpPr>
          <p:cNvPr id="23" name="22 Conector recto"/>
          <p:cNvCxnSpPr/>
          <p:nvPr/>
        </p:nvCxnSpPr>
        <p:spPr>
          <a:xfrm>
            <a:off x="179512" y="57148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250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2899</TotalTime>
  <Words>1594</Words>
  <Application>Microsoft Office PowerPoint</Application>
  <PresentationFormat>Presentación en pantalla (16:9)</PresentationFormat>
  <Paragraphs>222</Paragraphs>
  <Slides>20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Ministerio Administraciones Publicas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amil</dc:creator>
  <cp:lastModifiedBy>Usuario local "aruiz"</cp:lastModifiedBy>
  <cp:revision>345</cp:revision>
  <dcterms:created xsi:type="dcterms:W3CDTF">2013-12-18T07:50:47Z</dcterms:created>
  <dcterms:modified xsi:type="dcterms:W3CDTF">2019-03-19T13:49:51Z</dcterms:modified>
</cp:coreProperties>
</file>