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296" r:id="rId1"/>
  </p:sldMasterIdLst>
  <p:notesMasterIdLst>
    <p:notesMasterId r:id="rId39"/>
  </p:notesMasterIdLst>
  <p:handoutMasterIdLst>
    <p:handoutMasterId r:id="rId40"/>
  </p:handoutMasterIdLst>
  <p:sldIdLst>
    <p:sldId id="664" r:id="rId2"/>
    <p:sldId id="759" r:id="rId3"/>
    <p:sldId id="832" r:id="rId4"/>
    <p:sldId id="839" r:id="rId5"/>
    <p:sldId id="840" r:id="rId6"/>
    <p:sldId id="841" r:id="rId7"/>
    <p:sldId id="827" r:id="rId8"/>
    <p:sldId id="833" r:id="rId9"/>
    <p:sldId id="834" r:id="rId10"/>
    <p:sldId id="828" r:id="rId11"/>
    <p:sldId id="853" r:id="rId12"/>
    <p:sldId id="852" r:id="rId13"/>
    <p:sldId id="826" r:id="rId14"/>
    <p:sldId id="847" r:id="rId15"/>
    <p:sldId id="848" r:id="rId16"/>
    <p:sldId id="849" r:id="rId17"/>
    <p:sldId id="850" r:id="rId18"/>
    <p:sldId id="851" r:id="rId19"/>
    <p:sldId id="842" r:id="rId20"/>
    <p:sldId id="830" r:id="rId21"/>
    <p:sldId id="821" r:id="rId22"/>
    <p:sldId id="809" r:id="rId23"/>
    <p:sldId id="835" r:id="rId24"/>
    <p:sldId id="807" r:id="rId25"/>
    <p:sldId id="810" r:id="rId26"/>
    <p:sldId id="815" r:id="rId27"/>
    <p:sldId id="823" r:id="rId28"/>
    <p:sldId id="816" r:id="rId29"/>
    <p:sldId id="817" r:id="rId30"/>
    <p:sldId id="819" r:id="rId31"/>
    <p:sldId id="854" r:id="rId32"/>
    <p:sldId id="855" r:id="rId33"/>
    <p:sldId id="845" r:id="rId34"/>
    <p:sldId id="843" r:id="rId35"/>
    <p:sldId id="844" r:id="rId36"/>
    <p:sldId id="846" r:id="rId37"/>
    <p:sldId id="831" r:id="rId38"/>
  </p:sldIdLst>
  <p:sldSz cx="9144000" cy="6858000" type="screen4x3"/>
  <p:notesSz cx="6669088" cy="992822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100" b="1" kern="1200">
        <a:solidFill>
          <a:srgbClr val="FF6600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100" b="1" kern="1200">
        <a:solidFill>
          <a:srgbClr val="FF6600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100" b="1" kern="1200">
        <a:solidFill>
          <a:srgbClr val="FF6600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100" b="1" kern="1200">
        <a:solidFill>
          <a:srgbClr val="FF6600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100" b="1" kern="1200">
        <a:solidFill>
          <a:srgbClr val="FF6600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2100" b="1" kern="1200">
        <a:solidFill>
          <a:srgbClr val="FF6600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2100" b="1" kern="1200">
        <a:solidFill>
          <a:srgbClr val="FF6600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2100" b="1" kern="1200">
        <a:solidFill>
          <a:srgbClr val="FF6600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2100" b="1" kern="1200">
        <a:solidFill>
          <a:srgbClr val="FF6600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298">
          <p15:clr>
            <a:srgbClr val="A4A3A4"/>
          </p15:clr>
        </p15:guide>
        <p15:guide id="2" pos="38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5A"/>
    <a:srgbClr val="FFFF00"/>
    <a:srgbClr val="000000"/>
    <a:srgbClr val="009999"/>
    <a:srgbClr val="82DEDE"/>
    <a:srgbClr val="800000"/>
    <a:srgbClr val="990033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59" autoAdjust="0"/>
    <p:restoredTop sz="97331" autoAdjust="0"/>
  </p:normalViewPr>
  <p:slideViewPr>
    <p:cSldViewPr>
      <p:cViewPr>
        <p:scale>
          <a:sx n="82" d="100"/>
          <a:sy n="82" d="100"/>
        </p:scale>
        <p:origin x="-2468" y="-796"/>
      </p:cViewPr>
      <p:guideLst>
        <p:guide orient="horz" pos="1298"/>
        <p:guide pos="3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012"/>
    </p:cViewPr>
  </p:sorterViewPr>
  <p:notesViewPr>
    <p:cSldViewPr>
      <p:cViewPr varScale="1">
        <p:scale>
          <a:sx n="57" d="100"/>
          <a:sy n="57" d="100"/>
        </p:scale>
        <p:origin x="-3552" y="-84"/>
      </p:cViewPr>
      <p:guideLst>
        <p:guide orient="horz" pos="3126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4" tIns="45698" rIns="91394" bIns="45698" numCol="1" anchor="t" anchorCtr="0" compatLnSpc="1">
            <a:prstTxWarp prst="textNoShape">
              <a:avLst/>
            </a:prstTxWarp>
          </a:bodyPr>
          <a:lstStyle>
            <a:lvl1pPr defTabSz="912019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4" tIns="45698" rIns="91394" bIns="45698" numCol="1" anchor="t" anchorCtr="0" compatLnSpc="1">
            <a:prstTxWarp prst="textNoShape">
              <a:avLst/>
            </a:prstTxWarp>
          </a:bodyPr>
          <a:lstStyle>
            <a:lvl1pPr algn="r" defTabSz="912019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4" tIns="45698" rIns="91394" bIns="45698" numCol="1" anchor="b" anchorCtr="0" compatLnSpc="1">
            <a:prstTxWarp prst="textNoShape">
              <a:avLst/>
            </a:prstTxWarp>
          </a:bodyPr>
          <a:lstStyle>
            <a:lvl1pPr defTabSz="912019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31338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4" tIns="45698" rIns="91394" bIns="45698" numCol="1" anchor="b" anchorCtr="0" compatLnSpc="1">
            <a:prstTxWarp prst="textNoShape">
              <a:avLst/>
            </a:prstTxWarp>
          </a:bodyPr>
          <a:lstStyle>
            <a:lvl1pPr algn="r" defTabSz="912019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B00AB78A-D176-4D47-9A58-4684795C108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4997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4" tIns="45698" rIns="91394" bIns="45698" numCol="1" anchor="t" anchorCtr="0" compatLnSpc="1">
            <a:prstTxWarp prst="textNoShape">
              <a:avLst/>
            </a:prstTxWarp>
          </a:bodyPr>
          <a:lstStyle>
            <a:lvl1pPr defTabSz="912019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4" tIns="45698" rIns="91394" bIns="45698" numCol="1" anchor="t" anchorCtr="0" compatLnSpc="1">
            <a:prstTxWarp prst="textNoShape">
              <a:avLst/>
            </a:prstTxWarp>
          </a:bodyPr>
          <a:lstStyle>
            <a:lvl1pPr algn="r" defTabSz="912019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0588" y="4714875"/>
            <a:ext cx="4887912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4" tIns="45698" rIns="91394" bIns="45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4" tIns="45698" rIns="91394" bIns="45698" numCol="1" anchor="b" anchorCtr="0" compatLnSpc="1">
            <a:prstTxWarp prst="textNoShape">
              <a:avLst/>
            </a:prstTxWarp>
          </a:bodyPr>
          <a:lstStyle>
            <a:lvl1pPr defTabSz="912019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31338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4" tIns="45698" rIns="91394" bIns="45698" numCol="1" anchor="b" anchorCtr="0" compatLnSpc="1">
            <a:prstTxWarp prst="textNoShape">
              <a:avLst/>
            </a:prstTxWarp>
          </a:bodyPr>
          <a:lstStyle>
            <a:lvl1pPr algn="r" defTabSz="912019">
              <a:defRPr sz="12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C3E2FAD-F49D-401E-BF28-3D0B730BA2A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75652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11225">
              <a:defRPr/>
            </a:pPr>
            <a:fld id="{36E1FC14-AC5B-4C09-984A-A2A4CEA65A06}" type="slidenum">
              <a:rPr lang="es-ES" smtClean="0">
                <a:latin typeface="Arial" pitchFamily="34" charset="0"/>
              </a:rPr>
              <a:pPr defTabSz="911225">
                <a:defRPr/>
              </a:pPr>
              <a:t>1</a:t>
            </a:fld>
            <a:endParaRPr lang="es-ES" smtClean="0">
              <a:latin typeface="Arial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1022232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05FEC2C-8372-4841-91D7-F0BEDED059C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2A8414B-67C8-4D18-86F0-78E13A9204FA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D4FF641-589B-4D25-B73B-8C43B443608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82E93C3-C319-4A7E-8F3C-757EF568A94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B994B27-C81F-44A5-80CF-DE4881480EB5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4BEF8D2-7749-4331-AB5C-DBD3A7E9BEB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568BCE-7075-4C3E-BD57-11700D735E4B}" type="datetimeFigureOut">
              <a:rPr lang="es-ES" smtClean="0"/>
              <a:pPr/>
              <a:t>10/04/2023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EC3C3B7-FD8F-4E01-8A8F-CE721F183E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4254B47-63FF-4FFD-AAE2-00C089F77A8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dondear rectángulo de esquina sencilla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BF7F033-BB9A-44DF-A458-9C79335D66C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73A9029-96CF-4CF5-BD39-FFF974BD83B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C97D200-77E8-4435-A307-EA22EF9076C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2 Elipse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4DD912E-FA82-498F-AA7F-33B110254A4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>
                  <a:lumMod val="75000"/>
                </a:schemeClr>
              </a:buClr>
              <a:defRPr/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/>
            </a:lvl2pPr>
            <a:extLst/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828F2-E36B-4946-8562-261A4F537BE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>
                  <a:lumMod val="75000"/>
                </a:schemeClr>
              </a:buClr>
              <a:defRPr/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/>
            </a:lvl2pPr>
            <a:extLst/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79423-FDF3-4AB2-9E7C-F8CE1679CC5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>
                  <a:lumMod val="75000"/>
                </a:schemeClr>
              </a:buClr>
              <a:defRPr/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/>
            </a:lvl2pPr>
            <a:extLst/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F981F-9FCE-4FAB-8664-A9281BDA99A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>
                  <a:lumMod val="75000"/>
                </a:schemeClr>
              </a:buClr>
              <a:defRPr/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/>
            </a:lvl2pPr>
            <a:extLst/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6E1E1-A02C-4F59-A344-C2D5832EB22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>
                  <a:lumMod val="75000"/>
                </a:schemeClr>
              </a:buClr>
              <a:defRPr/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/>
            </a:lvl2pPr>
            <a:extLst/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38483-E2F2-4B56-A8E2-191851F9903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>
                  <a:lumMod val="75000"/>
                </a:schemeClr>
              </a:buClr>
              <a:defRPr/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/>
            </a:lvl2pPr>
            <a:extLst/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1BB87-BE26-4FF6-B9F7-1744F8F089A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>
                  <a:lumMod val="75000"/>
                </a:schemeClr>
              </a:buClr>
              <a:defRPr/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/>
            </a:lvl2pPr>
            <a:extLst/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2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40D44-B3DF-4FBD-A9C9-52689416C73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605FEC2C-8372-4841-91D7-F0BEDED059C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cxnSp>
        <p:nvCxnSpPr>
          <p:cNvPr id="10" name="9 Conector recto"/>
          <p:cNvCxnSpPr/>
          <p:nvPr userDrawn="1"/>
        </p:nvCxnSpPr>
        <p:spPr>
          <a:xfrm>
            <a:off x="500034" y="158750"/>
            <a:ext cx="6592246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444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9 Marcador de número de diapositiva"/>
          <p:cNvSpPr txBox="1">
            <a:spLocks/>
          </p:cNvSpPr>
          <p:nvPr userDrawn="1"/>
        </p:nvSpPr>
        <p:spPr>
          <a:xfrm>
            <a:off x="4787900" y="6524625"/>
            <a:ext cx="504825" cy="288925"/>
          </a:xfrm>
          <a:prstGeom prst="rect">
            <a:avLst/>
          </a:prstGeom>
        </p:spPr>
        <p:txBody>
          <a:bodyPr/>
          <a:lstStyle>
            <a:lvl1pPr algn="ctr">
              <a:defRPr sz="1200" b="0" smtClean="0">
                <a:solidFill>
                  <a:schemeClr val="bg1">
                    <a:lumMod val="65000"/>
                  </a:schemeClr>
                </a:solidFill>
              </a:defRPr>
            </a:lvl1pPr>
            <a:extLst/>
          </a:lstStyle>
          <a:p>
            <a:pPr>
              <a:defRPr/>
            </a:pPr>
            <a:fld id="{81F9B044-F0DB-4267-BB7D-E9C1DAD4DFED}" type="slidenum">
              <a:rPr lang="es-ES">
                <a:cs typeface="+mn-cs"/>
              </a:rPr>
              <a:pPr>
                <a:defRPr/>
              </a:pPr>
              <a:t>‹Nº›</a:t>
            </a:fld>
            <a:endParaRPr lang="es-ES" dirty="0">
              <a:cs typeface="+mn-cs"/>
            </a:endParaRPr>
          </a:p>
        </p:txBody>
      </p:sp>
      <p:pic>
        <p:nvPicPr>
          <p:cNvPr id="12" name="Picture 15" descr="Logotipo Ministerio de Hacienda y Administraciones Públicas"/>
          <p:cNvPicPr>
            <a:picLocks noChangeAspect="1" noChangeArrowheads="1"/>
          </p:cNvPicPr>
          <p:nvPr userDrawn="1"/>
        </p:nvPicPr>
        <p:blipFill>
          <a:blip r:embed="rId21" cstate="print"/>
          <a:srcRect l="7002" r="32440"/>
          <a:stretch>
            <a:fillRect/>
          </a:stretch>
        </p:blipFill>
        <p:spPr bwMode="auto">
          <a:xfrm>
            <a:off x="6926263" y="260350"/>
            <a:ext cx="198755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i:\Mis documentos\Desarrollo\Sede\css\morfos\images\logoDSIC_portal.png"/>
          <p:cNvPicPr>
            <a:picLocks noChangeAspect="1" noChangeArrowheads="1"/>
          </p:cNvPicPr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001000" y="6273800"/>
            <a:ext cx="1143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97" r:id="rId1"/>
    <p:sldLayoutId id="2147485298" r:id="rId2"/>
    <p:sldLayoutId id="2147485299" r:id="rId3"/>
    <p:sldLayoutId id="2147485300" r:id="rId4"/>
    <p:sldLayoutId id="2147485301" r:id="rId5"/>
    <p:sldLayoutId id="2147485302" r:id="rId6"/>
    <p:sldLayoutId id="2147485303" r:id="rId7"/>
    <p:sldLayoutId id="2147485304" r:id="rId8"/>
    <p:sldLayoutId id="2147485305" r:id="rId9"/>
    <p:sldLayoutId id="2147485306" r:id="rId10"/>
    <p:sldLayoutId id="2147485307" r:id="rId11"/>
    <p:sldLayoutId id="2147485170" r:id="rId12"/>
    <p:sldLayoutId id="2147485163" r:id="rId13"/>
    <p:sldLayoutId id="2147485164" r:id="rId14"/>
    <p:sldLayoutId id="2147485165" r:id="rId15"/>
    <p:sldLayoutId id="2147485166" r:id="rId16"/>
    <p:sldLayoutId id="2147485167" r:id="rId17"/>
    <p:sldLayoutId id="2147485168" r:id="rId18"/>
    <p:sldLayoutId id="2147485169" r:id="rId19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dministracionelectronica.gob.es/ctt/tram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jpe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shade val="35000"/>
                <a:satMod val="150000"/>
              </a:schemeClr>
            </a:gs>
            <a:gs pos="45000">
              <a:schemeClr val="bg1">
                <a:shade val="68000"/>
                <a:satMod val="155000"/>
              </a:schemeClr>
            </a:gs>
            <a:gs pos="100000">
              <a:schemeClr val="bg1">
                <a:tint val="70000"/>
                <a:satMod val="1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4 Subtítulo"/>
          <p:cNvSpPr>
            <a:spLocks/>
          </p:cNvSpPr>
          <p:nvPr/>
        </p:nvSpPr>
        <p:spPr bwMode="auto">
          <a:xfrm>
            <a:off x="1043608" y="3068960"/>
            <a:ext cx="7128792" cy="108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/>
          <a:lstStyle/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rgbClr val="922223"/>
              </a:buClr>
              <a:buSzPct val="80000"/>
              <a:buFont typeface="Wingdings 2" pitchFamily="18" charset="2"/>
              <a:buNone/>
            </a:pPr>
            <a:r>
              <a:rPr lang="es-ES_tradnl" sz="3200" b="0" dirty="0" smtClean="0">
                <a:solidFill>
                  <a:schemeClr val="accent3"/>
                </a:solidFill>
                <a:cs typeface="Calibri" panose="020F0502020204030204" pitchFamily="34" charset="0"/>
              </a:rPr>
              <a:t>Tramitación de permisos e incidencias y control de presencia</a:t>
            </a:r>
          </a:p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rgbClr val="922223"/>
              </a:buClr>
              <a:buSzPct val="80000"/>
              <a:buFont typeface="Wingdings 2" pitchFamily="18" charset="2"/>
              <a:buNone/>
            </a:pPr>
            <a:r>
              <a:rPr lang="es-ES_tradnl" sz="1600" b="0" dirty="0" smtClean="0">
                <a:solidFill>
                  <a:schemeClr val="accent3"/>
                </a:solidFill>
                <a:cs typeface="Calibri" panose="020F0502020204030204" pitchFamily="34" charset="0"/>
                <a:hlinkClick r:id="rId3"/>
              </a:rPr>
              <a:t>https</a:t>
            </a:r>
            <a:r>
              <a:rPr lang="es-ES_tradnl" sz="1600" b="0" dirty="0">
                <a:solidFill>
                  <a:schemeClr val="accent3"/>
                </a:solidFill>
                <a:cs typeface="Calibri" panose="020F0502020204030204" pitchFamily="34" charset="0"/>
                <a:hlinkClick r:id="rId3"/>
              </a:rPr>
              <a:t>://</a:t>
            </a:r>
            <a:r>
              <a:rPr lang="es-ES_tradnl" sz="1600" b="0" dirty="0" smtClean="0">
                <a:solidFill>
                  <a:schemeClr val="accent3"/>
                </a:solidFill>
                <a:cs typeface="Calibri" panose="020F0502020204030204" pitchFamily="34" charset="0"/>
                <a:hlinkClick r:id="rId3"/>
              </a:rPr>
              <a:t>administracionelectronica.gob.es/ctt/TR@MA</a:t>
            </a:r>
            <a:endParaRPr lang="es-ES_tradnl" sz="1600" b="0" dirty="0">
              <a:solidFill>
                <a:schemeClr val="accent3"/>
              </a:solidFill>
              <a:cs typeface="Calibri" panose="020F0502020204030204" pitchFamily="34" charset="0"/>
            </a:endParaRPr>
          </a:p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rgbClr val="922223"/>
              </a:buClr>
              <a:buSzPct val="80000"/>
              <a:buFont typeface="Wingdings 2" pitchFamily="18" charset="2"/>
              <a:buNone/>
            </a:pPr>
            <a:endParaRPr lang="es-ES_tradnl" sz="1400" dirty="0" smtClean="0">
              <a:solidFill>
                <a:srgbClr val="320E04"/>
              </a:solidFill>
              <a:latin typeface="Gill Sans MT" pitchFamily="34" charset="0"/>
            </a:endParaRPr>
          </a:p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rgbClr val="922223"/>
              </a:buClr>
              <a:buSzPct val="80000"/>
              <a:buFont typeface="Wingdings 2" pitchFamily="18" charset="2"/>
              <a:buNone/>
            </a:pPr>
            <a:endParaRPr lang="es-ES_tradnl" sz="1400" dirty="0">
              <a:solidFill>
                <a:srgbClr val="320E04"/>
              </a:solidFill>
              <a:latin typeface="Gill Sans MT" pitchFamily="34" charset="0"/>
            </a:endParaRPr>
          </a:p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rgbClr val="922223"/>
              </a:buClr>
              <a:buSzPct val="80000"/>
              <a:buFont typeface="Wingdings 2" pitchFamily="18" charset="2"/>
              <a:buNone/>
            </a:pPr>
            <a:endParaRPr lang="es-ES_tradnl" sz="1400" dirty="0" smtClean="0">
              <a:solidFill>
                <a:srgbClr val="320E04"/>
              </a:solidFill>
              <a:latin typeface="Gill Sans MT" pitchFamily="34" charset="0"/>
            </a:endParaRPr>
          </a:p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rgbClr val="922223"/>
              </a:buClr>
              <a:buSzPct val="80000"/>
              <a:buFont typeface="Wingdings 2" pitchFamily="18" charset="2"/>
              <a:buNone/>
            </a:pPr>
            <a:r>
              <a:rPr lang="es-ES_tradnl" sz="1400" dirty="0" smtClean="0">
                <a:solidFill>
                  <a:schemeClr val="tx1"/>
                </a:solidFill>
                <a:cs typeface="Calibri" panose="020F0502020204030204" pitchFamily="34" charset="0"/>
              </a:rPr>
              <a:t>SECRETARÍA GENERAL DE ADMINISTRACIÓN DIGITAL</a:t>
            </a:r>
            <a:endParaRPr lang="es-ES_tradnl" sz="14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3592" y="1988840"/>
            <a:ext cx="3276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  <p:sp>
        <p:nvSpPr>
          <p:cNvPr id="9" name="2 Subtítulo"/>
          <p:cNvSpPr txBox="1">
            <a:spLocks/>
          </p:cNvSpPr>
          <p:nvPr/>
        </p:nvSpPr>
        <p:spPr>
          <a:xfrm>
            <a:off x="1403648" y="4797152"/>
            <a:ext cx="6400800" cy="571872"/>
          </a:xfrm>
          <a:prstGeom prst="rect">
            <a:avLst/>
          </a:prstGeom>
        </p:spPr>
        <p:txBody>
          <a:bodyPr/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 fontAlgn="auto">
              <a:spcAft>
                <a:spcPts val="0"/>
              </a:spcAft>
              <a:buNone/>
            </a:pPr>
            <a:endParaRPr lang="es-ES_tradnl" sz="1600" b="0" dirty="0"/>
          </a:p>
          <a:p>
            <a:pPr marL="0" indent="0" algn="ctr" fontAlgn="auto">
              <a:spcAft>
                <a:spcPts val="0"/>
              </a:spcAft>
              <a:buNone/>
            </a:pPr>
            <a:endParaRPr lang="es-ES_tradnl" sz="1600" b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CuadroTexto"/>
          <p:cNvSpPr txBox="1">
            <a:spLocks noChangeArrowheads="1"/>
          </p:cNvSpPr>
          <p:nvPr/>
        </p:nvSpPr>
        <p:spPr bwMode="auto">
          <a:xfrm>
            <a:off x="755576" y="692696"/>
            <a:ext cx="712953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chemeClr val="accent3"/>
                </a:solidFill>
              </a:rPr>
              <a:t>Funcionalidades principales</a:t>
            </a:r>
            <a:endParaRPr lang="es-ES" sz="2800" dirty="0">
              <a:solidFill>
                <a:schemeClr val="accent3"/>
              </a:solidFill>
            </a:endParaRPr>
          </a:p>
          <a:p>
            <a:endParaRPr lang="es-ES" sz="3200" dirty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endParaRPr lang="es-ES" sz="2000" dirty="0">
              <a:solidFill>
                <a:schemeClr val="tx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827584" y="1253073"/>
            <a:ext cx="784887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0" dirty="0" smtClean="0">
                <a:solidFill>
                  <a:schemeClr val="tx1"/>
                </a:solidFill>
              </a:rPr>
              <a:t>TR@MA es un </a:t>
            </a:r>
            <a:r>
              <a:rPr lang="es-ES" sz="2000" dirty="0" smtClean="0">
                <a:solidFill>
                  <a:schemeClr val="tx1"/>
                </a:solidFill>
              </a:rPr>
              <a:t>servicio digital</a:t>
            </a:r>
            <a:r>
              <a:rPr lang="es-ES" sz="2000" b="0" dirty="0" smtClean="0">
                <a:solidFill>
                  <a:schemeClr val="tx1"/>
                </a:solidFill>
              </a:rPr>
              <a:t> que permite los siguientes </a:t>
            </a:r>
            <a:r>
              <a:rPr lang="es-ES" sz="2000" dirty="0" smtClean="0">
                <a:solidFill>
                  <a:schemeClr val="tx1"/>
                </a:solidFill>
              </a:rPr>
              <a:t>procedimientos de gestión de personal </a:t>
            </a:r>
            <a:r>
              <a:rPr lang="es-ES" sz="2000" b="0" dirty="0" smtClean="0">
                <a:solidFill>
                  <a:schemeClr val="tx1"/>
                </a:solidFill>
              </a:rPr>
              <a:t>de un organismo:</a:t>
            </a:r>
          </a:p>
          <a:p>
            <a:endParaRPr lang="es-ES" sz="2000" b="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2000" dirty="0" smtClean="0">
                <a:solidFill>
                  <a:schemeClr val="tx1"/>
                </a:solidFill>
              </a:rPr>
              <a:t>Tramitación </a:t>
            </a:r>
            <a:r>
              <a:rPr lang="es-ES" sz="2000" dirty="0">
                <a:solidFill>
                  <a:schemeClr val="tx1"/>
                </a:solidFill>
              </a:rPr>
              <a:t>electrónica de permisos</a:t>
            </a:r>
            <a:r>
              <a:rPr lang="es-ES" sz="2000" b="0" dirty="0">
                <a:solidFill>
                  <a:schemeClr val="tx1"/>
                </a:solidFill>
              </a:rPr>
              <a:t> (vacaciones, asuntos particulares, </a:t>
            </a:r>
            <a:r>
              <a:rPr lang="es-ES" sz="2000" b="0" dirty="0" smtClean="0">
                <a:solidFill>
                  <a:schemeClr val="tx1"/>
                </a:solidFill>
              </a:rPr>
              <a:t>matrimonio, </a:t>
            </a:r>
            <a:r>
              <a:rPr lang="es-ES" sz="2000" b="0" dirty="0" err="1" smtClean="0">
                <a:solidFill>
                  <a:schemeClr val="tx1"/>
                </a:solidFill>
              </a:rPr>
              <a:t>etc</a:t>
            </a:r>
            <a:r>
              <a:rPr lang="es-ES" sz="2000" b="0" dirty="0" smtClean="0">
                <a:solidFill>
                  <a:schemeClr val="tx1"/>
                </a:solidFill>
              </a:rPr>
              <a:t>) </a:t>
            </a:r>
            <a:r>
              <a:rPr lang="es-ES" sz="2000" dirty="0" smtClean="0">
                <a:solidFill>
                  <a:schemeClr val="tx1"/>
                </a:solidFill>
              </a:rPr>
              <a:t>e</a:t>
            </a:r>
            <a:r>
              <a:rPr lang="es-ES" sz="2000" b="0" dirty="0" smtClean="0">
                <a:solidFill>
                  <a:schemeClr val="tx1"/>
                </a:solidFill>
              </a:rPr>
              <a:t> </a:t>
            </a:r>
            <a:r>
              <a:rPr lang="es-ES" sz="2000" dirty="0" smtClean="0">
                <a:solidFill>
                  <a:schemeClr val="tx1"/>
                </a:solidFill>
              </a:rPr>
              <a:t>incidencias</a:t>
            </a:r>
            <a:r>
              <a:rPr lang="es-ES" sz="2000" b="0" dirty="0" smtClean="0">
                <a:solidFill>
                  <a:schemeClr val="tx1"/>
                </a:solidFill>
              </a:rPr>
              <a:t> (olvido de fichaje, eliminar fichaje, </a:t>
            </a:r>
            <a:r>
              <a:rPr lang="es-ES" sz="2000" b="0" dirty="0" err="1" smtClean="0">
                <a:solidFill>
                  <a:schemeClr val="tx1"/>
                </a:solidFill>
              </a:rPr>
              <a:t>etc</a:t>
            </a:r>
            <a:r>
              <a:rPr lang="es-ES" sz="2000" b="0" dirty="0" smtClean="0">
                <a:solidFill>
                  <a:schemeClr val="tx1"/>
                </a:solidFill>
              </a:rPr>
              <a:t>).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2000" b="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2000" dirty="0" smtClean="0">
                <a:solidFill>
                  <a:schemeClr val="tx1"/>
                </a:solidFill>
              </a:rPr>
              <a:t>Control </a:t>
            </a:r>
            <a:r>
              <a:rPr lang="es-ES" sz="2000" dirty="0">
                <a:solidFill>
                  <a:schemeClr val="tx1"/>
                </a:solidFill>
              </a:rPr>
              <a:t>de </a:t>
            </a:r>
            <a:r>
              <a:rPr lang="es-ES" sz="2000" dirty="0" smtClean="0">
                <a:solidFill>
                  <a:schemeClr val="tx1"/>
                </a:solidFill>
              </a:rPr>
              <a:t>presencia</a:t>
            </a:r>
            <a:r>
              <a:rPr lang="es-ES" sz="2000" b="0" dirty="0" smtClean="0">
                <a:solidFill>
                  <a:schemeClr val="tx1"/>
                </a:solidFill>
              </a:rPr>
              <a:t>, opciones: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1"/>
                </a:solidFill>
              </a:rPr>
              <a:t>Fichaje online </a:t>
            </a:r>
            <a:r>
              <a:rPr lang="es-ES" sz="2000" b="0" dirty="0">
                <a:solidFill>
                  <a:schemeClr val="tx1"/>
                </a:solidFill>
              </a:rPr>
              <a:t>mediante certificado electrónico o usuario y contraseña (no requiere inversión </a:t>
            </a:r>
            <a:r>
              <a:rPr lang="es-ES" sz="2000" b="0" dirty="0" smtClean="0">
                <a:solidFill>
                  <a:schemeClr val="tx1"/>
                </a:solidFill>
              </a:rPr>
              <a:t>ni mantenimiento de </a:t>
            </a:r>
            <a:r>
              <a:rPr lang="es-ES" sz="2000" b="0" dirty="0">
                <a:solidFill>
                  <a:schemeClr val="tx1"/>
                </a:solidFill>
              </a:rPr>
              <a:t>dispositivos físicos). </a:t>
            </a:r>
            <a:r>
              <a:rPr lang="es-ES" sz="2000" b="0" dirty="0" smtClean="0">
                <a:solidFill>
                  <a:schemeClr val="tx1"/>
                </a:solidFill>
              </a:rPr>
              <a:t>Posibilidad de configurar tiempo </a:t>
            </a:r>
            <a:r>
              <a:rPr lang="es-ES" sz="2000" b="0" dirty="0">
                <a:solidFill>
                  <a:schemeClr val="tx1"/>
                </a:solidFill>
              </a:rPr>
              <a:t>de </a:t>
            </a:r>
            <a:r>
              <a:rPr lang="es-ES" sz="2000" b="0" dirty="0" smtClean="0">
                <a:solidFill>
                  <a:schemeClr val="tx1"/>
                </a:solidFill>
              </a:rPr>
              <a:t>cortesía.</a:t>
            </a:r>
            <a:endParaRPr lang="es-ES" sz="2000" b="0" dirty="0">
              <a:solidFill>
                <a:schemeClr val="tx1"/>
              </a:solidFill>
            </a:endParaRP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chemeClr val="tx1"/>
                </a:solidFill>
              </a:rPr>
              <a:t>Fichaje en dispositivo físico </a:t>
            </a:r>
            <a:r>
              <a:rPr lang="es-ES" sz="2000" b="0" dirty="0" smtClean="0">
                <a:solidFill>
                  <a:schemeClr val="tx1"/>
                </a:solidFill>
              </a:rPr>
              <a:t>(cualquiera, mediante Servicio Web).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endParaRPr lang="es-ES" sz="2000" b="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2000" dirty="0" smtClean="0">
                <a:solidFill>
                  <a:schemeClr val="tx1"/>
                </a:solidFill>
              </a:rPr>
              <a:t>Acceso mediante distintos perfiles</a:t>
            </a:r>
            <a:r>
              <a:rPr lang="es-ES" sz="2000" b="0" dirty="0" smtClean="0">
                <a:solidFill>
                  <a:schemeClr val="tx1"/>
                </a:solidFill>
              </a:rPr>
              <a:t>: 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s-ES" sz="2000" b="0" dirty="0" smtClean="0">
                <a:solidFill>
                  <a:schemeClr val="tx1"/>
                </a:solidFill>
              </a:rPr>
              <a:t>Empleado (adicionalmente puede ser validador y autorizador).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es-ES" sz="2000" b="0" dirty="0" smtClean="0">
                <a:solidFill>
                  <a:schemeClr val="tx1"/>
                </a:solidFill>
              </a:rPr>
              <a:t>Gestor de Recursos Humanos.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s-ES" sz="2000" b="0" dirty="0" smtClean="0">
              <a:solidFill>
                <a:schemeClr val="tx1"/>
              </a:solidFill>
            </a:endParaRPr>
          </a:p>
          <a:p>
            <a:pPr lvl="1" algn="just"/>
            <a:r>
              <a:rPr lang="es-ES" sz="2000" dirty="0">
                <a:solidFill>
                  <a:schemeClr val="tx1"/>
                </a:solidFill>
              </a:rPr>
              <a:t/>
            </a:r>
            <a:br>
              <a:rPr lang="es-ES" sz="2000" dirty="0">
                <a:solidFill>
                  <a:schemeClr val="tx1"/>
                </a:solidFill>
              </a:rPr>
            </a:br>
            <a:endParaRPr lang="es-ES" sz="2000" dirty="0" smtClean="0">
              <a:solidFill>
                <a:schemeClr val="tx1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Rectángulo"/>
          <p:cNvSpPr>
            <a:spLocks noChangeArrowheads="1"/>
          </p:cNvSpPr>
          <p:nvPr/>
        </p:nvSpPr>
        <p:spPr bwMode="auto">
          <a:xfrm>
            <a:off x="827584" y="764704"/>
            <a:ext cx="5400675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s-ES" sz="2800" dirty="0" smtClean="0">
                <a:solidFill>
                  <a:schemeClr val="accent3"/>
                </a:solidFill>
              </a:rPr>
              <a:t>Características técnicas</a:t>
            </a:r>
            <a:endParaRPr lang="es-ES" sz="2800" dirty="0">
              <a:solidFill>
                <a:schemeClr val="accent3"/>
              </a:solidFill>
            </a:endParaRPr>
          </a:p>
          <a:p>
            <a:pPr marL="914400" lvl="1" indent="-457200">
              <a:buFont typeface="Gill Sans MT" pitchFamily="34" charset="0"/>
              <a:buAutoNum type="alphaLcParenR"/>
            </a:pPr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4" name="1 CuadroTexto"/>
          <p:cNvSpPr txBox="1">
            <a:spLocks noChangeArrowheads="1"/>
          </p:cNvSpPr>
          <p:nvPr/>
        </p:nvSpPr>
        <p:spPr bwMode="auto">
          <a:xfrm>
            <a:off x="971600" y="1210980"/>
            <a:ext cx="7416824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s-ES" sz="32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dirty="0" smtClean="0">
                <a:solidFill>
                  <a:schemeClr val="tx1"/>
                </a:solidFill>
              </a:rPr>
              <a:t>Servicio en la nube</a:t>
            </a:r>
            <a:r>
              <a:rPr lang="es-ES" sz="2000" b="0" dirty="0" smtClean="0">
                <a:solidFill>
                  <a:schemeClr val="tx1"/>
                </a:solidFill>
              </a:rPr>
              <a:t>, no requiere instalación de TR@MA en la parte del organismo.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s-ES" sz="2000" b="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0" dirty="0" smtClean="0">
                <a:solidFill>
                  <a:schemeClr val="tx1"/>
                </a:solidFill>
              </a:rPr>
              <a:t>Acceso </a:t>
            </a:r>
            <a:r>
              <a:rPr lang="es-ES" sz="2000" b="0" dirty="0">
                <a:solidFill>
                  <a:schemeClr val="tx1"/>
                </a:solidFill>
              </a:rPr>
              <a:t>a </a:t>
            </a:r>
            <a:r>
              <a:rPr lang="es-ES" sz="2000" b="0" dirty="0" smtClean="0">
                <a:solidFill>
                  <a:schemeClr val="tx1"/>
                </a:solidFill>
              </a:rPr>
              <a:t>través de la </a:t>
            </a:r>
            <a:r>
              <a:rPr lang="es-ES" sz="2000" dirty="0" smtClean="0">
                <a:solidFill>
                  <a:schemeClr val="tx1"/>
                </a:solidFill>
              </a:rPr>
              <a:t>Red SARA</a:t>
            </a:r>
            <a:r>
              <a:rPr lang="es-ES" sz="2000" b="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s-ES" sz="2000" b="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0" dirty="0" smtClean="0">
                <a:solidFill>
                  <a:schemeClr val="tx1"/>
                </a:solidFill>
              </a:rPr>
              <a:t>Identificación de usuarios usando </a:t>
            </a:r>
            <a:r>
              <a:rPr lang="es-ES" sz="2000" dirty="0" err="1" smtClean="0">
                <a:solidFill>
                  <a:schemeClr val="tx1"/>
                </a:solidFill>
              </a:rPr>
              <a:t>AutenticA</a:t>
            </a:r>
            <a:r>
              <a:rPr lang="es-ES" sz="2000" b="0" dirty="0" smtClean="0">
                <a:solidFill>
                  <a:schemeClr val="tx1"/>
                </a:solidFill>
              </a:rPr>
              <a:t>, opciones: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000" b="0" dirty="0" smtClean="0">
                <a:solidFill>
                  <a:schemeClr val="tx1"/>
                </a:solidFill>
              </a:rPr>
              <a:t>Empleados presentes en el RCP: ya están dados de alta en Autentica.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2000" b="0" dirty="0" smtClean="0">
                <a:solidFill>
                  <a:schemeClr val="tx1"/>
                </a:solidFill>
              </a:rPr>
              <a:t>Empleados no presentes en el RCP: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s-ES" sz="2000" b="0" dirty="0" err="1" smtClean="0">
                <a:solidFill>
                  <a:schemeClr val="tx1"/>
                </a:solidFill>
              </a:rPr>
              <a:t>Autorregistro</a:t>
            </a:r>
            <a:r>
              <a:rPr lang="es-ES" sz="2000" b="0" dirty="0" smtClean="0">
                <a:solidFill>
                  <a:schemeClr val="tx1"/>
                </a:solidFill>
              </a:rPr>
              <a:t> en </a:t>
            </a:r>
            <a:r>
              <a:rPr lang="es-ES" sz="2000" b="0" dirty="0" err="1" smtClean="0">
                <a:solidFill>
                  <a:schemeClr val="tx1"/>
                </a:solidFill>
              </a:rPr>
              <a:t>AutenticA</a:t>
            </a:r>
            <a:r>
              <a:rPr lang="es-ES" sz="2000" b="0" dirty="0" smtClean="0">
                <a:solidFill>
                  <a:schemeClr val="tx1"/>
                </a:solidFill>
              </a:rPr>
              <a:t>.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s-ES" sz="2000" b="0" dirty="0" smtClean="0">
                <a:solidFill>
                  <a:schemeClr val="tx1"/>
                </a:solidFill>
              </a:rPr>
              <a:t>Integración de directorio de usuarios del organismo con </a:t>
            </a:r>
            <a:r>
              <a:rPr lang="es-ES" sz="2000" b="0" dirty="0" err="1" smtClean="0">
                <a:solidFill>
                  <a:schemeClr val="tx1"/>
                </a:solidFill>
              </a:rPr>
              <a:t>AutenticA</a:t>
            </a:r>
            <a:r>
              <a:rPr lang="es-ES" sz="2000" b="0" dirty="0" smtClean="0">
                <a:solidFill>
                  <a:schemeClr val="tx1"/>
                </a:solidFill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s-ES" sz="2000" b="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0" dirty="0" smtClean="0">
                <a:solidFill>
                  <a:schemeClr val="tx1"/>
                </a:solidFill>
                <a:sym typeface="Wingdings" panose="05000000000000000000" pitchFamily="2" charset="2"/>
              </a:rPr>
              <a:t>El usuario accede de forma segura mediante un </a:t>
            </a:r>
            <a:r>
              <a:rPr lang="es-ES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navegador web</a:t>
            </a:r>
            <a:r>
              <a:rPr lang="es-ES" sz="2000" b="0" dirty="0" smtClean="0">
                <a:solidFill>
                  <a:schemeClr val="tx1"/>
                </a:solidFill>
                <a:sym typeface="Wingdings" panose="05000000000000000000" pitchFamily="2" charset="2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000" dirty="0" smtClean="0">
              <a:solidFill>
                <a:schemeClr val="tx1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CuadroTexto"/>
          <p:cNvSpPr txBox="1">
            <a:spLocks noChangeArrowheads="1"/>
          </p:cNvSpPr>
          <p:nvPr/>
        </p:nvSpPr>
        <p:spPr bwMode="auto">
          <a:xfrm>
            <a:off x="610816" y="449377"/>
            <a:ext cx="712953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chemeClr val="accent3"/>
                </a:solidFill>
              </a:rPr>
              <a:t>Alternativas</a:t>
            </a:r>
            <a:r>
              <a:rPr lang="es-ES" sz="2800" dirty="0">
                <a:solidFill>
                  <a:schemeClr val="accent3"/>
                </a:solidFill>
              </a:rPr>
              <a:t> </a:t>
            </a:r>
            <a:r>
              <a:rPr lang="es-ES" sz="2800" dirty="0" smtClean="0">
                <a:solidFill>
                  <a:schemeClr val="accent3"/>
                </a:solidFill>
              </a:rPr>
              <a:t>de fichaje</a:t>
            </a:r>
            <a:endParaRPr lang="es-ES" sz="2800" dirty="0">
              <a:solidFill>
                <a:schemeClr val="accent3"/>
              </a:solidFill>
            </a:endParaRPr>
          </a:p>
          <a:p>
            <a:endParaRPr lang="es-ES" sz="3200" dirty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endParaRPr lang="es-ES" sz="2000" dirty="0">
              <a:solidFill>
                <a:schemeClr val="tx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39552" y="1098024"/>
            <a:ext cx="806489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1900" b="0" dirty="0" smtClean="0">
                <a:solidFill>
                  <a:schemeClr val="tx1"/>
                </a:solidFill>
              </a:rPr>
              <a:t> </a:t>
            </a:r>
            <a:r>
              <a:rPr lang="es-ES" sz="1900" dirty="0" smtClean="0">
                <a:solidFill>
                  <a:schemeClr val="tx1"/>
                </a:solidFill>
              </a:rPr>
              <a:t>Fichaje online con certificado-e/usuario-contraseña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1900" b="0" dirty="0" smtClean="0">
                <a:solidFill>
                  <a:schemeClr val="tx1"/>
                </a:solidFill>
                <a:sym typeface="Wingdings" pitchFamily="2" charset="2"/>
              </a:rPr>
              <a:t>No requiere inversión ni mantenimiento en relojes físicos.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1900" b="0" dirty="0" smtClean="0">
                <a:solidFill>
                  <a:schemeClr val="tx1"/>
                </a:solidFill>
                <a:sym typeface="Wingdings" pitchFamily="2" charset="2"/>
              </a:rPr>
              <a:t>Existe la posibilidad de establecer un tiempo de cortesía (tiempo que se suma al realizado en el día).</a:t>
            </a:r>
          </a:p>
          <a:p>
            <a:pPr lvl="1"/>
            <a:endParaRPr lang="es-ES" sz="1900" b="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1900" dirty="0" smtClean="0">
                <a:solidFill>
                  <a:schemeClr val="tx1"/>
                </a:solidFill>
              </a:rPr>
              <a:t>Fichaje con cualquier dispositivo físico (reloj, torno, </a:t>
            </a:r>
            <a:r>
              <a:rPr lang="es-ES" sz="1900" dirty="0" err="1" smtClean="0">
                <a:solidFill>
                  <a:schemeClr val="tx1"/>
                </a:solidFill>
              </a:rPr>
              <a:t>etc</a:t>
            </a:r>
            <a:r>
              <a:rPr lang="es-ES" sz="1900" dirty="0" smtClean="0">
                <a:solidFill>
                  <a:schemeClr val="tx1"/>
                </a:solidFill>
              </a:rPr>
              <a:t>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1900" b="0" dirty="0" smtClean="0">
                <a:solidFill>
                  <a:schemeClr val="tx1"/>
                </a:solidFill>
                <a:sym typeface="Wingdings" pitchFamily="2" charset="2"/>
              </a:rPr>
              <a:t>Requiere que el fabricante del dispositivo físico o bien el departamento de Informática integre el dispositivo con la interfaz de servicios web de Trama.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s-ES" sz="1900" b="0" dirty="0" smtClean="0">
                <a:solidFill>
                  <a:schemeClr val="tx1"/>
                </a:solidFill>
                <a:sym typeface="Wingdings" pitchFamily="2" charset="2"/>
              </a:rPr>
              <a:t>TRAMA no se responsabiliza del mantenimiento de los relojes o el software que se implante para comunicarse con nuestro Servicio Web.</a:t>
            </a:r>
          </a:p>
          <a:p>
            <a:pPr lvl="1"/>
            <a:endParaRPr lang="es-ES" sz="19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1900" dirty="0" smtClean="0">
                <a:solidFill>
                  <a:schemeClr val="tx1"/>
                </a:solidFill>
              </a:rPr>
              <a:t>Ambas opciones son compatibles</a:t>
            </a:r>
            <a:endParaRPr lang="es-ES" sz="19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s-ES" sz="1900" dirty="0">
              <a:solidFill>
                <a:srgbClr val="FF0000"/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13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C3B7-FD8F-4E01-8A8F-CE721F183ED4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1187450" y="889556"/>
            <a:ext cx="54006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800" dirty="0" smtClean="0">
                <a:solidFill>
                  <a:schemeClr val="accent3"/>
                </a:solidFill>
              </a:rPr>
              <a:t>Acceso a TR@MA</a:t>
            </a:r>
            <a:endParaRPr lang="es-ES" sz="2800" dirty="0">
              <a:solidFill>
                <a:schemeClr val="accent3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001973"/>
            <a:ext cx="4642785" cy="378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973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C3B7-FD8F-4E01-8A8F-CE721F183ED4}" type="slidenum">
              <a:rPr lang="es-ES" smtClean="0"/>
              <a:pPr/>
              <a:t>6</a:t>
            </a:fld>
            <a:endParaRPr lang="es-ES"/>
          </a:p>
        </p:txBody>
      </p:sp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1691680" y="3121804"/>
            <a:ext cx="54006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800" dirty="0" smtClean="0">
                <a:solidFill>
                  <a:schemeClr val="accent3"/>
                </a:solidFill>
              </a:rPr>
              <a:t>Perfil EMPLEADO</a:t>
            </a:r>
            <a:endParaRPr lang="es-ES" sz="2800" dirty="0">
              <a:solidFill>
                <a:schemeClr val="accent3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29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2 Rectángulo"/>
          <p:cNvSpPr>
            <a:spLocks noChangeArrowheads="1"/>
          </p:cNvSpPr>
          <p:nvPr/>
        </p:nvSpPr>
        <p:spPr bwMode="auto">
          <a:xfrm>
            <a:off x="611560" y="1052513"/>
            <a:ext cx="61208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chemeClr val="accent3"/>
                </a:solidFill>
              </a:rPr>
              <a:t>Funcionalidades básicas</a:t>
            </a:r>
            <a:endParaRPr lang="es-ES" sz="2400" dirty="0">
              <a:solidFill>
                <a:schemeClr val="accent3"/>
              </a:solidFill>
            </a:endParaRPr>
          </a:p>
        </p:txBody>
      </p:sp>
      <p:sp>
        <p:nvSpPr>
          <p:cNvPr id="4" name="1 CuadroTexto"/>
          <p:cNvSpPr txBox="1">
            <a:spLocks noChangeArrowheads="1"/>
          </p:cNvSpPr>
          <p:nvPr/>
        </p:nvSpPr>
        <p:spPr bwMode="auto">
          <a:xfrm>
            <a:off x="683568" y="1772816"/>
            <a:ext cx="777669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dirty="0" smtClean="0">
                <a:solidFill>
                  <a:schemeClr val="tx1"/>
                </a:solidFill>
                <a:sym typeface="Wingdings" pitchFamily="2" charset="2"/>
              </a:rPr>
              <a:t>Fichaje</a:t>
            </a:r>
            <a:r>
              <a:rPr lang="es-ES" sz="2000" b="0" dirty="0" smtClean="0">
                <a:solidFill>
                  <a:schemeClr val="tx1"/>
                </a:solidFill>
                <a:sym typeface="Wingdings" pitchFamily="2" charset="2"/>
              </a:rPr>
              <a:t> mediante certificado-e/usuario-contraseña y/o dispositivo físico.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s-ES" sz="2000" b="0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dirty="0" smtClean="0">
                <a:solidFill>
                  <a:schemeClr val="tx1"/>
                </a:solidFill>
                <a:sym typeface="Wingdings" pitchFamily="2" charset="2"/>
              </a:rPr>
              <a:t>Solicitar, consultar y anular permisos e incidencias</a:t>
            </a:r>
            <a:r>
              <a:rPr lang="es-ES" sz="2000" b="0" dirty="0" smtClean="0">
                <a:solidFill>
                  <a:schemeClr val="tx1"/>
                </a:solidFill>
                <a:sym typeface="Wingdings" pitchFamily="2" charset="2"/>
              </a:rPr>
              <a:t> (incluidos en el texto refundido de la ley del Estatuto Básico del Empleado Público y otros tipos adicionales).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s-ES" sz="2000" b="0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0" dirty="0" smtClean="0">
                <a:solidFill>
                  <a:schemeClr val="tx1"/>
                </a:solidFill>
                <a:sym typeface="Wingdings" pitchFamily="2" charset="2"/>
              </a:rPr>
              <a:t>Consultar, actualizar sus </a:t>
            </a:r>
            <a:r>
              <a:rPr lang="es-ES" sz="2000" dirty="0" smtClean="0">
                <a:solidFill>
                  <a:schemeClr val="tx1"/>
                </a:solidFill>
                <a:sym typeface="Wingdings" pitchFamily="2" charset="2"/>
              </a:rPr>
              <a:t>datos</a:t>
            </a:r>
            <a:r>
              <a:rPr lang="es-ES" sz="2000" b="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" sz="2000" b="0" dirty="0" smtClean="0">
                <a:solidFill>
                  <a:schemeClr val="tx1"/>
                </a:solidFill>
                <a:sym typeface="Wingdings" pitchFamily="2" charset="2"/>
              </a:rPr>
              <a:t>y configurar notificaciones.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s-ES" sz="2000" b="0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0" dirty="0" smtClean="0">
                <a:solidFill>
                  <a:schemeClr val="tx1"/>
                </a:solidFill>
                <a:sym typeface="Wingdings" pitchFamily="2" charset="2"/>
              </a:rPr>
              <a:t>Actualizar sus </a:t>
            </a:r>
            <a:r>
              <a:rPr lang="es-ES" sz="2000" dirty="0" smtClean="0">
                <a:solidFill>
                  <a:schemeClr val="tx1"/>
                </a:solidFill>
                <a:sym typeface="Wingdings" pitchFamily="2" charset="2"/>
              </a:rPr>
              <a:t>validadores y autorizadores </a:t>
            </a:r>
            <a:r>
              <a:rPr lang="es-ES" sz="2000" b="0" dirty="0" smtClean="0">
                <a:solidFill>
                  <a:schemeClr val="tx1"/>
                </a:solidFill>
                <a:sym typeface="Wingdings" pitchFamily="2" charset="2"/>
              </a:rPr>
              <a:t>de las solicitudes de permisos e incidencias.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s-ES" sz="2000" b="0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0" dirty="0" smtClean="0">
                <a:solidFill>
                  <a:schemeClr val="tx1"/>
                </a:solidFill>
                <a:sym typeface="Wingdings" pitchFamily="2" charset="2"/>
              </a:rPr>
              <a:t>Consultar en su </a:t>
            </a:r>
            <a:r>
              <a:rPr lang="es-ES" sz="2000" dirty="0" smtClean="0">
                <a:solidFill>
                  <a:schemeClr val="tx1"/>
                </a:solidFill>
                <a:sym typeface="Wingdings" pitchFamily="2" charset="2"/>
              </a:rPr>
              <a:t>calendario</a:t>
            </a:r>
            <a:r>
              <a:rPr lang="es-ES" sz="2000" b="0" dirty="0" smtClean="0">
                <a:solidFill>
                  <a:schemeClr val="tx1"/>
                </a:solidFill>
                <a:sym typeface="Wingdings" pitchFamily="2" charset="2"/>
              </a:rPr>
              <a:t> los permisos, incidencias y fichajes realizados entre dos fechas y visualmente.</a:t>
            </a:r>
            <a:endParaRPr lang="es-ES" sz="2000" b="0" dirty="0">
              <a:solidFill>
                <a:schemeClr val="tx1"/>
              </a:solidFill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15551"/>
            <a:ext cx="6024339" cy="4317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2 Rectángulo"/>
          <p:cNvSpPr>
            <a:spLocks noChangeArrowheads="1"/>
          </p:cNvSpPr>
          <p:nvPr/>
        </p:nvSpPr>
        <p:spPr bwMode="auto">
          <a:xfrm>
            <a:off x="827584" y="764704"/>
            <a:ext cx="54006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 dirty="0" smtClean="0">
                <a:solidFill>
                  <a:schemeClr val="accent3"/>
                </a:solidFill>
              </a:rPr>
              <a:t>Página inicial</a:t>
            </a:r>
            <a:endParaRPr lang="es-ES" sz="2400" dirty="0">
              <a:solidFill>
                <a:schemeClr val="accent3"/>
              </a:solidFill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Rectángulo"/>
          <p:cNvSpPr>
            <a:spLocks noChangeArrowheads="1"/>
          </p:cNvSpPr>
          <p:nvPr/>
        </p:nvSpPr>
        <p:spPr bwMode="auto">
          <a:xfrm>
            <a:off x="755576" y="764704"/>
            <a:ext cx="54006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 dirty="0" smtClean="0">
                <a:solidFill>
                  <a:schemeClr val="accent3"/>
                </a:solidFill>
              </a:rPr>
              <a:t>Fichaje online</a:t>
            </a:r>
            <a:endParaRPr lang="es-ES" sz="2400" dirty="0">
              <a:solidFill>
                <a:schemeClr val="accent3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05" y="1518971"/>
            <a:ext cx="7087589" cy="3820058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2 Rectángulo"/>
          <p:cNvSpPr>
            <a:spLocks noChangeArrowheads="1"/>
          </p:cNvSpPr>
          <p:nvPr/>
        </p:nvSpPr>
        <p:spPr bwMode="auto">
          <a:xfrm>
            <a:off x="611560" y="476672"/>
            <a:ext cx="54006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 dirty="0" smtClean="0">
                <a:solidFill>
                  <a:schemeClr val="accent3"/>
                </a:solidFill>
              </a:rPr>
              <a:t>   Consulta del calendario</a:t>
            </a:r>
            <a:endParaRPr lang="es-ES" sz="2400" dirty="0">
              <a:solidFill>
                <a:schemeClr val="accent3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638" y="969116"/>
            <a:ext cx="6549096" cy="5439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C3B7-FD8F-4E01-8A8F-CE721F183ED4}" type="slidenum">
              <a:rPr lang="es-ES" smtClean="0"/>
              <a:pPr/>
              <a:t>11</a:t>
            </a:fld>
            <a:endParaRPr lang="es-ES"/>
          </a:p>
        </p:txBody>
      </p:sp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899592" y="548680"/>
            <a:ext cx="54006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 dirty="0" smtClean="0">
                <a:solidFill>
                  <a:schemeClr val="accent3"/>
                </a:solidFill>
              </a:rPr>
              <a:t>Consulta de fichajes de empleado (I)</a:t>
            </a:r>
            <a:endParaRPr lang="es-ES" sz="2400" dirty="0">
              <a:solidFill>
                <a:schemeClr val="accent3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993764"/>
            <a:ext cx="6465118" cy="5329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462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C3B7-FD8F-4E01-8A8F-CE721F183ED4}" type="slidenum">
              <a:rPr lang="es-ES" smtClean="0"/>
              <a:pPr/>
              <a:t>12</a:t>
            </a:fld>
            <a:endParaRPr lang="es-ES"/>
          </a:p>
        </p:txBody>
      </p:sp>
      <p:sp>
        <p:nvSpPr>
          <p:cNvPr id="6" name="2 Rectángulo"/>
          <p:cNvSpPr>
            <a:spLocks noChangeArrowheads="1"/>
          </p:cNvSpPr>
          <p:nvPr/>
        </p:nvSpPr>
        <p:spPr bwMode="auto">
          <a:xfrm>
            <a:off x="899592" y="548680"/>
            <a:ext cx="54006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 dirty="0" smtClean="0">
                <a:solidFill>
                  <a:schemeClr val="accent3"/>
                </a:solidFill>
              </a:rPr>
              <a:t>Consulta de fichajes de empleado (II)</a:t>
            </a:r>
            <a:endParaRPr lang="es-ES" sz="2400" dirty="0">
              <a:solidFill>
                <a:schemeClr val="accent3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8404183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3048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76691"/>
            <a:ext cx="6000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663" y="1795740"/>
            <a:ext cx="828675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51380"/>
            <a:ext cx="4476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748115"/>
            <a:ext cx="466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748115"/>
            <a:ext cx="42862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830612"/>
            <a:ext cx="32385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700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2 Rectángulo"/>
          <p:cNvSpPr>
            <a:spLocks noChangeArrowheads="1"/>
          </p:cNvSpPr>
          <p:nvPr/>
        </p:nvSpPr>
        <p:spPr bwMode="auto">
          <a:xfrm>
            <a:off x="683568" y="548680"/>
            <a:ext cx="54006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 dirty="0" smtClean="0">
                <a:solidFill>
                  <a:schemeClr val="accent3"/>
                </a:solidFill>
              </a:rPr>
              <a:t>Solicitud de incidencias o permisos</a:t>
            </a:r>
            <a:endParaRPr lang="es-ES" sz="2400" dirty="0">
              <a:solidFill>
                <a:schemeClr val="accent3"/>
              </a:solidFill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24744"/>
            <a:ext cx="6608415" cy="4945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C3B7-FD8F-4E01-8A8F-CE721F183ED4}" type="slidenum">
              <a:rPr lang="es-ES" smtClean="0"/>
              <a:pPr/>
              <a:t>14</a:t>
            </a:fld>
            <a:endParaRPr lang="es-ES"/>
          </a:p>
        </p:txBody>
      </p:sp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1691680" y="3121804"/>
            <a:ext cx="54006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800" dirty="0" smtClean="0">
                <a:solidFill>
                  <a:schemeClr val="accent3"/>
                </a:solidFill>
              </a:rPr>
              <a:t>Empleado VALIDADOR Y AUTORIZADOR</a:t>
            </a:r>
            <a:endParaRPr lang="es-ES" sz="2800" dirty="0">
              <a:solidFill>
                <a:schemeClr val="accent3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5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2 Rectángulo"/>
          <p:cNvSpPr>
            <a:spLocks noChangeArrowheads="1"/>
          </p:cNvSpPr>
          <p:nvPr/>
        </p:nvSpPr>
        <p:spPr bwMode="auto">
          <a:xfrm>
            <a:off x="611560" y="1052513"/>
            <a:ext cx="61208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chemeClr val="accent3"/>
                </a:solidFill>
              </a:rPr>
              <a:t>Funcionalidades básicas</a:t>
            </a:r>
            <a:endParaRPr lang="es-ES" sz="2400" dirty="0">
              <a:solidFill>
                <a:schemeClr val="accent3"/>
              </a:solidFill>
            </a:endParaRPr>
          </a:p>
        </p:txBody>
      </p:sp>
      <p:sp>
        <p:nvSpPr>
          <p:cNvPr id="4" name="1 CuadroTexto"/>
          <p:cNvSpPr txBox="1">
            <a:spLocks noChangeArrowheads="1"/>
          </p:cNvSpPr>
          <p:nvPr/>
        </p:nvSpPr>
        <p:spPr bwMode="auto">
          <a:xfrm>
            <a:off x="683568" y="1772816"/>
            <a:ext cx="777669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dirty="0" smtClean="0">
                <a:solidFill>
                  <a:schemeClr val="tx1"/>
                </a:solidFill>
                <a:sym typeface="Wingdings" pitchFamily="2" charset="2"/>
              </a:rPr>
              <a:t>Validar o Autorizar </a:t>
            </a:r>
            <a:r>
              <a:rPr lang="es-ES" sz="2000" b="0" dirty="0" smtClean="0">
                <a:solidFill>
                  <a:schemeClr val="tx1"/>
                </a:solidFill>
                <a:sym typeface="Wingdings" pitchFamily="2" charset="2"/>
              </a:rPr>
              <a:t>permisos e incidencias.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0" dirty="0">
                <a:solidFill>
                  <a:schemeClr val="tx1"/>
                </a:solidFill>
                <a:sym typeface="Wingdings" pitchFamily="2" charset="2"/>
              </a:rPr>
              <a:t>Consultar su </a:t>
            </a:r>
            <a:r>
              <a:rPr lang="es-ES" sz="2000" dirty="0" smtClean="0">
                <a:solidFill>
                  <a:schemeClr val="tx1"/>
                </a:solidFill>
                <a:sym typeface="Wingdings" pitchFamily="2" charset="2"/>
              </a:rPr>
              <a:t>árbol de jerarquía </a:t>
            </a:r>
            <a:r>
              <a:rPr lang="es-ES" sz="2000" b="0" dirty="0" smtClean="0">
                <a:solidFill>
                  <a:schemeClr val="tx1"/>
                </a:solidFill>
                <a:sym typeface="Wingdings" pitchFamily="2" charset="2"/>
              </a:rPr>
              <a:t>de empleados a su cargo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0" dirty="0" smtClean="0">
                <a:solidFill>
                  <a:schemeClr val="tx1"/>
                </a:solidFill>
                <a:sym typeface="Wingdings" pitchFamily="2" charset="2"/>
              </a:rPr>
              <a:t>Consultar su </a:t>
            </a:r>
            <a:r>
              <a:rPr lang="es-ES" sz="2000" dirty="0" smtClean="0">
                <a:solidFill>
                  <a:schemeClr val="tx1"/>
                </a:solidFill>
                <a:sym typeface="Wingdings" pitchFamily="2" charset="2"/>
              </a:rPr>
              <a:t>calendario</a:t>
            </a:r>
            <a:r>
              <a:rPr lang="es-ES" sz="2000" b="0" dirty="0" smtClean="0">
                <a:solidFill>
                  <a:schemeClr val="tx1"/>
                </a:solidFill>
                <a:sym typeface="Wingdings" pitchFamily="2" charset="2"/>
              </a:rPr>
              <a:t> o el de los empleados a su cargo (fichajes, permisos, incidencias)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0" dirty="0" smtClean="0">
                <a:solidFill>
                  <a:schemeClr val="tx1"/>
                </a:solidFill>
                <a:sym typeface="Wingdings" pitchFamily="2" charset="2"/>
              </a:rPr>
              <a:t>Consultar o exportar el </a:t>
            </a:r>
            <a:r>
              <a:rPr lang="es-ES" sz="2000" dirty="0" smtClean="0">
                <a:solidFill>
                  <a:schemeClr val="tx1"/>
                </a:solidFill>
                <a:sym typeface="Wingdings" pitchFamily="2" charset="2"/>
              </a:rPr>
              <a:t>borrador o cuadrante</a:t>
            </a:r>
            <a:r>
              <a:rPr lang="es-ES" sz="2000" b="0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" sz="2000" dirty="0" smtClean="0">
                <a:solidFill>
                  <a:schemeClr val="tx1"/>
                </a:solidFill>
                <a:sym typeface="Wingdings" pitchFamily="2" charset="2"/>
              </a:rPr>
              <a:t>de vacaciones </a:t>
            </a:r>
            <a:r>
              <a:rPr lang="es-ES" sz="2000" b="0" dirty="0" smtClean="0">
                <a:solidFill>
                  <a:schemeClr val="tx1"/>
                </a:solidFill>
                <a:sym typeface="Wingdings" pitchFamily="2" charset="2"/>
              </a:rPr>
              <a:t>de los empleados a su cargo.</a:t>
            </a:r>
            <a:endParaRPr lang="es-ES" sz="2000" b="0" dirty="0">
              <a:solidFill>
                <a:schemeClr val="tx1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40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C3B7-FD8F-4E01-8A8F-CE721F183ED4}" type="slidenum">
              <a:rPr lang="es-ES" smtClean="0"/>
              <a:pPr/>
              <a:t>16</a:t>
            </a:fld>
            <a:endParaRPr lang="es-ES"/>
          </a:p>
        </p:txBody>
      </p:sp>
      <p:sp>
        <p:nvSpPr>
          <p:cNvPr id="4" name="1 Rectángulo"/>
          <p:cNvSpPr>
            <a:spLocks noChangeArrowheads="1"/>
          </p:cNvSpPr>
          <p:nvPr/>
        </p:nvSpPr>
        <p:spPr bwMode="auto">
          <a:xfrm>
            <a:off x="971600" y="620688"/>
            <a:ext cx="54006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s-ES" sz="2400" dirty="0">
                <a:solidFill>
                  <a:schemeClr val="accent3"/>
                </a:solidFill>
              </a:rPr>
              <a:t>Á</a:t>
            </a:r>
            <a:r>
              <a:rPr lang="es-ES" sz="2400" dirty="0" smtClean="0">
                <a:solidFill>
                  <a:schemeClr val="accent3"/>
                </a:solidFill>
              </a:rPr>
              <a:t>rbol de jerarquía de un empleado</a:t>
            </a:r>
            <a:endParaRPr lang="es-ES" sz="2400" dirty="0">
              <a:solidFill>
                <a:schemeClr val="accent3"/>
              </a:solidFill>
            </a:endParaRPr>
          </a:p>
          <a:p>
            <a:pPr marL="914400" lvl="1" indent="-457200">
              <a:buFont typeface="Gill Sans MT" pitchFamily="34" charset="0"/>
              <a:buAutoNum type="alphaLcParenR"/>
            </a:pPr>
            <a:endParaRPr lang="es-ES" sz="2400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90700"/>
            <a:ext cx="7326574" cy="2574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6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C3B7-FD8F-4E01-8A8F-CE721F183ED4}" type="slidenum">
              <a:rPr lang="es-ES" smtClean="0"/>
              <a:pPr/>
              <a:t>17</a:t>
            </a:fld>
            <a:endParaRPr lang="es-ES"/>
          </a:p>
        </p:txBody>
      </p:sp>
      <p:sp>
        <p:nvSpPr>
          <p:cNvPr id="4" name="1 Rectángulo"/>
          <p:cNvSpPr>
            <a:spLocks noChangeArrowheads="1"/>
          </p:cNvSpPr>
          <p:nvPr/>
        </p:nvSpPr>
        <p:spPr bwMode="auto">
          <a:xfrm>
            <a:off x="755576" y="332656"/>
            <a:ext cx="54006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s-ES" sz="2400" dirty="0" smtClean="0">
                <a:solidFill>
                  <a:schemeClr val="accent3"/>
                </a:solidFill>
              </a:rPr>
              <a:t>Bandeja de Permisos</a:t>
            </a:r>
            <a:endParaRPr lang="es-ES" sz="2400" dirty="0">
              <a:solidFill>
                <a:schemeClr val="accent3"/>
              </a:solidFill>
            </a:endParaRPr>
          </a:p>
          <a:p>
            <a:pPr marL="914400" lvl="1" indent="-457200">
              <a:buFont typeface="Gill Sans MT" pitchFamily="34" charset="0"/>
              <a:buAutoNum type="alphaLcParenR"/>
            </a:pPr>
            <a:endParaRPr lang="es-ES" sz="24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71" y="908720"/>
            <a:ext cx="6233477" cy="5432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56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C3B7-FD8F-4E01-8A8F-CE721F183ED4}" type="slidenum">
              <a:rPr lang="es-ES" smtClean="0"/>
              <a:pPr/>
              <a:t>18</a:t>
            </a:fld>
            <a:endParaRPr lang="es-ES"/>
          </a:p>
        </p:txBody>
      </p:sp>
      <p:sp>
        <p:nvSpPr>
          <p:cNvPr id="4" name="1 Rectángulo"/>
          <p:cNvSpPr>
            <a:spLocks noChangeArrowheads="1"/>
          </p:cNvSpPr>
          <p:nvPr/>
        </p:nvSpPr>
        <p:spPr bwMode="auto">
          <a:xfrm>
            <a:off x="755576" y="548680"/>
            <a:ext cx="54006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s-ES" sz="2400" dirty="0" smtClean="0">
                <a:solidFill>
                  <a:schemeClr val="accent3"/>
                </a:solidFill>
              </a:rPr>
              <a:t>Cuadrante de vacaciones</a:t>
            </a:r>
            <a:endParaRPr lang="es-ES" sz="2400" dirty="0">
              <a:solidFill>
                <a:schemeClr val="accent3"/>
              </a:solidFill>
            </a:endParaRPr>
          </a:p>
          <a:p>
            <a:pPr marL="914400" lvl="1" indent="-457200">
              <a:buFont typeface="Gill Sans MT" pitchFamily="34" charset="0"/>
              <a:buAutoNum type="alphaLcParenR"/>
            </a:pPr>
            <a:endParaRPr lang="es-ES" sz="2400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7055827" cy="4431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93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C3B7-FD8F-4E01-8A8F-CE721F183ED4}" type="slidenum">
              <a:rPr lang="es-ES" smtClean="0"/>
              <a:pPr/>
              <a:t>19</a:t>
            </a:fld>
            <a:endParaRPr lang="es-ES"/>
          </a:p>
        </p:txBody>
      </p:sp>
      <p:sp>
        <p:nvSpPr>
          <p:cNvPr id="4" name="2 Rectángulo"/>
          <p:cNvSpPr>
            <a:spLocks noChangeArrowheads="1"/>
          </p:cNvSpPr>
          <p:nvPr/>
        </p:nvSpPr>
        <p:spPr bwMode="auto">
          <a:xfrm>
            <a:off x="1691680" y="3121804"/>
            <a:ext cx="54006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800" dirty="0" smtClean="0">
                <a:solidFill>
                  <a:schemeClr val="accent3"/>
                </a:solidFill>
              </a:rPr>
              <a:t>Perfil GESTOR RRHH</a:t>
            </a:r>
            <a:endParaRPr lang="es-ES" sz="2800" dirty="0">
              <a:solidFill>
                <a:schemeClr val="accent3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5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2 Rectángulo"/>
          <p:cNvSpPr>
            <a:spLocks noChangeArrowheads="1"/>
          </p:cNvSpPr>
          <p:nvPr/>
        </p:nvSpPr>
        <p:spPr bwMode="auto">
          <a:xfrm>
            <a:off x="683568" y="548680"/>
            <a:ext cx="61208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chemeClr val="accent3"/>
                </a:solidFill>
              </a:rPr>
              <a:t>Funcionalidades básicas</a:t>
            </a:r>
            <a:endParaRPr lang="es-ES" sz="2400" dirty="0">
              <a:solidFill>
                <a:schemeClr val="accent3"/>
              </a:solidFill>
            </a:endParaRPr>
          </a:p>
        </p:txBody>
      </p:sp>
      <p:sp>
        <p:nvSpPr>
          <p:cNvPr id="4" name="1 CuadroTexto"/>
          <p:cNvSpPr txBox="1">
            <a:spLocks noChangeArrowheads="1"/>
          </p:cNvSpPr>
          <p:nvPr/>
        </p:nvSpPr>
        <p:spPr bwMode="auto">
          <a:xfrm>
            <a:off x="683568" y="1402898"/>
            <a:ext cx="7776864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1800" dirty="0" smtClean="0">
                <a:solidFill>
                  <a:schemeClr val="tx1"/>
                </a:solidFill>
                <a:sym typeface="Wingdings" pitchFamily="2" charset="2"/>
              </a:rPr>
              <a:t>Configurar datos básicos </a:t>
            </a:r>
            <a:r>
              <a:rPr lang="es-ES" sz="1800" b="0" dirty="0" smtClean="0">
                <a:solidFill>
                  <a:schemeClr val="tx1"/>
                </a:solidFill>
                <a:sym typeface="Wingdings" pitchFamily="2" charset="2"/>
              </a:rPr>
              <a:t>del organismo: edificios, unidades, permisos e incidencias, calendarios, turnos, tipos de horas (obligatorias/flexibles/sin efecto).</a:t>
            </a:r>
          </a:p>
          <a:p>
            <a:pPr algn="just"/>
            <a:endParaRPr lang="es-ES" sz="1800" b="0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1800" dirty="0" smtClean="0">
                <a:solidFill>
                  <a:schemeClr val="tx1"/>
                </a:solidFill>
                <a:sym typeface="Wingdings" pitchFamily="2" charset="2"/>
              </a:rPr>
              <a:t>Consultar calendario </a:t>
            </a:r>
            <a:r>
              <a:rPr lang="es-ES" sz="1800" b="0" dirty="0" smtClean="0">
                <a:solidFill>
                  <a:schemeClr val="tx1"/>
                </a:solidFill>
                <a:sym typeface="Wingdings" pitchFamily="2" charset="2"/>
              </a:rPr>
              <a:t>de empleados.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1800" b="0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1800" dirty="0" smtClean="0">
                <a:solidFill>
                  <a:schemeClr val="tx1"/>
                </a:solidFill>
                <a:sym typeface="Wingdings" pitchFamily="2" charset="2"/>
              </a:rPr>
              <a:t>Alta, baja</a:t>
            </a:r>
            <a:r>
              <a:rPr lang="es-ES" sz="18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ES" sz="1800" dirty="0" smtClean="0">
                <a:solidFill>
                  <a:schemeClr val="tx1"/>
                </a:solidFill>
                <a:sym typeface="Wingdings" pitchFamily="2" charset="2"/>
              </a:rPr>
              <a:t>y modificación </a:t>
            </a:r>
            <a:r>
              <a:rPr lang="es-ES" sz="1800" b="0" dirty="0" smtClean="0">
                <a:solidFill>
                  <a:schemeClr val="tx1"/>
                </a:solidFill>
                <a:sym typeface="Wingdings" pitchFamily="2" charset="2"/>
              </a:rPr>
              <a:t>de datos de empleados.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1800" b="0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1800" dirty="0" smtClean="0">
                <a:solidFill>
                  <a:schemeClr val="tx1"/>
                </a:solidFill>
                <a:sym typeface="Wingdings" pitchFamily="2" charset="2"/>
              </a:rPr>
              <a:t>Consultar informes </a:t>
            </a:r>
            <a:r>
              <a:rPr lang="es-ES" sz="1800" b="0" dirty="0" smtClean="0">
                <a:solidFill>
                  <a:schemeClr val="tx1"/>
                </a:solidFill>
                <a:sym typeface="Wingdings" pitchFamily="2" charset="2"/>
              </a:rPr>
              <a:t>(cómputo horario, incumplimiento horario, absentismo, por tipo de incidencia, </a:t>
            </a:r>
            <a:r>
              <a:rPr lang="es-ES" sz="1800" b="0" dirty="0" err="1" smtClean="0">
                <a:solidFill>
                  <a:schemeClr val="tx1"/>
                </a:solidFill>
                <a:sym typeface="Wingdings" pitchFamily="2" charset="2"/>
              </a:rPr>
              <a:t>etc</a:t>
            </a:r>
            <a:r>
              <a:rPr lang="es-ES" sz="1800" b="0" dirty="0" smtClean="0">
                <a:solidFill>
                  <a:schemeClr val="tx1"/>
                </a:solidFill>
                <a:sym typeface="Wingdings" pitchFamily="2" charset="2"/>
              </a:rPr>
              <a:t>).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1800" b="0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1800" dirty="0" smtClean="0">
                <a:solidFill>
                  <a:schemeClr val="tx1"/>
                </a:solidFill>
                <a:sym typeface="Wingdings" pitchFamily="2" charset="2"/>
              </a:rPr>
              <a:t>Gestión de permisos e incidencias</a:t>
            </a:r>
            <a:r>
              <a:rPr lang="es-ES" sz="1800" b="0" dirty="0" smtClean="0">
                <a:solidFill>
                  <a:schemeClr val="tx1"/>
                </a:solidFill>
                <a:sym typeface="Wingdings" pitchFamily="2" charset="2"/>
              </a:rPr>
              <a:t>: aprobación (disponible de forma masiva), denegación, solicitud al empleado de información adicional, consulta.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es-ES" sz="1800" b="0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s-ES" sz="1800" dirty="0" smtClean="0">
                <a:solidFill>
                  <a:schemeClr val="tx1"/>
                </a:solidFill>
                <a:sym typeface="Wingdings" pitchFamily="2" charset="2"/>
              </a:rPr>
              <a:t>Búsqueda y exportación </a:t>
            </a:r>
            <a:r>
              <a:rPr lang="es-ES" sz="1800" b="0" dirty="0" smtClean="0">
                <a:solidFill>
                  <a:schemeClr val="tx1"/>
                </a:solidFill>
                <a:sym typeface="Wingdings" pitchFamily="2" charset="2"/>
              </a:rPr>
              <a:t>de datos de empleados.</a:t>
            </a:r>
            <a:endParaRPr lang="es-ES" sz="1800" b="0" dirty="0">
              <a:solidFill>
                <a:schemeClr val="tx1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Rectángulo"/>
          <p:cNvSpPr>
            <a:spLocks noChangeArrowheads="1"/>
          </p:cNvSpPr>
          <p:nvPr/>
        </p:nvSpPr>
        <p:spPr bwMode="auto">
          <a:xfrm>
            <a:off x="971600" y="620688"/>
            <a:ext cx="54006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s-ES" sz="2400" dirty="0" smtClean="0">
                <a:solidFill>
                  <a:schemeClr val="accent3"/>
                </a:solidFill>
              </a:rPr>
              <a:t>Alta de un empleado</a:t>
            </a:r>
            <a:endParaRPr lang="es-ES" sz="2400" dirty="0">
              <a:solidFill>
                <a:schemeClr val="accent3"/>
              </a:solidFill>
            </a:endParaRPr>
          </a:p>
          <a:p>
            <a:pPr marL="914400" lvl="1" indent="-457200">
              <a:buFont typeface="Gill Sans MT" pitchFamily="34" charset="0"/>
              <a:buAutoNum type="alphaLcParenR"/>
            </a:pPr>
            <a:endParaRPr lang="es-ES" sz="2400" dirty="0">
              <a:solidFill>
                <a:schemeClr val="tx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86" y="1268760"/>
            <a:ext cx="5400563" cy="4698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 Imagen" descr="Calendario consulta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700808"/>
            <a:ext cx="6842125" cy="347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2 Rectángulo"/>
          <p:cNvSpPr>
            <a:spLocks noChangeArrowheads="1"/>
          </p:cNvSpPr>
          <p:nvPr/>
        </p:nvSpPr>
        <p:spPr bwMode="auto">
          <a:xfrm>
            <a:off x="611560" y="620688"/>
            <a:ext cx="56886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400" dirty="0" smtClean="0">
                <a:solidFill>
                  <a:schemeClr val="accent3"/>
                </a:solidFill>
              </a:rPr>
              <a:t>Consulta de Calendario de un empleado (I)</a:t>
            </a:r>
            <a:endParaRPr lang="es-ES" sz="2400" dirty="0">
              <a:solidFill>
                <a:schemeClr val="accent3"/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9" y="1016018"/>
            <a:ext cx="6264695" cy="5414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2 Rectángulo"/>
          <p:cNvSpPr>
            <a:spLocks noChangeArrowheads="1"/>
          </p:cNvSpPr>
          <p:nvPr/>
        </p:nvSpPr>
        <p:spPr bwMode="auto">
          <a:xfrm>
            <a:off x="683568" y="476672"/>
            <a:ext cx="54006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 dirty="0" smtClean="0">
                <a:solidFill>
                  <a:schemeClr val="accent3"/>
                </a:solidFill>
              </a:rPr>
              <a:t>Calendario (II)</a:t>
            </a:r>
            <a:endParaRPr lang="es-ES" sz="2400" dirty="0">
              <a:solidFill>
                <a:schemeClr val="accent3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2 Rectángulo"/>
          <p:cNvSpPr>
            <a:spLocks noChangeArrowheads="1"/>
          </p:cNvSpPr>
          <p:nvPr/>
        </p:nvSpPr>
        <p:spPr bwMode="auto">
          <a:xfrm>
            <a:off x="755576" y="518766"/>
            <a:ext cx="54006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 dirty="0">
                <a:solidFill>
                  <a:schemeClr val="accent3"/>
                </a:solidFill>
              </a:rPr>
              <a:t>Bandeja de </a:t>
            </a:r>
            <a:r>
              <a:rPr lang="es-ES" sz="2400" dirty="0" smtClean="0">
                <a:solidFill>
                  <a:schemeClr val="accent3"/>
                </a:solidFill>
              </a:rPr>
              <a:t>permisos/incidencias</a:t>
            </a:r>
            <a:endParaRPr lang="es-ES" sz="2400" dirty="0">
              <a:solidFill>
                <a:schemeClr val="accent3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660" y="1089323"/>
            <a:ext cx="706755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2 Rectángulo"/>
          <p:cNvSpPr>
            <a:spLocks noChangeArrowheads="1"/>
          </p:cNvSpPr>
          <p:nvPr/>
        </p:nvSpPr>
        <p:spPr bwMode="auto">
          <a:xfrm>
            <a:off x="683568" y="662782"/>
            <a:ext cx="54006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 dirty="0">
                <a:solidFill>
                  <a:schemeClr val="accent3"/>
                </a:solidFill>
              </a:rPr>
              <a:t>Consulta </a:t>
            </a:r>
            <a:r>
              <a:rPr lang="es-ES" sz="2400" dirty="0" smtClean="0">
                <a:solidFill>
                  <a:schemeClr val="accent3"/>
                </a:solidFill>
              </a:rPr>
              <a:t>de trámites de un empleado</a:t>
            </a:r>
            <a:endParaRPr lang="es-ES" sz="2400" dirty="0">
              <a:solidFill>
                <a:schemeClr val="accent3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184" y="1268760"/>
            <a:ext cx="6305550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Rectángulo"/>
          <p:cNvSpPr>
            <a:spLocks noChangeArrowheads="1"/>
          </p:cNvSpPr>
          <p:nvPr/>
        </p:nvSpPr>
        <p:spPr bwMode="auto">
          <a:xfrm>
            <a:off x="899592" y="620688"/>
            <a:ext cx="54006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s-ES" sz="2400" dirty="0" smtClean="0">
                <a:solidFill>
                  <a:schemeClr val="accent3"/>
                </a:solidFill>
              </a:rPr>
              <a:t>Alta nuevo Turno (I)</a:t>
            </a:r>
            <a:endParaRPr lang="es-ES" sz="2400" dirty="0">
              <a:solidFill>
                <a:schemeClr val="accent3"/>
              </a:solidFill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989138"/>
            <a:ext cx="4537075" cy="327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3789363"/>
            <a:ext cx="1943100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5 Conector recto de flecha"/>
          <p:cNvCxnSpPr/>
          <p:nvPr/>
        </p:nvCxnSpPr>
        <p:spPr>
          <a:xfrm>
            <a:off x="5651500" y="3789363"/>
            <a:ext cx="576263" cy="1444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700808"/>
            <a:ext cx="6480175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6 CuadroTexto"/>
          <p:cNvSpPr txBox="1">
            <a:spLocks noChangeArrowheads="1"/>
          </p:cNvSpPr>
          <p:nvPr/>
        </p:nvSpPr>
        <p:spPr bwMode="auto">
          <a:xfrm>
            <a:off x="1331913" y="5085184"/>
            <a:ext cx="65532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400" b="0" i="1" dirty="0" smtClean="0">
                <a:solidFill>
                  <a:schemeClr val="accent3"/>
                </a:solidFill>
              </a:rPr>
              <a:t>Límite inicio jornada: 7:00h.</a:t>
            </a:r>
            <a:endParaRPr lang="es-ES" sz="1400" b="0" i="1" dirty="0">
              <a:solidFill>
                <a:schemeClr val="accent3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400" b="0" i="1" dirty="0" smtClean="0">
                <a:solidFill>
                  <a:schemeClr val="accent3"/>
                </a:solidFill>
              </a:rPr>
              <a:t>Horario presencial obligatorio: </a:t>
            </a:r>
            <a:r>
              <a:rPr lang="es-ES" sz="1400" b="0" i="1" dirty="0">
                <a:solidFill>
                  <a:schemeClr val="accent3"/>
                </a:solidFill>
              </a:rPr>
              <a:t>d</a:t>
            </a:r>
            <a:r>
              <a:rPr lang="es-ES" sz="1400" b="0" i="1" dirty="0" smtClean="0">
                <a:solidFill>
                  <a:schemeClr val="accent3"/>
                </a:solidFill>
              </a:rPr>
              <a:t>e 9:00 </a:t>
            </a:r>
            <a:r>
              <a:rPr lang="es-ES" sz="1400" b="0" i="1" dirty="0">
                <a:solidFill>
                  <a:schemeClr val="accent3"/>
                </a:solidFill>
              </a:rPr>
              <a:t>a </a:t>
            </a:r>
            <a:r>
              <a:rPr lang="es-ES" sz="1400" b="0" i="1" dirty="0" smtClean="0">
                <a:solidFill>
                  <a:schemeClr val="accent3"/>
                </a:solidFill>
              </a:rPr>
              <a:t>14:30h</a:t>
            </a:r>
            <a:endParaRPr lang="es-ES" sz="1400" b="0" i="1" dirty="0">
              <a:solidFill>
                <a:schemeClr val="accent3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400" b="0" i="1" dirty="0" smtClean="0">
                <a:solidFill>
                  <a:schemeClr val="accent3"/>
                </a:solidFill>
              </a:rPr>
              <a:t>De </a:t>
            </a:r>
            <a:r>
              <a:rPr lang="es-ES" sz="1400" b="0" i="1" dirty="0">
                <a:solidFill>
                  <a:schemeClr val="accent3"/>
                </a:solidFill>
              </a:rPr>
              <a:t>14:30 a 19:00 no es obligatorio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400" b="0" i="1" dirty="0" smtClean="0">
                <a:solidFill>
                  <a:schemeClr val="accent3"/>
                </a:solidFill>
              </a:rPr>
              <a:t>Límite fin jornada: 19:00h.</a:t>
            </a:r>
            <a:endParaRPr lang="es-ES" sz="1400" i="1" dirty="0">
              <a:solidFill>
                <a:schemeClr val="accent3"/>
              </a:solidFill>
            </a:endParaRPr>
          </a:p>
        </p:txBody>
      </p:sp>
      <p:sp>
        <p:nvSpPr>
          <p:cNvPr id="6" name="1 Rectángulo"/>
          <p:cNvSpPr>
            <a:spLocks noChangeArrowheads="1"/>
          </p:cNvSpPr>
          <p:nvPr/>
        </p:nvSpPr>
        <p:spPr bwMode="auto">
          <a:xfrm>
            <a:off x="899592" y="620688"/>
            <a:ext cx="54006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s-ES" sz="2400" dirty="0" smtClean="0">
                <a:solidFill>
                  <a:schemeClr val="accent3"/>
                </a:solidFill>
              </a:rPr>
              <a:t>Alta nuevo Turno (II): Ejemplo</a:t>
            </a:r>
            <a:endParaRPr lang="es-ES" sz="2400" dirty="0">
              <a:solidFill>
                <a:schemeClr val="accent3"/>
              </a:solidFill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Rectángulo"/>
          <p:cNvSpPr>
            <a:spLocks noChangeArrowheads="1"/>
          </p:cNvSpPr>
          <p:nvPr/>
        </p:nvSpPr>
        <p:spPr bwMode="auto">
          <a:xfrm>
            <a:off x="755576" y="620688"/>
            <a:ext cx="54006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s-ES" sz="2400" dirty="0" smtClean="0">
                <a:solidFill>
                  <a:schemeClr val="accent3"/>
                </a:solidFill>
              </a:rPr>
              <a:t>Alta Calendario </a:t>
            </a:r>
            <a:r>
              <a:rPr lang="es-ES" sz="2400" dirty="0">
                <a:solidFill>
                  <a:schemeClr val="accent3"/>
                </a:solidFill>
              </a:rPr>
              <a:t>P</a:t>
            </a:r>
            <a:r>
              <a:rPr lang="es-ES" sz="2400" dirty="0" smtClean="0">
                <a:solidFill>
                  <a:schemeClr val="accent3"/>
                </a:solidFill>
              </a:rPr>
              <a:t>atrón</a:t>
            </a:r>
            <a:endParaRPr lang="es-ES" sz="2400" dirty="0">
              <a:solidFill>
                <a:schemeClr val="accent3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  <p:pic>
        <p:nvPicPr>
          <p:cNvPr id="5" name="4 Imagen"/>
          <p:cNvPicPr/>
          <p:nvPr/>
        </p:nvPicPr>
        <p:blipFill rotWithShape="1">
          <a:blip r:embed="rId3"/>
          <a:srcRect b="25162"/>
          <a:stretch/>
        </p:blipFill>
        <p:spPr>
          <a:xfrm>
            <a:off x="1485671" y="1412776"/>
            <a:ext cx="5612130" cy="45763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Rectángulo"/>
          <p:cNvSpPr>
            <a:spLocks noChangeArrowheads="1"/>
          </p:cNvSpPr>
          <p:nvPr/>
        </p:nvSpPr>
        <p:spPr bwMode="auto">
          <a:xfrm>
            <a:off x="755576" y="476672"/>
            <a:ext cx="54006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s-ES" sz="2400" dirty="0" smtClean="0">
                <a:solidFill>
                  <a:schemeClr val="accent3"/>
                </a:solidFill>
              </a:rPr>
              <a:t>Alta Calendarios Festivos</a:t>
            </a:r>
            <a:endParaRPr lang="es-ES" sz="2400" dirty="0">
              <a:solidFill>
                <a:schemeClr val="accent3"/>
              </a:solidFill>
            </a:endParaRP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052736"/>
            <a:ext cx="6480720" cy="530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Rectángulo"/>
          <p:cNvSpPr>
            <a:spLocks noChangeArrowheads="1"/>
          </p:cNvSpPr>
          <p:nvPr/>
        </p:nvSpPr>
        <p:spPr bwMode="auto">
          <a:xfrm>
            <a:off x="683568" y="653787"/>
            <a:ext cx="633687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lang="es-ES" sz="2400" dirty="0" smtClean="0">
                <a:solidFill>
                  <a:schemeClr val="accent3"/>
                </a:solidFill>
              </a:rPr>
              <a:t>Asignación de Calendario </a:t>
            </a:r>
            <a:r>
              <a:rPr lang="es-ES" sz="2400" dirty="0">
                <a:solidFill>
                  <a:schemeClr val="accent3"/>
                </a:solidFill>
              </a:rPr>
              <a:t>a </a:t>
            </a:r>
            <a:r>
              <a:rPr lang="es-ES" sz="2400" dirty="0" smtClean="0">
                <a:solidFill>
                  <a:schemeClr val="accent3"/>
                </a:solidFill>
              </a:rPr>
              <a:t>Empleados </a:t>
            </a:r>
          </a:p>
          <a:p>
            <a:pPr marL="457200" indent="-457200"/>
            <a:r>
              <a:rPr lang="es-ES" sz="2400" dirty="0" smtClean="0">
                <a:solidFill>
                  <a:schemeClr val="accent3"/>
                </a:solidFill>
              </a:rPr>
              <a:t>masiva</a:t>
            </a:r>
            <a:endParaRPr lang="es-ES" sz="2400" dirty="0">
              <a:solidFill>
                <a:schemeClr val="tx1"/>
              </a:solidFill>
            </a:endParaRPr>
          </a:p>
          <a:p>
            <a:pPr marL="914400" lvl="1" indent="-457200">
              <a:buFont typeface="Gill Sans MT" pitchFamily="34" charset="0"/>
              <a:buAutoNum type="alphaLcParenR"/>
            </a:pPr>
            <a:endParaRPr lang="es-ES" sz="2400" dirty="0">
              <a:solidFill>
                <a:schemeClr val="tx1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96752"/>
            <a:ext cx="4448934" cy="5061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C3B7-FD8F-4E01-8A8F-CE721F183ED4}" type="slidenum">
              <a:rPr lang="es-ES" smtClean="0"/>
              <a:pPr/>
              <a:t>31</a:t>
            </a:fld>
            <a:endParaRPr lang="es-E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6767134" cy="513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1 Rectángulo"/>
          <p:cNvSpPr>
            <a:spLocks noChangeArrowheads="1"/>
          </p:cNvSpPr>
          <p:nvPr/>
        </p:nvSpPr>
        <p:spPr bwMode="auto">
          <a:xfrm>
            <a:off x="683568" y="653787"/>
            <a:ext cx="633687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lang="es-ES" sz="2400" dirty="0" smtClean="0">
                <a:solidFill>
                  <a:schemeClr val="accent3"/>
                </a:solidFill>
              </a:rPr>
              <a:t>Correcciones manuales I (incidencias horarias)</a:t>
            </a:r>
            <a:endParaRPr lang="es-ES" sz="2400" dirty="0">
              <a:solidFill>
                <a:schemeClr val="tx1"/>
              </a:solidFill>
            </a:endParaRPr>
          </a:p>
          <a:p>
            <a:pPr marL="914400" lvl="1" indent="-457200">
              <a:buFont typeface="Gill Sans MT" pitchFamily="34" charset="0"/>
              <a:buAutoNum type="alphaLcParenR"/>
            </a:pP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02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C3B7-FD8F-4E01-8A8F-CE721F183ED4}" type="slidenum">
              <a:rPr lang="es-ES" smtClean="0"/>
              <a:pPr/>
              <a:t>32</a:t>
            </a:fld>
            <a:endParaRPr lang="es-E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90006"/>
            <a:ext cx="6624736" cy="5065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1 Rectángulo"/>
          <p:cNvSpPr>
            <a:spLocks noChangeArrowheads="1"/>
          </p:cNvSpPr>
          <p:nvPr/>
        </p:nvSpPr>
        <p:spPr bwMode="auto">
          <a:xfrm>
            <a:off x="683568" y="653787"/>
            <a:ext cx="633687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lang="es-ES" sz="2400" dirty="0">
                <a:solidFill>
                  <a:schemeClr val="accent3"/>
                </a:solidFill>
              </a:rPr>
              <a:t>Correcciones manuales </a:t>
            </a:r>
            <a:r>
              <a:rPr lang="es-ES" sz="2400" dirty="0" smtClean="0">
                <a:solidFill>
                  <a:schemeClr val="accent3"/>
                </a:solidFill>
              </a:rPr>
              <a:t>II (incidencias diarias)</a:t>
            </a:r>
            <a:endParaRPr lang="es-ES" sz="2400" dirty="0">
              <a:solidFill>
                <a:schemeClr val="tx1"/>
              </a:solidFill>
            </a:endParaRPr>
          </a:p>
          <a:p>
            <a:pPr marL="914400" lvl="1" indent="-457200">
              <a:buFont typeface="Gill Sans MT" pitchFamily="34" charset="0"/>
              <a:buAutoNum type="alphaLcParenR"/>
            </a:pPr>
            <a:endParaRPr lang="es-E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80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Rectángulo"/>
          <p:cNvSpPr>
            <a:spLocks noChangeArrowheads="1"/>
          </p:cNvSpPr>
          <p:nvPr/>
        </p:nvSpPr>
        <p:spPr bwMode="auto">
          <a:xfrm>
            <a:off x="683568" y="653787"/>
            <a:ext cx="633687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lang="es-ES" sz="2400" dirty="0" smtClean="0">
                <a:solidFill>
                  <a:schemeClr val="accent3"/>
                </a:solidFill>
              </a:rPr>
              <a:t>Informes</a:t>
            </a:r>
            <a:endParaRPr lang="es-ES" sz="2400" dirty="0">
              <a:solidFill>
                <a:schemeClr val="tx1"/>
              </a:solidFill>
            </a:endParaRPr>
          </a:p>
          <a:p>
            <a:pPr marL="914400" lvl="1" indent="-457200">
              <a:buFont typeface="Gill Sans MT" pitchFamily="34" charset="0"/>
              <a:buAutoNum type="alphaLcParenR"/>
            </a:pPr>
            <a:endParaRPr lang="es-ES" sz="2400" dirty="0">
              <a:solidFill>
                <a:schemeClr val="tx1"/>
              </a:solidFill>
            </a:endParaRPr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l="10812" t="21807" r="11818" b="30602"/>
          <a:stretch>
            <a:fillRect/>
          </a:stretch>
        </p:blipFill>
        <p:spPr bwMode="auto">
          <a:xfrm>
            <a:off x="1132711" y="1802027"/>
            <a:ext cx="6878577" cy="3253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3C3B7-FD8F-4E01-8A8F-CE721F183ED4}" type="slidenum">
              <a:rPr lang="es-ES" smtClean="0"/>
              <a:pPr/>
              <a:t>34</a:t>
            </a:fld>
            <a:endParaRPr lang="es-ES"/>
          </a:p>
        </p:txBody>
      </p:sp>
      <p:sp>
        <p:nvSpPr>
          <p:cNvPr id="5" name="1 Rectángulo"/>
          <p:cNvSpPr>
            <a:spLocks noChangeArrowheads="1"/>
          </p:cNvSpPr>
          <p:nvPr/>
        </p:nvSpPr>
        <p:spPr bwMode="auto">
          <a:xfrm>
            <a:off x="683568" y="653787"/>
            <a:ext cx="633687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lang="es-ES" sz="2400" dirty="0" smtClean="0">
                <a:solidFill>
                  <a:schemeClr val="accent3"/>
                </a:solidFill>
              </a:rPr>
              <a:t>Informe horario</a:t>
            </a:r>
            <a:endParaRPr lang="es-ES" sz="2400" dirty="0">
              <a:solidFill>
                <a:schemeClr val="tx1"/>
              </a:solidFill>
            </a:endParaRPr>
          </a:p>
          <a:p>
            <a:pPr marL="914400" lvl="1" indent="-457200">
              <a:buFont typeface="Gill Sans MT" pitchFamily="34" charset="0"/>
              <a:buAutoNum type="alphaLcParenR"/>
            </a:pPr>
            <a:endParaRPr lang="es-ES" sz="2400" dirty="0">
              <a:solidFill>
                <a:schemeClr val="tx1"/>
              </a:solidFill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64" y="1171574"/>
            <a:ext cx="8191492" cy="5051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Rectángulo"/>
          <p:cNvSpPr>
            <a:spLocks noChangeArrowheads="1"/>
          </p:cNvSpPr>
          <p:nvPr/>
        </p:nvSpPr>
        <p:spPr bwMode="auto">
          <a:xfrm>
            <a:off x="683568" y="653787"/>
            <a:ext cx="63368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lang="es-ES" sz="2400" dirty="0" smtClean="0">
                <a:solidFill>
                  <a:schemeClr val="accent3"/>
                </a:solidFill>
              </a:rPr>
              <a:t>Informe de horas totales</a:t>
            </a:r>
            <a:endParaRPr lang="es-ES" sz="2400" dirty="0">
              <a:solidFill>
                <a:schemeClr val="tx1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08" y="1508124"/>
            <a:ext cx="8070847" cy="4542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Rectángulo"/>
          <p:cNvSpPr>
            <a:spLocks noChangeArrowheads="1"/>
          </p:cNvSpPr>
          <p:nvPr/>
        </p:nvSpPr>
        <p:spPr bwMode="auto">
          <a:xfrm>
            <a:off x="683568" y="653787"/>
            <a:ext cx="63368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lang="es-ES" sz="2400" dirty="0" smtClean="0">
                <a:solidFill>
                  <a:schemeClr val="accent3"/>
                </a:solidFill>
              </a:rPr>
              <a:t>Informe de Absentismo</a:t>
            </a:r>
            <a:endParaRPr lang="es-ES" sz="2400" dirty="0">
              <a:solidFill>
                <a:schemeClr val="tx1"/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511300"/>
            <a:ext cx="8401050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Rectángulo"/>
          <p:cNvSpPr>
            <a:spLocks noChangeArrowheads="1"/>
          </p:cNvSpPr>
          <p:nvPr/>
        </p:nvSpPr>
        <p:spPr bwMode="auto">
          <a:xfrm>
            <a:off x="611560" y="921494"/>
            <a:ext cx="698477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lang="es-ES" sz="3000" dirty="0" smtClean="0">
                <a:solidFill>
                  <a:schemeClr val="accent3"/>
                </a:solidFill>
              </a:rPr>
              <a:t>Acciones previas al arranque del servicio</a:t>
            </a:r>
            <a:endParaRPr lang="es-ES" sz="3000" dirty="0">
              <a:solidFill>
                <a:schemeClr val="accent3"/>
              </a:solidFill>
            </a:endParaRPr>
          </a:p>
          <a:p>
            <a:pPr marL="914400" lvl="1" indent="-457200">
              <a:buFont typeface="Gill Sans MT" pitchFamily="34" charset="0"/>
              <a:buAutoNum type="alphaLcParenR"/>
            </a:pPr>
            <a:endParaRPr lang="es-ES" sz="2400" dirty="0">
              <a:solidFill>
                <a:schemeClr val="accent3"/>
              </a:solidFill>
            </a:endParaRPr>
          </a:p>
        </p:txBody>
      </p:sp>
      <p:sp>
        <p:nvSpPr>
          <p:cNvPr id="4" name="1 CuadroTexto"/>
          <p:cNvSpPr txBox="1">
            <a:spLocks noChangeArrowheads="1"/>
          </p:cNvSpPr>
          <p:nvPr/>
        </p:nvSpPr>
        <p:spPr bwMode="auto">
          <a:xfrm>
            <a:off x="1187624" y="1196752"/>
            <a:ext cx="7129536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s-ES" sz="32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0" dirty="0">
                <a:solidFill>
                  <a:schemeClr val="tx1"/>
                </a:solidFill>
              </a:rPr>
              <a:t>Hacer una </a:t>
            </a:r>
            <a:r>
              <a:rPr lang="es-ES" sz="2000" dirty="0">
                <a:solidFill>
                  <a:schemeClr val="tx1"/>
                </a:solidFill>
              </a:rPr>
              <a:t>petición formal </a:t>
            </a:r>
            <a:r>
              <a:rPr lang="es-ES" sz="2000" b="0" dirty="0">
                <a:solidFill>
                  <a:schemeClr val="tx1"/>
                </a:solidFill>
              </a:rPr>
              <a:t>del uso de TRAMA </a:t>
            </a:r>
            <a:endParaRPr lang="es-ES" sz="2000" b="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0" dirty="0">
                <a:solidFill>
                  <a:schemeClr val="tx1"/>
                </a:solidFill>
              </a:rPr>
              <a:t>Creación de un entorno de </a:t>
            </a:r>
            <a:r>
              <a:rPr lang="es-ES" sz="2000" dirty="0">
                <a:solidFill>
                  <a:schemeClr val="tx1"/>
                </a:solidFill>
              </a:rPr>
              <a:t>pruebas</a:t>
            </a:r>
            <a:r>
              <a:rPr lang="es-ES" sz="2000" b="0" dirty="0">
                <a:solidFill>
                  <a:schemeClr val="tx1"/>
                </a:solidFill>
              </a:rPr>
              <a:t>. </a:t>
            </a:r>
            <a:endParaRPr lang="es-ES" sz="2000" b="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0" smtClean="0">
                <a:solidFill>
                  <a:schemeClr val="tx1"/>
                </a:solidFill>
              </a:rPr>
              <a:t>Creación </a:t>
            </a:r>
            <a:r>
              <a:rPr lang="es-ES" sz="2000" b="0" dirty="0" smtClean="0">
                <a:solidFill>
                  <a:schemeClr val="tx1"/>
                </a:solidFill>
              </a:rPr>
              <a:t>de un </a:t>
            </a:r>
            <a:r>
              <a:rPr lang="es-ES" sz="2000" dirty="0" smtClean="0">
                <a:solidFill>
                  <a:schemeClr val="tx1"/>
                </a:solidFill>
              </a:rPr>
              <a:t>entorno real </a:t>
            </a:r>
            <a:r>
              <a:rPr lang="es-ES" sz="2000" b="0" dirty="0" smtClean="0">
                <a:solidFill>
                  <a:schemeClr val="tx1"/>
                </a:solidFill>
              </a:rPr>
              <a:t>o de producción.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ES" sz="2000" b="0" dirty="0">
                <a:solidFill>
                  <a:schemeClr val="tx1"/>
                </a:solidFill>
              </a:rPr>
              <a:t>Firmar la </a:t>
            </a:r>
            <a:r>
              <a:rPr lang="es-ES" sz="2000" dirty="0">
                <a:solidFill>
                  <a:schemeClr val="tx1"/>
                </a:solidFill>
              </a:rPr>
              <a:t>autorización de descarga </a:t>
            </a:r>
            <a:r>
              <a:rPr lang="es-ES" sz="2000" b="0" dirty="0">
                <a:solidFill>
                  <a:schemeClr val="tx1"/>
                </a:solidFill>
              </a:rPr>
              <a:t>de datos de </a:t>
            </a:r>
            <a:r>
              <a:rPr lang="es-ES" sz="2000" dirty="0" smtClean="0">
                <a:solidFill>
                  <a:schemeClr val="tx1"/>
                </a:solidFill>
              </a:rPr>
              <a:t>SIGP</a:t>
            </a:r>
            <a:r>
              <a:rPr lang="es-ES" sz="2000" b="0" dirty="0" smtClean="0">
                <a:solidFill>
                  <a:schemeClr val="tx1"/>
                </a:solidFill>
              </a:rPr>
              <a:t>.</a:t>
            </a:r>
            <a:endParaRPr lang="es-ES" sz="2000" b="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dirty="0" smtClean="0">
                <a:solidFill>
                  <a:schemeClr val="tx1"/>
                </a:solidFill>
              </a:rPr>
              <a:t>Alta y personalización </a:t>
            </a:r>
            <a:r>
              <a:rPr lang="es-ES" sz="2000" b="0" dirty="0" smtClean="0">
                <a:solidFill>
                  <a:schemeClr val="tx1"/>
                </a:solidFill>
              </a:rPr>
              <a:t>del </a:t>
            </a:r>
            <a:r>
              <a:rPr lang="es-ES" sz="2000" b="0" dirty="0">
                <a:solidFill>
                  <a:schemeClr val="tx1"/>
                </a:solidFill>
              </a:rPr>
              <a:t>organismo (</a:t>
            </a:r>
            <a:r>
              <a:rPr lang="es-ES" sz="2000" b="0" dirty="0" smtClean="0">
                <a:solidFill>
                  <a:schemeClr val="tx1"/>
                </a:solidFill>
              </a:rPr>
              <a:t>logo organismo, configuración de firma electrónica o no, </a:t>
            </a:r>
            <a:r>
              <a:rPr lang="es-ES" sz="2000" b="0" dirty="0" err="1" smtClean="0">
                <a:solidFill>
                  <a:schemeClr val="tx1"/>
                </a:solidFill>
              </a:rPr>
              <a:t>etc</a:t>
            </a:r>
            <a:r>
              <a:rPr lang="es-ES" sz="2000" b="0" dirty="0" smtClean="0">
                <a:solidFill>
                  <a:schemeClr val="tx1"/>
                </a:solidFill>
              </a:rPr>
              <a:t>).</a:t>
            </a:r>
            <a:endParaRPr lang="es-ES" sz="2000" b="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0" dirty="0" smtClean="0">
                <a:solidFill>
                  <a:schemeClr val="tx1"/>
                </a:solidFill>
              </a:rPr>
              <a:t>Creación de edificios</a:t>
            </a:r>
            <a:r>
              <a:rPr lang="es-ES" sz="2000" b="0" dirty="0">
                <a:solidFill>
                  <a:schemeClr val="tx1"/>
                </a:solidFill>
              </a:rPr>
              <a:t>, </a:t>
            </a:r>
            <a:r>
              <a:rPr lang="es-ES" sz="2000" b="0" dirty="0" smtClean="0">
                <a:solidFill>
                  <a:schemeClr val="tx1"/>
                </a:solidFill>
              </a:rPr>
              <a:t>unidades, calendarios, turnos.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1"/>
                </a:solidFill>
              </a:rPr>
              <a:t>Alta de usuarios </a:t>
            </a:r>
            <a:r>
              <a:rPr lang="es-ES" sz="2000" b="0" dirty="0" smtClean="0">
                <a:solidFill>
                  <a:schemeClr val="tx1"/>
                </a:solidFill>
              </a:rPr>
              <a:t>iniciales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0" dirty="0" smtClean="0">
                <a:solidFill>
                  <a:schemeClr val="tx1"/>
                </a:solidFill>
              </a:rPr>
              <a:t>Asignación de </a:t>
            </a:r>
            <a:r>
              <a:rPr lang="es-ES" sz="2000" dirty="0" smtClean="0">
                <a:solidFill>
                  <a:schemeClr val="tx1"/>
                </a:solidFill>
              </a:rPr>
              <a:t>calendarios</a:t>
            </a:r>
            <a:r>
              <a:rPr lang="es-ES" sz="2000" b="0" dirty="0" smtClean="0">
                <a:solidFill>
                  <a:schemeClr val="tx1"/>
                </a:solidFill>
              </a:rPr>
              <a:t> al personal.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0" dirty="0" smtClean="0">
                <a:solidFill>
                  <a:schemeClr val="tx1"/>
                </a:solidFill>
              </a:rPr>
              <a:t>Regulación de </a:t>
            </a:r>
            <a:r>
              <a:rPr lang="es-ES" sz="2000" b="0" dirty="0">
                <a:solidFill>
                  <a:schemeClr val="tx1"/>
                </a:solidFill>
              </a:rPr>
              <a:t>días de vacaciones y asuntos </a:t>
            </a:r>
            <a:r>
              <a:rPr lang="es-ES" sz="2000" b="0" dirty="0" smtClean="0">
                <a:solidFill>
                  <a:schemeClr val="tx1"/>
                </a:solidFill>
              </a:rPr>
              <a:t>particulares gastados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ES" sz="2000" b="0" dirty="0" smtClean="0">
                <a:solidFill>
                  <a:schemeClr val="tx1"/>
                </a:solidFill>
              </a:rPr>
              <a:t>Firma </a:t>
            </a:r>
            <a:r>
              <a:rPr lang="es-ES" sz="2000" b="0" dirty="0">
                <a:solidFill>
                  <a:schemeClr val="tx1"/>
                </a:solidFill>
              </a:rPr>
              <a:t>de Convenio con SGAD (actualmente en redacción).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s-ES" sz="2000" dirty="0" smtClean="0">
              <a:solidFill>
                <a:schemeClr val="tx1"/>
              </a:solidFill>
            </a:endParaRPr>
          </a:p>
          <a:p>
            <a:endParaRPr lang="es-ES" sz="2000" dirty="0">
              <a:solidFill>
                <a:schemeClr val="tx1"/>
              </a:solidFill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4664"/>
            <a:ext cx="2561084" cy="6774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22643</TotalTime>
  <Words>791</Words>
  <Application>Microsoft Office PowerPoint</Application>
  <PresentationFormat>Presentación en pantalla (4:3)</PresentationFormat>
  <Paragraphs>129</Paragraphs>
  <Slides>37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38" baseType="lpstr">
      <vt:lpstr>Aspecto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MAP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LAECSP</dc:title>
  <dc:creator>JMMF</dc:creator>
  <cp:lastModifiedBy>NOELIA MANSO TARDON</cp:lastModifiedBy>
  <cp:revision>1597</cp:revision>
  <dcterms:created xsi:type="dcterms:W3CDTF">2005-10-20T04:47:32Z</dcterms:created>
  <dcterms:modified xsi:type="dcterms:W3CDTF">2023-04-10T07:11:49Z</dcterms:modified>
</cp:coreProperties>
</file>