
<file path=[Content_Types].xml><?xml version="1.0" encoding="utf-8"?>
<Types xmlns="http://schemas.openxmlformats.org/package/2006/content-types">
  <Override PartName="/ppt/slides/slide47.xml" ContentType="application/vnd.openxmlformats-officedocument.presentationml.slide+xml"/>
  <Override PartName="/ppt/slides/slide58.xml" ContentType="application/vnd.openxmlformats-officedocument.presentationml.slide+xml"/>
  <Override PartName="/ppt/slides/slide94.xml" ContentType="application/vnd.openxmlformats-officedocument.presentationml.slide+xml"/>
  <Override PartName="/ppt/notesSlides/notesSlide2.xml" ContentType="application/vnd.openxmlformats-officedocument.presentationml.notesSlide+xml"/>
  <Override PartName="/ppt/notesSlides/notesSlide105.xml" ContentType="application/vnd.openxmlformats-officedocument.presentationml.notesSlide+xml"/>
  <Override PartName="/ppt/slides/slide36.xml" ContentType="application/vnd.openxmlformats-officedocument.presentationml.slide+xml"/>
  <Override PartName="/ppt/slides/slide83.xml" ContentType="application/vnd.openxmlformats-officedocument.presentationml.slide+xml"/>
  <Override PartName="/ppt/notesSlides/notesSlide38.xml" ContentType="application/vnd.openxmlformats-officedocument.presentationml.notesSlide+xml"/>
  <Override PartName="/ppt/notesSlides/notesSlide49.xml" ContentType="application/vnd.openxmlformats-officedocument.presentationml.notesSlide+xml"/>
  <Override PartName="/ppt/notesSlides/notesSlide85.xml" ContentType="application/vnd.openxmlformats-officedocument.presentationml.notesSlide+xml"/>
  <Override PartName="/ppt/notesSlides/notesSlide96.xml" ContentType="application/vnd.openxmlformats-officedocument.presentationml.notesSlide+xml"/>
  <Override PartName="/ppt/slides/slide25.xml" ContentType="application/vnd.openxmlformats-officedocument.presentationml.slide+xml"/>
  <Override PartName="/ppt/slides/slide72.xml" ContentType="application/vnd.openxmlformats-officedocument.presentationml.slide+xml"/>
  <Override PartName="/ppt/slideLayouts/slideLayout2.xml" ContentType="application/vnd.openxmlformats-officedocument.presentationml.slideLayout+xml"/>
  <Override PartName="/ppt/notesSlides/notesSlide27.xml" ContentType="application/vnd.openxmlformats-officedocument.presentationml.notesSlide+xml"/>
  <Override PartName="/ppt/notesSlides/notesSlide74.xml" ContentType="application/vnd.openxmlformats-officedocument.presentationml.notesSlide+xml"/>
  <Default Extension="xml" ContentType="application/xml"/>
  <Override PartName="/ppt/slides/slide14.xml" ContentType="application/vnd.openxmlformats-officedocument.presentationml.slide+xml"/>
  <Override PartName="/ppt/slides/slide50.xml" ContentType="application/vnd.openxmlformats-officedocument.presentationml.slide+xml"/>
  <Override PartName="/ppt/slides/slide61.xml" ContentType="application/vnd.openxmlformats-officedocument.presentationml.slide+xml"/>
  <Override PartName="/ppt/notesMasters/notesMaster1.xml" ContentType="application/vnd.openxmlformats-officedocument.presentationml.notesMaster+xml"/>
  <Override PartName="/ppt/slideLayouts/slideLayout13.xml" ContentType="application/vnd.openxmlformats-officedocument.presentationml.slideLayout+xml"/>
  <Override PartName="/ppt/notesSlides/notesSlide16.xml" ContentType="application/vnd.openxmlformats-officedocument.presentationml.notesSlide+xml"/>
  <Override PartName="/ppt/notesSlides/notesSlide63.xml" ContentType="application/vnd.openxmlformats-officedocument.presentationml.notesSlide+xml"/>
  <Override PartName="/ppt/tableStyles.xml" ContentType="application/vnd.openxmlformats-officedocument.presentationml.tableStyles+xml"/>
  <Override PartName="/ppt/notesSlides/notesSlide41.xml" ContentType="application/vnd.openxmlformats-officedocument.presentationml.notesSlide+xml"/>
  <Override PartName="/ppt/notesSlides/notesSlide52.xml" ContentType="application/vnd.openxmlformats-officedocument.presentationml.notesSlide+xml"/>
  <Override PartName="/ppt/notesSlides/notesSlide30.xml" ContentType="application/vnd.openxmlformats-officedocument.presentationml.notesSlide+xml"/>
  <Override PartName="/ppt/slides/slide99.xml" ContentType="application/vnd.openxmlformats-officedocument.presentationml.slide+xml"/>
  <Override PartName="/ppt/notesSlides/notesSlide7.xml" ContentType="application/vnd.openxmlformats-officedocument.presentationml.notesSlide+xml"/>
  <Override PartName="/ppt/slides/slide77.xml" ContentType="application/vnd.openxmlformats-officedocument.presentationml.slide+xml"/>
  <Override PartName="/ppt/slides/slide88.xml" ContentType="application/vnd.openxmlformats-officedocument.presentationml.slide+xml"/>
  <Override PartName="/ppt/slides/slide5.xml" ContentType="application/vnd.openxmlformats-officedocument.presentationml.slide+xml"/>
  <Override PartName="/ppt/slides/slide19.xml" ContentType="application/vnd.openxmlformats-officedocument.presentationml.slide+xml"/>
  <Override PartName="/ppt/slides/slide66.xml" ContentType="application/vnd.openxmlformats-officedocument.presentationml.slide+xml"/>
  <Override PartName="/ppt/slides/slide103.xml" ContentType="application/vnd.openxmlformats-officedocument.presentationml.slide+xml"/>
  <Override PartName="/ppt/slideLayouts/slideLayout7.xml" ContentType="application/vnd.openxmlformats-officedocument.presentationml.slideLayout+xml"/>
  <Default Extension="png" ContentType="image/png"/>
  <Override PartName="/ppt/notesSlides/notesSlide68.xml" ContentType="application/vnd.openxmlformats-officedocument.presentationml.notesSlide+xml"/>
  <Override PartName="/ppt/notesSlides/notesSlide79.xml" ContentType="application/vnd.openxmlformats-officedocument.presentationml.notesSlide+xml"/>
  <Override PartName="/ppt/slides/slide55.xml" ContentType="application/vnd.openxmlformats-officedocument.presentationml.slide+xml"/>
  <Override PartName="/ppt/theme/theme2.xml" ContentType="application/vnd.openxmlformats-officedocument.theme+xml"/>
  <Override PartName="/ppt/notesSlides/notesSlide57.xml" ContentType="application/vnd.openxmlformats-officedocument.presentationml.notesSlide+xml"/>
  <Override PartName="/ppt/notesSlides/notesSlide102.xml" ContentType="application/vnd.openxmlformats-officedocument.presentationml.notesSlide+xml"/>
  <Override PartName="/ppt/slides/slide33.xml" ContentType="application/vnd.openxmlformats-officedocument.presentationml.slide+xml"/>
  <Override PartName="/ppt/slides/slide44.xml" ContentType="application/vnd.openxmlformats-officedocument.presentationml.slide+xml"/>
  <Override PartName="/ppt/slides/slide80.xml" ContentType="application/vnd.openxmlformats-officedocument.presentationml.slide+xml"/>
  <Override PartName="/ppt/slides/slide91.xml" ContentType="application/vnd.openxmlformats-officedocument.presentationml.slide+xml"/>
  <Override PartName="/ppt/notesSlides/notesSlide46.xml" ContentType="application/vnd.openxmlformats-officedocument.presentationml.notesSlide+xml"/>
  <Default Extension="emf" ContentType="image/x-emf"/>
  <Override PartName="/ppt/notesSlides/notesSlide93.xml" ContentType="application/vnd.openxmlformats-officedocument.presentationml.notesSlide+xml"/>
  <Override PartName="/ppt/presentation.xml" ContentType="application/vnd.openxmlformats-officedocument.presentationml.presentation.main+xml"/>
  <Override PartName="/ppt/slides/slide22.xml" ContentType="application/vnd.openxmlformats-officedocument.presentationml.slide+xml"/>
  <Override PartName="/ppt/slides/slide51.xml" ContentType="application/vnd.openxmlformats-officedocument.presentationml.slide+xml"/>
  <Override PartName="/ppt/slideLayouts/slideLayout14.xml" ContentType="application/vnd.openxmlformats-officedocument.presentationml.slideLayout+xml"/>
  <Override PartName="/ppt/notesSlides/notesSlide24.xml" ContentType="application/vnd.openxmlformats-officedocument.presentationml.notesSlide+xml"/>
  <Override PartName="/ppt/notesSlides/notesSlide35.xml" ContentType="application/vnd.openxmlformats-officedocument.presentationml.notesSlide+xml"/>
  <Override PartName="/ppt/notesSlides/notesSlide53.xml" ContentType="application/vnd.openxmlformats-officedocument.presentationml.notesSlide+xml"/>
  <Override PartName="/ppt/notesSlides/notesSlide71.xml" ContentType="application/vnd.openxmlformats-officedocument.presentationml.notesSlide+xml"/>
  <Override PartName="/ppt/notesSlides/notesSlide82.xml" ContentType="application/vnd.openxmlformats-officedocument.presentationml.notesSlide+xml"/>
  <Override PartName="/docProps/app.xml" ContentType="application/vnd.openxmlformats-officedocument.extended-properties+xml"/>
  <Override PartName="/ppt/slides/slide11.xml" ContentType="application/vnd.openxmlformats-officedocument.presentationml.slide+xml"/>
  <Override PartName="/ppt/slides/slide40.xml" ContentType="application/vnd.openxmlformats-officedocument.presentationml.slide+xml"/>
  <Override PartName="/ppt/notesSlides/notesSlide13.xml" ContentType="application/vnd.openxmlformats-officedocument.presentationml.notesSlide+xml"/>
  <Override PartName="/ppt/notesSlides/notesSlide42.xml" ContentType="application/vnd.openxmlformats-officedocument.presentationml.notesSlide+xml"/>
  <Override PartName="/ppt/notesSlides/notesSlide60.xml" ContentType="application/vnd.openxmlformats-officedocument.presentationml.notesSlide+xml"/>
  <Default Extension="wdp" ContentType="image/vnd.ms-photo"/>
  <Override PartName="/ppt/slideLayouts/slideLayout10.xml" ContentType="application/vnd.openxmlformats-officedocument.presentationml.slideLayout+xml"/>
  <Override PartName="/ppt/notesSlides/notesSlide8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31.xml" ContentType="application/vnd.openxmlformats-officedocument.presentationml.notesSlide+xml"/>
  <Default Extension="vml" ContentType="application/vnd.openxmlformats-officedocument.vmlDrawing"/>
  <Override PartName="/ppt/slides/slide89.xml" ContentType="application/vnd.openxmlformats-officedocument.presentationml.slide+xml"/>
  <Override PartName="/ppt/slides/slide108.xml" ContentType="application/vnd.openxmlformats-officedocument.presentationml.slide+xml"/>
  <Override PartName="/ppt/slides/slide49.xml" ContentType="application/vnd.openxmlformats-officedocument.presentationml.slide+xml"/>
  <Override PartName="/ppt/slides/slide78.xml" ContentType="application/vnd.openxmlformats-officedocument.presentationml.slide+xml"/>
  <Override PartName="/ppt/slides/slide96.xml" ContentType="application/vnd.openxmlformats-officedocument.presentationml.slide+xml"/>
  <Override PartName="/ppt/handoutMasters/handoutMaster1.xml" ContentType="application/vnd.openxmlformats-officedocument.presentationml.handoutMaster+xml"/>
  <Override PartName="/ppt/notesSlides/notesSlide4.xml" ContentType="application/vnd.openxmlformats-officedocument.presentationml.notesSlide+xml"/>
  <Override PartName="/ppt/notesSlides/notesSlide107.xml" ContentType="application/vnd.openxmlformats-officedocument.presentationml.notesSlide+xml"/>
  <Override PartName="/docProps/core.xml" ContentType="application/vnd.openxmlformats-package.core-properties+xml"/>
  <Override PartName="/ppt/slides/slide6.xml" ContentType="application/vnd.openxmlformats-officedocument.presentationml.slide+xml"/>
  <Override PartName="/ppt/slides/slide38.xml" ContentType="application/vnd.openxmlformats-officedocument.presentationml.slide+xml"/>
  <Override PartName="/ppt/slides/slide56.xml" ContentType="application/vnd.openxmlformats-officedocument.presentationml.slide+xml"/>
  <Override PartName="/ppt/slides/slide67.xml" ContentType="application/vnd.openxmlformats-officedocument.presentationml.slide+xml"/>
  <Override PartName="/ppt/slides/slide85.xml" ContentType="application/vnd.openxmlformats-officedocument.presentationml.slide+xml"/>
  <Override PartName="/ppt/slides/slide104.xml" ContentType="application/vnd.openxmlformats-officedocument.presentationml.slide+xml"/>
  <Override PartName="/ppt/slideLayouts/slideLayout8.xml" ContentType="application/vnd.openxmlformats-officedocument.presentationml.slideLayout+xml"/>
  <Override PartName="/ppt/notesSlides/notesSlide69.xml" ContentType="application/vnd.openxmlformats-officedocument.presentationml.notesSlide+xml"/>
  <Override PartName="/ppt/notesSlides/notesSlide87.xml" ContentType="application/vnd.openxmlformats-officedocument.presentationml.notesSlide+xml"/>
  <Override PartName="/ppt/notesSlides/notesSlide98.xml" ContentType="application/vnd.openxmlformats-officedocument.presentationml.notesSlide+xml"/>
  <Override PartName="/ppt/slideMasters/slideMaster1.xml" ContentType="application/vnd.openxmlformats-officedocument.presentationml.slideMaster+xml"/>
  <Override PartName="/ppt/slides/slide27.xml" ContentType="application/vnd.openxmlformats-officedocument.presentationml.slide+xml"/>
  <Override PartName="/ppt/slides/slide45.xml" ContentType="application/vnd.openxmlformats-officedocument.presentationml.slide+xml"/>
  <Override PartName="/ppt/slides/slide74.xml" ContentType="application/vnd.openxmlformats-officedocument.presentationml.slide+xml"/>
  <Override PartName="/ppt/slides/slide92.xml" ContentType="application/vnd.openxmlformats-officedocument.presentationml.slide+xml"/>
  <Override PartName="/ppt/slides/slide111.xml" ContentType="application/vnd.openxmlformats-officedocument.presentationml.slide+xml"/>
  <Override PartName="/ppt/slideLayouts/slideLayout4.xml" ContentType="application/vnd.openxmlformats-officedocument.presentationml.slideLayout+xml"/>
  <Override PartName="/ppt/theme/theme3.xml" ContentType="application/vnd.openxmlformats-officedocument.theme+xml"/>
  <Override PartName="/ppt/notesSlides/notesSlide29.xml" ContentType="application/vnd.openxmlformats-officedocument.presentationml.notesSlide+xml"/>
  <Override PartName="/ppt/notesSlides/notesSlide47.xml" ContentType="application/vnd.openxmlformats-officedocument.presentationml.notesSlide+xml"/>
  <Override PartName="/ppt/notesSlides/notesSlide58.xml" ContentType="application/vnd.openxmlformats-officedocument.presentationml.notesSlide+xml"/>
  <Override PartName="/ppt/notesSlides/notesSlide76.xml" ContentType="application/vnd.openxmlformats-officedocument.presentationml.notesSlide+xml"/>
  <Override PartName="/ppt/notesSlides/notesSlide94.xml" ContentType="application/vnd.openxmlformats-officedocument.presentationml.notesSlide+xml"/>
  <Override PartName="/ppt/notesSlides/notesSlide103.xml" ContentType="application/vnd.openxmlformats-officedocument.presentationml.notesSlide+xml"/>
  <Override PartName="/ppt/slides/slide2.xml" ContentType="application/vnd.openxmlformats-officedocument.presentationml.slide+xml"/>
  <Override PartName="/ppt/slides/slide16.xml" ContentType="application/vnd.openxmlformats-officedocument.presentationml.slide+xml"/>
  <Override PartName="/ppt/slides/slide34.xml" ContentType="application/vnd.openxmlformats-officedocument.presentationml.slide+xml"/>
  <Override PartName="/ppt/slides/slide52.xml" ContentType="application/vnd.openxmlformats-officedocument.presentationml.slide+xml"/>
  <Override PartName="/ppt/slides/slide63.xml" ContentType="application/vnd.openxmlformats-officedocument.presentationml.slide+xml"/>
  <Override PartName="/ppt/slides/slide81.xml" ContentType="application/vnd.openxmlformats-officedocument.presentationml.slide+xml"/>
  <Override PartName="/ppt/slides/slide100.xml" ContentType="application/vnd.openxmlformats-officedocument.presentationml.slide+xml"/>
  <Override PartName="/ppt/notesSlides/notesSlide18.xml" ContentType="application/vnd.openxmlformats-officedocument.presentationml.notesSlide+xml"/>
  <Override PartName="/ppt/notesSlides/notesSlide36.xml" ContentType="application/vnd.openxmlformats-officedocument.presentationml.notesSlide+xml"/>
  <Override PartName="/ppt/notesSlides/notesSlide65.xml" ContentType="application/vnd.openxmlformats-officedocument.presentationml.notesSlide+xml"/>
  <Override PartName="/ppt/notesSlides/notesSlide83.xml" ContentType="application/vnd.openxmlformats-officedocument.presentationml.notesSlide+xml"/>
  <Default Extension="rels" ContentType="application/vnd.openxmlformats-package.relationships+xml"/>
  <Override PartName="/ppt/slides/slide23.xml" ContentType="application/vnd.openxmlformats-officedocument.presentationml.slide+xml"/>
  <Override PartName="/ppt/slides/slide41.xml" ContentType="application/vnd.openxmlformats-officedocument.presentationml.slide+xml"/>
  <Override PartName="/ppt/slides/slide70.xml" ContentType="application/vnd.openxmlformats-officedocument.presentationml.slide+xml"/>
  <Override PartName="/ppt/notesSlides/notesSlide25.xml" ContentType="application/vnd.openxmlformats-officedocument.presentationml.notesSlide+xml"/>
  <Override PartName="/ppt/notesSlides/notesSlide43.xml" ContentType="application/vnd.openxmlformats-officedocument.presentationml.notesSlide+xml"/>
  <Override PartName="/ppt/notesSlides/notesSlide54.xml" ContentType="application/vnd.openxmlformats-officedocument.presentationml.notesSlide+xml"/>
  <Override PartName="/ppt/notesSlides/notesSlide72.xml" ContentType="application/vnd.openxmlformats-officedocument.presentationml.notesSlide+xml"/>
  <Override PartName="/ppt/notesSlides/notesSlide90.xml" ContentType="application/vnd.openxmlformats-officedocument.presentationml.notesSlide+xml"/>
  <Override PartName="/ppt/slides/slide12.xml" ContentType="application/vnd.openxmlformats-officedocument.presentationml.slide+xml"/>
  <Override PartName="/ppt/slides/slide30.xml" ContentType="application/vnd.openxmlformats-officedocument.presentationml.slide+xml"/>
  <Override PartName="/ppt/slideLayouts/slideLayout11.xml" ContentType="application/vnd.openxmlformats-officedocument.presentationml.slideLayout+xml"/>
  <Override PartName="/ppt/notesSlides/notesSlide14.xml" ContentType="application/vnd.openxmlformats-officedocument.presentationml.notesSlide+xml"/>
  <Override PartName="/ppt/notesSlides/notesSlide32.xml" ContentType="application/vnd.openxmlformats-officedocument.presentationml.notesSlide+xml"/>
  <Override PartName="/ppt/notesSlides/notesSlide61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50.xml" ContentType="application/vnd.openxmlformats-officedocument.presentationml.notesSlide+xml"/>
  <Override PartName="/ppt/slides/slide79.xml" ContentType="application/vnd.openxmlformats-officedocument.presentationml.slide+xml"/>
  <Override PartName="/ppt/slides/slide109.xml" ContentType="application/vnd.openxmlformats-officedocument.presentationml.slide+xml"/>
  <Override PartName="/ppt/notesSlides/notesSlide10.xml" ContentType="application/vnd.openxmlformats-officedocument.presentationml.notesSlide+xml"/>
  <Override PartName="/ppt/notesSlides/notesSlide108.xml" ContentType="application/vnd.openxmlformats-officedocument.presentationml.notesSlide+xml"/>
  <Override PartName="/ppt/slides/slide7.xml" ContentType="application/vnd.openxmlformats-officedocument.presentationml.slide+xml"/>
  <Override PartName="/ppt/slides/slide68.xml" ContentType="application/vnd.openxmlformats-officedocument.presentationml.slide+xml"/>
  <Override PartName="/ppt/slides/slide97.xml" ContentType="application/vnd.openxmlformats-officedocument.presentationml.slide+xml"/>
  <Override PartName="/ppt/slideLayouts/slideLayout9.xml" ContentType="application/vnd.openxmlformats-officedocument.presentationml.slideLayout+xml"/>
  <Override PartName="/ppt/notesSlides/notesSlide5.xml" ContentType="application/vnd.openxmlformats-officedocument.presentationml.notesSlide+xml"/>
  <Override PartName="/ppt/charts/chart1.xml" ContentType="application/vnd.openxmlformats-officedocument.drawingml.chart+xml"/>
  <Override PartName="/ppt/notesSlides/notesSlide99.xml" ContentType="application/vnd.openxmlformats-officedocument.presentationml.notesSlide+xml"/>
  <Override PartName="/ppt/slides/slide28.xml" ContentType="application/vnd.openxmlformats-officedocument.presentationml.slide+xml"/>
  <Override PartName="/ppt/slides/slide39.xml" ContentType="application/vnd.openxmlformats-officedocument.presentationml.slide+xml"/>
  <Override PartName="/ppt/slides/slide57.xml" ContentType="application/vnd.openxmlformats-officedocument.presentationml.slide+xml"/>
  <Override PartName="/ppt/slides/slide75.xml" ContentType="application/vnd.openxmlformats-officedocument.presentationml.slide+xml"/>
  <Override PartName="/ppt/slides/slide86.xml" ContentType="application/vnd.openxmlformats-officedocument.presentationml.slide+xml"/>
  <Override PartName="/ppt/slides/slide105.xml" ContentType="application/vnd.openxmlformats-officedocument.presentationml.slide+xml"/>
  <Override PartName="/ppt/notesSlides/notesSlide1.xml" ContentType="application/vnd.openxmlformats-officedocument.presentationml.notesSlide+xml"/>
  <Override PartName="/ppt/notesSlides/notesSlide59.xml" ContentType="application/vnd.openxmlformats-officedocument.presentationml.notesSlide+xml"/>
  <Override PartName="/ppt/notesSlides/notesSlide88.xml" ContentType="application/vnd.openxmlformats-officedocument.presentationml.notesSlide+xml"/>
  <Override PartName="/ppt/notesSlides/notesSlide104.xml" ContentType="application/vnd.openxmlformats-officedocument.presentationml.notesSlide+xml"/>
  <Override PartName="/ppt/slides/slide3.xml" ContentType="application/vnd.openxmlformats-officedocument.presentationml.slide+xml"/>
  <Override PartName="/ppt/slides/slide17.xml" ContentType="application/vnd.openxmlformats-officedocument.presentationml.slide+xml"/>
  <Override PartName="/ppt/slides/slide46.xml" ContentType="application/vnd.openxmlformats-officedocument.presentationml.slide+xml"/>
  <Override PartName="/ppt/slides/slide64.xml" ContentType="application/vnd.openxmlformats-officedocument.presentationml.slide+xml"/>
  <Override PartName="/ppt/slides/slide93.xml" ContentType="application/vnd.openxmlformats-officedocument.presentationml.slide+xml"/>
  <Override PartName="/ppt/slides/slide101.xml" ContentType="application/vnd.openxmlformats-officedocument.presentationml.slide+xml"/>
  <Override PartName="/ppt/slideLayouts/slideLayout5.xml" ContentType="application/vnd.openxmlformats-officedocument.presentationml.slideLayout+xml"/>
  <Override PartName="/ppt/notesSlides/notesSlide19.xml" ContentType="application/vnd.openxmlformats-officedocument.presentationml.notesSlide+xml"/>
  <Override PartName="/ppt/notesSlides/notesSlide48.xml" ContentType="application/vnd.openxmlformats-officedocument.presentationml.notesSlide+xml"/>
  <Override PartName="/ppt/notesSlides/notesSlide66.xml" ContentType="application/vnd.openxmlformats-officedocument.presentationml.notesSlide+xml"/>
  <Override PartName="/ppt/notesSlides/notesSlide77.xml" ContentType="application/vnd.openxmlformats-officedocument.presentationml.notesSlide+xml"/>
  <Override PartName="/ppt/notesSlides/notesSlide95.xml" ContentType="application/vnd.openxmlformats-officedocument.presentationml.notesSlide+xml"/>
  <Override PartName="/ppt/slides/slide24.xml" ContentType="application/vnd.openxmlformats-officedocument.presentationml.slide+xml"/>
  <Override PartName="/ppt/slides/slide35.xml" ContentType="application/vnd.openxmlformats-officedocument.presentationml.slide+xml"/>
  <Override PartName="/ppt/slides/slide53.xml" ContentType="application/vnd.openxmlformats-officedocument.presentationml.slide+xml"/>
  <Override PartName="/ppt/slides/slide71.xml" ContentType="application/vnd.openxmlformats-officedocument.presentationml.slide+xml"/>
  <Override PartName="/ppt/slides/slide82.xml" ContentType="application/vnd.openxmlformats-officedocument.presentationml.slide+xml"/>
  <Override PartName="/ppt/notesSlides/notesSlide37.xml" ContentType="application/vnd.openxmlformats-officedocument.presentationml.notesSlide+xml"/>
  <Default Extension="jpeg" ContentType="image/jpeg"/>
  <Override PartName="/ppt/notesSlides/notesSlide55.xml" ContentType="application/vnd.openxmlformats-officedocument.presentationml.notesSlide+xml"/>
  <Override PartName="/ppt/notesSlides/notesSlide84.xml" ContentType="application/vnd.openxmlformats-officedocument.presentationml.notesSlide+xml"/>
  <Override PartName="/ppt/notesSlides/notesSlide100.xml" ContentType="application/vnd.openxmlformats-officedocument.presentationml.notesSlide+xml"/>
  <Override PartName="/ppt/slides/slide13.xml" ContentType="application/vnd.openxmlformats-officedocument.presentationml.slide+xml"/>
  <Override PartName="/ppt/slides/slide31.xml" ContentType="application/vnd.openxmlformats-officedocument.presentationml.slide+xml"/>
  <Override PartName="/ppt/slides/slide42.xml" ContentType="application/vnd.openxmlformats-officedocument.presentationml.slide+xml"/>
  <Override PartName="/ppt/slides/slide60.xml" ContentType="application/vnd.openxmlformats-officedocument.presentationml.slide+xml"/>
  <Override PartName="/ppt/slideLayouts/slideLayout1.xml" ContentType="application/vnd.openxmlformats-officedocument.presentationml.slideLayout+xml"/>
  <Override PartName="/ppt/notesSlides/notesSlide15.xml" ContentType="application/vnd.openxmlformats-officedocument.presentationml.notesSlide+xml"/>
  <Override PartName="/ppt/notesSlides/notesSlide26.xml" ContentType="application/vnd.openxmlformats-officedocument.presentationml.notesSlide+xml"/>
  <Override PartName="/ppt/notesSlides/notesSlide44.xml" ContentType="application/vnd.openxmlformats-officedocument.presentationml.notesSlide+xml"/>
  <Override PartName="/ppt/notesSlides/notesSlide62.xml" ContentType="application/vnd.openxmlformats-officedocument.presentationml.notesSlide+xml"/>
  <Override PartName="/ppt/notesSlides/notesSlide73.xml" ContentType="application/vnd.openxmlformats-officedocument.presentationml.notesSlide+xml"/>
  <Override PartName="/ppt/notesSlides/notesSlide91.xml" ContentType="application/vnd.openxmlformats-officedocument.presentationml.notesSlide+xml"/>
  <Override PartName="/ppt/slides/slide20.xml" ContentType="application/vnd.openxmlformats-officedocument.presentationml.slide+xml"/>
  <Override PartName="/ppt/slideLayouts/slideLayout12.xml" ContentType="application/vnd.openxmlformats-officedocument.presentationml.slideLayout+xml"/>
  <Override PartName="/ppt/notesSlides/notesSlide22.xml" ContentType="application/vnd.openxmlformats-officedocument.presentationml.notesSlide+xml"/>
  <Override PartName="/ppt/notesSlides/notesSlide33.xml" ContentType="application/vnd.openxmlformats-officedocument.presentationml.notesSlide+xml"/>
  <Override PartName="/ppt/notesSlides/notesSlide51.xml" ContentType="application/vnd.openxmlformats-officedocument.presentationml.notesSlide+xml"/>
  <Override PartName="/ppt/notesSlides/notesSlide8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40.xml" ContentType="application/vnd.openxmlformats-officedocument.presentationml.notesSlide+xml"/>
  <Override PartName="/ppt/slides/slide98.xml" ContentType="application/vnd.openxmlformats-officedocument.presentationml.slide+xml"/>
  <Override PartName="/ppt/notesSlides/notesSlide6.xml" ContentType="application/vnd.openxmlformats-officedocument.presentationml.notesSlide+xml"/>
  <Override PartName="/ppt/notesSlides/notesSlide109.xml" ContentType="application/vnd.openxmlformats-officedocument.presentationml.notesSlide+xml"/>
  <Override PartName="/ppt/slides/slide8.xml" ContentType="application/vnd.openxmlformats-officedocument.presentationml.slide+xml"/>
  <Override PartName="/ppt/slides/slide69.xml" ContentType="application/vnd.openxmlformats-officedocument.presentationml.slide+xml"/>
  <Override PartName="/ppt/slides/slide87.xml" ContentType="application/vnd.openxmlformats-officedocument.presentationml.slide+xml"/>
  <Override PartName="/ppt/slides/slide106.xml" ContentType="application/vnd.openxmlformats-officedocument.presentationml.slide+xml"/>
  <Override PartName="/ppt/notesSlides/notesSlide89.xml" ContentType="application/vnd.openxmlformats-officedocument.presentationml.notesSlide+xml"/>
  <Override PartName="/ppt/slides/slide29.xml" ContentType="application/vnd.openxmlformats-officedocument.presentationml.slide+xml"/>
  <Override PartName="/ppt/slides/slide76.xml" ContentType="application/vnd.openxmlformats-officedocument.presentationml.slide+xml"/>
  <Override PartName="/ppt/notesSlides/notesSlide78.xml" ContentType="application/vnd.openxmlformats-officedocument.presentationml.notesSlide+xml"/>
  <Override PartName="/ppt/slides/slide4.xml" ContentType="application/vnd.openxmlformats-officedocument.presentationml.slide+xml"/>
  <Override PartName="/ppt/slides/slide18.xml" ContentType="application/vnd.openxmlformats-officedocument.presentationml.slide+xml"/>
  <Override PartName="/ppt/slides/slide54.xml" ContentType="application/vnd.openxmlformats-officedocument.presentationml.slide+xml"/>
  <Override PartName="/ppt/slides/slide65.xml" ContentType="application/vnd.openxmlformats-officedocument.presentationml.slide+xml"/>
  <Override PartName="/ppt/slides/slide102.xml" ContentType="application/vnd.openxmlformats-officedocument.presentationml.slide+xml"/>
  <Override PartName="/ppt/slideLayouts/slideLayout6.xml" ContentType="application/vnd.openxmlformats-officedocument.presentationml.slideLayout+xml"/>
  <Override PartName="/ppt/notesSlides/notesSlide67.xml" ContentType="application/vnd.openxmlformats-officedocument.presentationml.notesSlide+xml"/>
  <Override PartName="/ppt/slides/slide43.xml" ContentType="application/vnd.openxmlformats-officedocument.presentationml.slide+xml"/>
  <Override PartName="/ppt/slides/slide90.xml" ContentType="application/vnd.openxmlformats-officedocument.presentationml.slide+xml"/>
  <Override PartName="/ppt/theme/theme1.xml" ContentType="application/vnd.openxmlformats-officedocument.theme+xml"/>
  <Override PartName="/ppt/notesSlides/notesSlide45.xml" ContentType="application/vnd.openxmlformats-officedocument.presentationml.notesSlide+xml"/>
  <Override PartName="/ppt/notesSlides/notesSlide56.xml" ContentType="application/vnd.openxmlformats-officedocument.presentationml.notesSlide+xml"/>
  <Override PartName="/ppt/notesSlides/notesSlide92.xml" ContentType="application/vnd.openxmlformats-officedocument.presentationml.notesSlide+xml"/>
  <Override PartName="/ppt/notesSlides/notesSlide101.xml" ContentType="application/vnd.openxmlformats-officedocument.presentationml.notesSlide+xml"/>
  <Override PartName="/ppt/slides/slide32.xml" ContentType="application/vnd.openxmlformats-officedocument.presentationml.slide+xml"/>
  <Override PartName="/ppt/notesSlides/notesSlide34.xml" ContentType="application/vnd.openxmlformats-officedocument.presentationml.notesSlide+xml"/>
  <Default Extension="docx" ContentType="application/vnd.openxmlformats-officedocument.wordprocessingml.document"/>
  <Override PartName="/ppt/notesSlides/notesSlide81.xml" ContentType="application/vnd.openxmlformats-officedocument.presentationml.notesSlide+xml"/>
  <Override PartName="/ppt/slides/slide10.xml" ContentType="application/vnd.openxmlformats-officedocument.presentationml.slide+xml"/>
  <Override PartName="/ppt/slides/slide21.xml" ContentType="application/vnd.openxmlformats-officedocument.presentationml.slide+xml"/>
  <Override PartName="/ppt/notesSlides/notesSlide23.xml" ContentType="application/vnd.openxmlformats-officedocument.presentationml.notesSlide+xml"/>
  <Override PartName="/ppt/notesSlides/notesSlide70.xml" ContentType="application/vnd.openxmlformats-officedocument.presentationml.notesSlide+xml"/>
  <Override PartName="/ppt/notesSlides/notesSlide12.xml" ContentType="application/vnd.openxmlformats-officedocument.presentationml.notesSlide+xml"/>
  <Override PartName="/ppt/slides/slide9.xml" ContentType="application/vnd.openxmlformats-officedocument.presentationml.slide+xml"/>
  <Override PartName="/ppt/slides/slide59.xml" ContentType="application/vnd.openxmlformats-officedocument.presentationml.slide+xml"/>
  <Override PartName="/ppt/slides/slide107.xml" ContentType="application/vnd.openxmlformats-officedocument.presentationml.slide+xml"/>
  <Override PartName="/ppt/viewProps.xml" ContentType="application/vnd.openxmlformats-officedocument.presentationml.viewProps+xml"/>
  <Override PartName="/ppt/notesSlides/notesSlide106.xml" ContentType="application/vnd.openxmlformats-officedocument.presentationml.notesSlide+xml"/>
  <Override PartName="/ppt/slides/slide48.xml" ContentType="application/vnd.openxmlformats-officedocument.presentationml.slide+xml"/>
  <Override PartName="/ppt/slides/slide95.xml" ContentType="application/vnd.openxmlformats-officedocument.presentationml.slide+xml"/>
  <Override PartName="/ppt/notesSlides/notesSlide3.xml" ContentType="application/vnd.openxmlformats-officedocument.presentationml.notesSlide+xml"/>
  <Default Extension="bin" ContentType="application/vnd.openxmlformats-officedocument.oleObject"/>
  <Override PartName="/ppt/notesSlides/notesSlide97.xml" ContentType="application/vnd.openxmlformats-officedocument.presentationml.notesSlide+xml"/>
  <Override PartName="/ppt/slides/slide26.xml" ContentType="application/vnd.openxmlformats-officedocument.presentationml.slide+xml"/>
  <Override PartName="/ppt/slides/slide37.xml" ContentType="application/vnd.openxmlformats-officedocument.presentationml.slide+xml"/>
  <Override PartName="/ppt/slides/slide73.xml" ContentType="application/vnd.openxmlformats-officedocument.presentationml.slide+xml"/>
  <Override PartName="/ppt/slides/slide84.xml" ContentType="application/vnd.openxmlformats-officedocument.presentationml.slide+xml"/>
  <Override PartName="/ppt/presProps.xml" ContentType="application/vnd.openxmlformats-officedocument.presentationml.presProps+xml"/>
  <Override PartName="/ppt/notesSlides/notesSlide39.xml" ContentType="application/vnd.openxmlformats-officedocument.presentationml.notesSlide+xml"/>
  <Override PartName="/ppt/notesSlides/notesSlide86.xml" ContentType="application/vnd.openxmlformats-officedocument.presentationml.notesSlide+xml"/>
  <Override PartName="/ppt/slides/slide1.xml" ContentType="application/vnd.openxmlformats-officedocument.presentationml.slide+xml"/>
  <Override PartName="/ppt/slides/slide15.xml" ContentType="application/vnd.openxmlformats-officedocument.presentationml.slide+xml"/>
  <Override PartName="/ppt/slides/slide62.xml" ContentType="application/vnd.openxmlformats-officedocument.presentationml.slide+xml"/>
  <Override PartName="/ppt/slides/slide110.xml" ContentType="application/vnd.openxmlformats-officedocument.presentationml.slide+xml"/>
  <Override PartName="/ppt/slideLayouts/slideLayout3.xml" ContentType="application/vnd.openxmlformats-officedocument.presentationml.slideLayout+xml"/>
  <Override PartName="/ppt/notesSlides/notesSlide17.xml" ContentType="application/vnd.openxmlformats-officedocument.presentationml.notesSlide+xml"/>
  <Override PartName="/ppt/notesSlides/notesSlide28.xml" ContentType="application/vnd.openxmlformats-officedocument.presentationml.notesSlide+xml"/>
  <Override PartName="/ppt/notesSlides/notesSlide64.xml" ContentType="application/vnd.openxmlformats-officedocument.presentationml.notesSlide+xml"/>
  <Override PartName="/ppt/notesSlides/notesSlide75.xml" ContentType="application/vnd.openxmlformats-officedocument.presentationml.notesSlide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saveSubsetFonts="1">
  <p:sldMasterIdLst>
    <p:sldMasterId id="2147483649" r:id="rId1"/>
  </p:sldMasterIdLst>
  <p:notesMasterIdLst>
    <p:notesMasterId r:id="rId113"/>
  </p:notesMasterIdLst>
  <p:handoutMasterIdLst>
    <p:handoutMasterId r:id="rId114"/>
  </p:handoutMasterIdLst>
  <p:sldIdLst>
    <p:sldId id="304" r:id="rId2"/>
    <p:sldId id="343" r:id="rId3"/>
    <p:sldId id="344" r:id="rId4"/>
    <p:sldId id="345" r:id="rId5"/>
    <p:sldId id="346" r:id="rId6"/>
    <p:sldId id="383" r:id="rId7"/>
    <p:sldId id="347" r:id="rId8"/>
    <p:sldId id="402" r:id="rId9"/>
    <p:sldId id="348" r:id="rId10"/>
    <p:sldId id="400" r:id="rId11"/>
    <p:sldId id="401" r:id="rId12"/>
    <p:sldId id="350" r:id="rId13"/>
    <p:sldId id="384" r:id="rId14"/>
    <p:sldId id="385" r:id="rId15"/>
    <p:sldId id="386" r:id="rId16"/>
    <p:sldId id="387" r:id="rId17"/>
    <p:sldId id="457" r:id="rId18"/>
    <p:sldId id="388" r:id="rId19"/>
    <p:sldId id="389" r:id="rId20"/>
    <p:sldId id="390" r:id="rId21"/>
    <p:sldId id="453" r:id="rId22"/>
    <p:sldId id="391" r:id="rId23"/>
    <p:sldId id="392" r:id="rId24"/>
    <p:sldId id="393" r:id="rId25"/>
    <p:sldId id="394" r:id="rId26"/>
    <p:sldId id="395" r:id="rId27"/>
    <p:sldId id="396" r:id="rId28"/>
    <p:sldId id="397" r:id="rId29"/>
    <p:sldId id="398" r:id="rId30"/>
    <p:sldId id="351" r:id="rId31"/>
    <p:sldId id="352" r:id="rId32"/>
    <p:sldId id="353" r:id="rId33"/>
    <p:sldId id="433" r:id="rId34"/>
    <p:sldId id="434" r:id="rId35"/>
    <p:sldId id="435" r:id="rId36"/>
    <p:sldId id="436" r:id="rId37"/>
    <p:sldId id="437" r:id="rId38"/>
    <p:sldId id="438" r:id="rId39"/>
    <p:sldId id="439" r:id="rId40"/>
    <p:sldId id="440" r:id="rId41"/>
    <p:sldId id="441" r:id="rId42"/>
    <p:sldId id="442" r:id="rId43"/>
    <p:sldId id="444" r:id="rId44"/>
    <p:sldId id="443" r:id="rId45"/>
    <p:sldId id="354" r:id="rId46"/>
    <p:sldId id="355" r:id="rId47"/>
    <p:sldId id="364" r:id="rId48"/>
    <p:sldId id="357" r:id="rId49"/>
    <p:sldId id="363" r:id="rId50"/>
    <p:sldId id="361" r:id="rId51"/>
    <p:sldId id="362" r:id="rId52"/>
    <p:sldId id="416" r:id="rId53"/>
    <p:sldId id="417" r:id="rId54"/>
    <p:sldId id="418" r:id="rId55"/>
    <p:sldId id="419" r:id="rId56"/>
    <p:sldId id="420" r:id="rId57"/>
    <p:sldId id="421" r:id="rId58"/>
    <p:sldId id="366" r:id="rId59"/>
    <p:sldId id="427" r:id="rId60"/>
    <p:sldId id="428" r:id="rId61"/>
    <p:sldId id="429" r:id="rId62"/>
    <p:sldId id="430" r:id="rId63"/>
    <p:sldId id="431" r:id="rId64"/>
    <p:sldId id="432" r:id="rId65"/>
    <p:sldId id="368" r:id="rId66"/>
    <p:sldId id="333" r:id="rId67"/>
    <p:sldId id="371" r:id="rId68"/>
    <p:sldId id="367" r:id="rId69"/>
    <p:sldId id="422" r:id="rId70"/>
    <p:sldId id="454" r:id="rId71"/>
    <p:sldId id="455" r:id="rId72"/>
    <p:sldId id="456" r:id="rId73"/>
    <p:sldId id="424" r:id="rId74"/>
    <p:sldId id="446" r:id="rId75"/>
    <p:sldId id="447" r:id="rId76"/>
    <p:sldId id="448" r:id="rId77"/>
    <p:sldId id="449" r:id="rId78"/>
    <p:sldId id="450" r:id="rId79"/>
    <p:sldId id="451" r:id="rId80"/>
    <p:sldId id="452" r:id="rId81"/>
    <p:sldId id="425" r:id="rId82"/>
    <p:sldId id="426" r:id="rId83"/>
    <p:sldId id="372" r:id="rId84"/>
    <p:sldId id="373" r:id="rId85"/>
    <p:sldId id="336" r:id="rId86"/>
    <p:sldId id="382" r:id="rId87"/>
    <p:sldId id="374" r:id="rId88"/>
    <p:sldId id="375" r:id="rId89"/>
    <p:sldId id="403" r:id="rId90"/>
    <p:sldId id="404" r:id="rId91"/>
    <p:sldId id="405" r:id="rId92"/>
    <p:sldId id="406" r:id="rId93"/>
    <p:sldId id="407" r:id="rId94"/>
    <p:sldId id="408" r:id="rId95"/>
    <p:sldId id="316" r:id="rId96"/>
    <p:sldId id="376" r:id="rId97"/>
    <p:sldId id="317" r:id="rId98"/>
    <p:sldId id="319" r:id="rId99"/>
    <p:sldId id="381" r:id="rId100"/>
    <p:sldId id="325" r:id="rId101"/>
    <p:sldId id="409" r:id="rId102"/>
    <p:sldId id="410" r:id="rId103"/>
    <p:sldId id="411" r:id="rId104"/>
    <p:sldId id="412" r:id="rId105"/>
    <p:sldId id="413" r:id="rId106"/>
    <p:sldId id="414" r:id="rId107"/>
    <p:sldId id="415" r:id="rId108"/>
    <p:sldId id="377" r:id="rId109"/>
    <p:sldId id="378" r:id="rId110"/>
    <p:sldId id="379" r:id="rId111"/>
    <p:sldId id="380" r:id="rId112"/>
  </p:sldIdLst>
  <p:sldSz cx="9906000" cy="6858000" type="A4"/>
  <p:notesSz cx="7099300" cy="10234613"/>
  <p:defaultTextStyle>
    <a:defPPr>
      <a:defRPr lang="es-ES"/>
    </a:defPPr>
    <a:lvl1pPr algn="l" rtl="0" fontAlgn="base">
      <a:spcBef>
        <a:spcPct val="0"/>
      </a:spcBef>
      <a:spcAft>
        <a:spcPct val="0"/>
      </a:spcAft>
      <a:defRPr sz="1000" b="1" kern="1200">
        <a:solidFill>
          <a:schemeClr val="bg1"/>
        </a:solidFill>
        <a:latin typeface="Arial" charset="0"/>
        <a:ea typeface="+mn-ea"/>
        <a:cs typeface="Arial" charset="0"/>
      </a:defRPr>
    </a:lvl1pPr>
    <a:lvl2pPr marL="457200" algn="l" rtl="0" fontAlgn="base">
      <a:spcBef>
        <a:spcPct val="0"/>
      </a:spcBef>
      <a:spcAft>
        <a:spcPct val="0"/>
      </a:spcAft>
      <a:defRPr sz="1000" b="1" kern="1200">
        <a:solidFill>
          <a:schemeClr val="bg1"/>
        </a:solidFill>
        <a:latin typeface="Arial" charset="0"/>
        <a:ea typeface="+mn-ea"/>
        <a:cs typeface="Arial" charset="0"/>
      </a:defRPr>
    </a:lvl2pPr>
    <a:lvl3pPr marL="914400" algn="l" rtl="0" fontAlgn="base">
      <a:spcBef>
        <a:spcPct val="0"/>
      </a:spcBef>
      <a:spcAft>
        <a:spcPct val="0"/>
      </a:spcAft>
      <a:defRPr sz="1000" b="1" kern="1200">
        <a:solidFill>
          <a:schemeClr val="bg1"/>
        </a:solidFill>
        <a:latin typeface="Arial" charset="0"/>
        <a:ea typeface="+mn-ea"/>
        <a:cs typeface="Arial" charset="0"/>
      </a:defRPr>
    </a:lvl3pPr>
    <a:lvl4pPr marL="1371600" algn="l" rtl="0" fontAlgn="base">
      <a:spcBef>
        <a:spcPct val="0"/>
      </a:spcBef>
      <a:spcAft>
        <a:spcPct val="0"/>
      </a:spcAft>
      <a:defRPr sz="1000" b="1" kern="1200">
        <a:solidFill>
          <a:schemeClr val="bg1"/>
        </a:solidFill>
        <a:latin typeface="Arial" charset="0"/>
        <a:ea typeface="+mn-ea"/>
        <a:cs typeface="Arial" charset="0"/>
      </a:defRPr>
    </a:lvl4pPr>
    <a:lvl5pPr marL="1828800" algn="l" rtl="0" fontAlgn="base">
      <a:spcBef>
        <a:spcPct val="0"/>
      </a:spcBef>
      <a:spcAft>
        <a:spcPct val="0"/>
      </a:spcAft>
      <a:defRPr sz="1000" b="1" kern="1200">
        <a:solidFill>
          <a:schemeClr val="bg1"/>
        </a:solidFill>
        <a:latin typeface="Arial" charset="0"/>
        <a:ea typeface="+mn-ea"/>
        <a:cs typeface="Arial" charset="0"/>
      </a:defRPr>
    </a:lvl5pPr>
    <a:lvl6pPr marL="2286000" algn="l" defTabSz="914400" rtl="0" eaLnBrk="1" latinLnBrk="0" hangingPunct="1">
      <a:defRPr sz="1000" b="1" kern="1200">
        <a:solidFill>
          <a:schemeClr val="bg1"/>
        </a:solidFill>
        <a:latin typeface="Arial" charset="0"/>
        <a:ea typeface="+mn-ea"/>
        <a:cs typeface="Arial" charset="0"/>
      </a:defRPr>
    </a:lvl6pPr>
    <a:lvl7pPr marL="2743200" algn="l" defTabSz="914400" rtl="0" eaLnBrk="1" latinLnBrk="0" hangingPunct="1">
      <a:defRPr sz="1000" b="1" kern="1200">
        <a:solidFill>
          <a:schemeClr val="bg1"/>
        </a:solidFill>
        <a:latin typeface="Arial" charset="0"/>
        <a:ea typeface="+mn-ea"/>
        <a:cs typeface="Arial" charset="0"/>
      </a:defRPr>
    </a:lvl7pPr>
    <a:lvl8pPr marL="3200400" algn="l" defTabSz="914400" rtl="0" eaLnBrk="1" latinLnBrk="0" hangingPunct="1">
      <a:defRPr sz="1000" b="1" kern="1200">
        <a:solidFill>
          <a:schemeClr val="bg1"/>
        </a:solidFill>
        <a:latin typeface="Arial" charset="0"/>
        <a:ea typeface="+mn-ea"/>
        <a:cs typeface="Arial" charset="0"/>
      </a:defRPr>
    </a:lvl8pPr>
    <a:lvl9pPr marL="3657600" algn="l" defTabSz="914400" rtl="0" eaLnBrk="1" latinLnBrk="0" hangingPunct="1">
      <a:defRPr sz="1000" b="1" kern="1200">
        <a:solidFill>
          <a:schemeClr val="bg1"/>
        </a:solidFill>
        <a:latin typeface="Arial" charset="0"/>
        <a:ea typeface="+mn-ea"/>
        <a:cs typeface="Arial" charset="0"/>
      </a:defRPr>
    </a:lvl9pPr>
  </p:defaultTextStyle>
  <p:extLst>
    <p:ext uri="{EFAFB233-063F-42B5-8137-9DF3F51BA10A}">
      <p15:sldGuideLst xmlns="" xmlns:p15="http://schemas.microsoft.com/office/powerpoint/2012/main">
        <p15:guide id="1" orient="horz" pos="616">
          <p15:clr>
            <a:srgbClr val="A4A3A4"/>
          </p15:clr>
        </p15:guide>
        <p15:guide id="2" orient="horz" pos="3917">
          <p15:clr>
            <a:srgbClr val="A4A3A4"/>
          </p15:clr>
        </p15:guide>
        <p15:guide id="3" orient="horz" pos="3600">
          <p15:clr>
            <a:srgbClr val="A4A3A4"/>
          </p15:clr>
        </p15:guide>
        <p15:guide id="4" orient="horz" pos="813">
          <p15:clr>
            <a:srgbClr val="A4A3A4"/>
          </p15:clr>
        </p15:guide>
        <p15:guide id="5" orient="horz" pos="3639">
          <p15:clr>
            <a:srgbClr val="A4A3A4"/>
          </p15:clr>
        </p15:guide>
        <p15:guide id="6" orient="horz" pos="3846">
          <p15:clr>
            <a:srgbClr val="A4A3A4"/>
          </p15:clr>
        </p15:guide>
        <p15:guide id="7" orient="horz" pos="4216">
          <p15:clr>
            <a:srgbClr val="A4A3A4"/>
          </p15:clr>
        </p15:guide>
        <p15:guide id="8" pos="3121">
          <p15:clr>
            <a:srgbClr val="A4A3A4"/>
          </p15:clr>
        </p15:guide>
        <p15:guide id="9" pos="6026">
          <p15:clr>
            <a:srgbClr val="A4A3A4"/>
          </p15:clr>
        </p15:guide>
        <p15:guide id="10" pos="711">
          <p15:clr>
            <a:srgbClr val="A4A3A4"/>
          </p15:clr>
        </p15:guide>
        <p15:guide id="11" pos="4342">
          <p15:clr>
            <a:srgbClr val="A4A3A4"/>
          </p15:clr>
        </p15:guide>
        <p15:guide id="12" pos="4914">
          <p15:clr>
            <a:srgbClr val="A4A3A4"/>
          </p15:clr>
        </p15:guide>
        <p15:guide id="13" pos="6101">
          <p15:clr>
            <a:srgbClr val="A4A3A4"/>
          </p15:clr>
        </p15:guide>
        <p15:guide id="14" pos="5441">
          <p15:clr>
            <a:srgbClr val="A4A3A4"/>
          </p15:clr>
        </p15:guide>
      </p15:sldGuideLst>
    </p:ext>
    <p:ext uri="{2D200454-40CA-4A62-9FC3-DE9A4176ACB9}">
      <p15:notesGuideLst xmlns="" xmlns:p15="http://schemas.microsoft.com/office/powerpoint/2012/main">
        <p15:guide id="1" orient="horz" pos="3222">
          <p15:clr>
            <a:srgbClr val="A4A3A4"/>
          </p15:clr>
        </p15:guide>
        <p15:guide id="2" pos="2237">
          <p15:clr>
            <a:srgbClr val="A4A3A4"/>
          </p15:clr>
        </p15:guide>
      </p15:notes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 xmlns="">
          <a:srgbClr val="FF0000"/>
        </p14:laserClr>
      </p:ext>
      <p:ext uri="{2FDB2607-1784-4EEB-B798-7EB5836EED8A}">
        <p14:showMediaCtrls xmlns:p14="http://schemas.microsoft.com/office/powerpoint/2010/main" xmlns="" val="1"/>
      </p:ext>
    </p:extLst>
  </p:showPr>
  <p:clrMru>
    <a:srgbClr val="FFD303"/>
    <a:srgbClr val="E0E5F0"/>
    <a:srgbClr val="D5DCEA"/>
    <a:srgbClr val="FF9933"/>
    <a:srgbClr val="B2B2B2"/>
    <a:srgbClr val="FFCC66"/>
    <a:srgbClr val="FF9900"/>
    <a:srgbClr val="FFCC99"/>
    <a:srgbClr val="FFFF99"/>
    <a:srgbClr val="6699FF"/>
  </p:clrMru>
  <p:extLst>
    <p:ext uri="{E76CE94A-603C-4142-B9EB-6D1370010A27}">
      <p14:discardImageEditData xmlns:p14="http://schemas.microsoft.com/office/powerpoint/2010/main" xmlns="" val="0"/>
    </p:ext>
    <p:ext uri="{D31A062A-798A-4329-ABDD-BBA856620510}">
      <p14:defaultImageDpi xmlns:p14="http://schemas.microsoft.com/office/powerpoint/2010/main" xmlns="" val="220"/>
    </p:ext>
    <p:ext uri="{FD5EFAAD-0ECE-453E-9831-46B23BE46B34}">
      <p15:chartTrackingRefBased xmlns=""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Estilo medio 2 - Énfasis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9DCAF9ED-07DC-4A11-8D7F-57B35C25682E}" styleName="Estilo medio 1 - Énfasis 2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2"/>
              </a:solidFill>
            </a:ln>
          </a:left>
          <a:right>
            <a:ln w="12700" cmpd="sng">
              <a:solidFill>
                <a:schemeClr val="accent2"/>
              </a:solidFill>
            </a:ln>
          </a:right>
          <a:top>
            <a:ln w="12700" cmpd="sng">
              <a:solidFill>
                <a:schemeClr val="accent2"/>
              </a:solidFill>
            </a:ln>
          </a:top>
          <a:bottom>
            <a:ln w="12700" cmpd="sng">
              <a:solidFill>
                <a:schemeClr val="accent2"/>
              </a:solidFill>
            </a:ln>
          </a:bottom>
          <a:insideH>
            <a:ln w="12700" cmpd="sng">
              <a:solidFill>
                <a:schemeClr val="accent2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accent2">
              <a:tint val="20000"/>
            </a:schemeClr>
          </a:solidFill>
        </a:fill>
      </a:tcStyle>
    </a:band1H>
    <a:band1V>
      <a:tcStyle>
        <a:tcBdr/>
        <a:fill>
          <a:solidFill>
            <a:schemeClr val="accent2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2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2"/>
          </a:solidFill>
        </a:fill>
      </a:tcStyle>
    </a:firstRow>
  </a:tblStyle>
  <a:tblStyle styleId="{69012ECD-51FC-41F1-AA8D-1B2483CD663E}" styleName="Estilo claro 2 - Acento 1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</a:tcBdr>
      </a:tcStyle>
    </a:band1H>
    <a:band1V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</a:tcBdr>
      </a:tcStyle>
    </a:band1V>
    <a:band2V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1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accent1"/>
        </a:fillRef>
      </a:tcStyle>
    </a:firstRow>
  </a:tblStyle>
  <a:tblStyle styleId="{0E3FDE45-AF77-4B5C-9715-49D594BDF05E}" styleName="Estilo claro 1 - Acento 2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accent2"/>
              </a:solidFill>
            </a:ln>
          </a:top>
          <a:bottom>
            <a:ln w="12700" cmpd="sng">
              <a:solidFill>
                <a:schemeClr val="accent2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2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2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accent2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accent2"/>
              </a:solidFill>
            </a:ln>
          </a:bottom>
        </a:tcBdr>
        <a:fill>
          <a:noFill/>
        </a:fill>
      </a:tcStyle>
    </a:firstRow>
  </a:tblStyle>
  <a:tblStyle styleId="{93296810-A885-4BE3-A3E7-6D5BEEA58F35}" styleName="Estilo medio 2 - Énfasis 6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6">
              <a:tint val="20000"/>
            </a:schemeClr>
          </a:solidFill>
        </a:fill>
      </a:tcStyle>
    </a:wholeTbl>
    <a:band1H>
      <a:tcStyle>
        <a:tcBdr/>
        <a:fill>
          <a:solidFill>
            <a:schemeClr val="accent6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6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6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6"/>
          </a:solidFill>
        </a:fill>
      </a:tcStyle>
    </a:firstRow>
  </a:tblStyle>
  <a:tblStyle styleId="{8EC20E35-A176-4012-BC5E-935CFFF8708E}" styleName="Estilo medio 3">
    <a:wholeTbl>
      <a:tcTxStyle>
        <a:fontRef idx="minor"/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25400" cmpd="sng">
              <a:solidFill>
                <a:schemeClr val="dk1"/>
              </a:solidFill>
            </a:ln>
          </a:top>
          <a:bottom>
            <a:ln w="25400" cmpd="sng">
              <a:solidFill>
                <a:schemeClr val="dk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dk1">
              <a:tint val="20000"/>
            </a:schemeClr>
          </a:solidFill>
        </a:fill>
      </a:tcStyle>
    </a:band1H>
    <a:band1V>
      <a:tcStyle>
        <a:tcBdr/>
        <a:fill>
          <a:solidFill>
            <a:schemeClr val="dk1">
              <a:tint val="20000"/>
            </a:schemeClr>
          </a:solidFill>
        </a:fill>
      </a:tcStyle>
    </a:band1V>
    <a:la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dk1"/>
          </a:solidFill>
        </a:fill>
      </a:tcStyle>
    </a:lastCol>
    <a:fir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dk1"/>
          </a:solidFill>
        </a:fill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lt1"/>
          </a:solidFill>
        </a:fill>
      </a:tcStyle>
    </a:lastRow>
    <a:seCell>
      <a:tcTxStyle b="on">
        <a:fontRef idx="minor">
          <a:scrgbClr r="0" g="0" b="0"/>
        </a:fontRef>
        <a:schemeClr val="dk1"/>
      </a:tcTxStyle>
      <a:tcStyle>
        <a:tcBdr/>
      </a:tcStyle>
    </a:seCell>
    <a:swCell>
      <a:tcTxStyle b="on">
        <a:fontRef idx="minor">
          <a:scrgbClr r="0" g="0" b="0"/>
        </a:fontRef>
        <a:schemeClr val="dk1"/>
      </a:tcTxStyle>
      <a:tcStyle>
        <a:tcBdr/>
      </a:tcStyle>
    </a:swCell>
    <a:firstRow>
      <a:tcTxStyle b="on">
        <a:fontRef idx="minor">
          <a:scrgbClr r="0" g="0" b="0"/>
        </a:fontRef>
        <a:schemeClr val="lt1"/>
      </a:tcTxStyle>
      <a:tcStyle>
        <a:tcBdr>
          <a:bottom>
            <a:ln w="25400" cmpd="sng">
              <a:solidFill>
                <a:schemeClr val="dk1"/>
              </a:solidFill>
            </a:ln>
          </a:bottom>
        </a:tcBdr>
        <a:fill>
          <a:solidFill>
            <a:schemeClr val="dk1"/>
          </a:solidFill>
        </a:fill>
      </a:tcStyle>
    </a:firstRow>
  </a:tblStyle>
  <a:tblStyle styleId="{2A488322-F2BA-4B5B-9748-0D474271808F}" styleName="Estilo medio 3 - Énfasis 6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25400" cmpd="sng">
              <a:solidFill>
                <a:schemeClr val="dk1"/>
              </a:solidFill>
            </a:ln>
          </a:top>
          <a:bottom>
            <a:ln w="25400" cmpd="sng">
              <a:solidFill>
                <a:schemeClr val="dk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dk1">
              <a:tint val="20000"/>
            </a:schemeClr>
          </a:solidFill>
        </a:fill>
      </a:tcStyle>
    </a:band1H>
    <a:band1V>
      <a:tcStyle>
        <a:tcBdr/>
        <a:fill>
          <a:solidFill>
            <a:schemeClr val="dk1">
              <a:tint val="20000"/>
            </a:schemeClr>
          </a:solidFill>
        </a:fill>
      </a:tcStyle>
    </a:band1V>
    <a:la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6"/>
          </a:solidFill>
        </a:fill>
      </a:tcStyle>
    </a:lastCol>
    <a:fir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6"/>
          </a:solidFill>
        </a:fill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lt1"/>
          </a:solidFill>
        </a:fill>
      </a:tcStyle>
    </a:lastRow>
    <a:seCell>
      <a:tcTxStyle b="on">
        <a:fontRef idx="minor">
          <a:scrgbClr r="0" g="0" b="0"/>
        </a:fontRef>
        <a:schemeClr val="dk1"/>
      </a:tcTxStyle>
      <a:tcStyle>
        <a:tcBdr/>
      </a:tcStyle>
    </a:seCell>
    <a:swCell>
      <a:tcTxStyle b="on">
        <a:fontRef idx="minor">
          <a:scrgbClr r="0" g="0" b="0"/>
        </a:fontRef>
        <a:schemeClr val="dk1"/>
      </a:tcTxStyle>
      <a:tcStyle>
        <a:tcBdr/>
      </a:tcStyle>
    </a:swCell>
    <a:firstRow>
      <a:tcTxStyle b="on">
        <a:fontRef idx="minor">
          <a:scrgbClr r="0" g="0" b="0"/>
        </a:fontRef>
        <a:schemeClr val="lt1"/>
      </a:tcTxStyle>
      <a:tcStyle>
        <a:tcBdr>
          <a:bottom>
            <a:ln w="25400" cmpd="sng">
              <a:solidFill>
                <a:schemeClr val="dk1"/>
              </a:solidFill>
            </a:ln>
          </a:bottom>
        </a:tcBdr>
        <a:fill>
          <a:solidFill>
            <a:schemeClr val="accent6"/>
          </a:solidFill>
        </a:fill>
      </a:tcStyle>
    </a:firstRow>
  </a:tblStyle>
  <a:tblStyle styleId="{D7AC3CCA-C797-4891-BE02-D94E43425B78}" styleName="Estilo medio 4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dk1"/>
              </a:solidFill>
            </a:ln>
          </a:left>
          <a:right>
            <a:ln w="12700" cmpd="sng">
              <a:solidFill>
                <a:schemeClr val="dk1"/>
              </a:solidFill>
            </a:ln>
          </a:right>
          <a:top>
            <a:ln w="12700" cmpd="sng">
              <a:solidFill>
                <a:schemeClr val="dk1"/>
              </a:solidFill>
            </a:ln>
          </a:top>
          <a:bottom>
            <a:ln w="12700" cmpd="sng">
              <a:solidFill>
                <a:schemeClr val="dk1"/>
              </a:solidFill>
            </a:ln>
          </a:bottom>
          <a:insideH>
            <a:ln w="12700" cmpd="sng">
              <a:solidFill>
                <a:schemeClr val="dk1"/>
              </a:solidFill>
            </a:ln>
          </a:insideH>
          <a:insideV>
            <a:ln w="12700" cmpd="sng">
              <a:solidFill>
                <a:schemeClr val="dk1"/>
              </a:solidFill>
            </a:ln>
          </a:insideV>
        </a:tcBdr>
        <a:fill>
          <a:solidFill>
            <a:schemeClr val="dk1">
              <a:tint val="20000"/>
            </a:schemeClr>
          </a:solidFill>
        </a:fill>
      </a:tcStyle>
    </a:wholeTbl>
    <a:band1H>
      <a:tcStyle>
        <a:tcBdr/>
        <a:fill>
          <a:solidFill>
            <a:schemeClr val="dk1">
              <a:tint val="40000"/>
            </a:schemeClr>
          </a:solidFill>
        </a:fill>
      </a:tcStyle>
    </a:band1H>
    <a:band1V>
      <a:tcStyle>
        <a:tcBdr/>
        <a:fill>
          <a:solidFill>
            <a:schemeClr val="dk1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25400" cmpd="sng">
              <a:solidFill>
                <a:schemeClr val="dk1"/>
              </a:solidFill>
            </a:ln>
          </a:top>
        </a:tcBdr>
        <a:fill>
          <a:solidFill>
            <a:schemeClr val="dk1">
              <a:tint val="20000"/>
            </a:schemeClr>
          </a:solidFill>
        </a:fill>
      </a:tcStyle>
    </a:lastRow>
    <a:firstRow>
      <a:tcTxStyle b="on"/>
      <a:tcStyle>
        <a:tcBdr/>
        <a:fill>
          <a:solidFill>
            <a:schemeClr val="dk1">
              <a:tint val="20000"/>
            </a:schemeClr>
          </a:solidFill>
        </a:fill>
      </a:tcStyle>
    </a:firstRow>
  </a:tblStyle>
  <a:tblStyle styleId="{69CF1AB2-1976-4502-BF36-3FF5EA218861}" styleName="Estilo medio 4 - Énfasis 1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1"/>
              </a:solidFill>
            </a:ln>
          </a:left>
          <a:right>
            <a:ln w="12700" cmpd="sng">
              <a:solidFill>
                <a:schemeClr val="accent1"/>
              </a:solidFill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 w="12700" cmpd="sng">
              <a:solidFill>
                <a:schemeClr val="accent1"/>
              </a:solidFill>
            </a:ln>
          </a:insideH>
          <a:insideV>
            <a:ln w="12700" cmpd="sng">
              <a:solidFill>
                <a:schemeClr val="accen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25400" cmpd="sng">
              <a:solidFill>
                <a:schemeClr val="accent1"/>
              </a:solidFill>
            </a:ln>
          </a:top>
        </a:tcBdr>
        <a:fill>
          <a:solidFill>
            <a:schemeClr val="accent1">
              <a:tint val="20000"/>
            </a:schemeClr>
          </a:solidFill>
        </a:fill>
      </a:tcStyle>
    </a:lastRow>
    <a:firstRow>
      <a:tcTxStyle b="on"/>
      <a:tcStyle>
        <a:tcBdr/>
        <a:fill>
          <a:solidFill>
            <a:schemeClr val="accent1">
              <a:tint val="20000"/>
            </a:schemeClr>
          </a:solidFill>
        </a:fill>
      </a:tcStyle>
    </a:firstRow>
  </a:tblStyle>
  <a:tblStyle styleId="{8A107856-5554-42FB-B03E-39F5DBC370BA}" styleName="Estilo medio 4 - Énfasis 2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2"/>
              </a:solidFill>
            </a:ln>
          </a:left>
          <a:right>
            <a:ln w="12700" cmpd="sng">
              <a:solidFill>
                <a:schemeClr val="accent2"/>
              </a:solidFill>
            </a:ln>
          </a:right>
          <a:top>
            <a:ln w="12700" cmpd="sng">
              <a:solidFill>
                <a:schemeClr val="accent2"/>
              </a:solidFill>
            </a:ln>
          </a:top>
          <a:bottom>
            <a:ln w="12700" cmpd="sng">
              <a:solidFill>
                <a:schemeClr val="accent2"/>
              </a:solidFill>
            </a:ln>
          </a:bottom>
          <a:insideH>
            <a:ln w="12700" cmpd="sng">
              <a:solidFill>
                <a:schemeClr val="accent2"/>
              </a:solidFill>
            </a:ln>
          </a:insideH>
          <a:insideV>
            <a:ln w="12700" cmpd="sng">
              <a:solidFill>
                <a:schemeClr val="accent2"/>
              </a:solidFill>
            </a:ln>
          </a:insideV>
        </a:tcBdr>
        <a:fill>
          <a:solidFill>
            <a:schemeClr val="accent2">
              <a:tint val="20000"/>
            </a:schemeClr>
          </a:solidFill>
        </a:fill>
      </a:tcStyle>
    </a:wholeTbl>
    <a:band1H>
      <a:tcStyle>
        <a:tcBdr/>
        <a:fill>
          <a:solidFill>
            <a:schemeClr val="accent2">
              <a:tint val="40000"/>
            </a:schemeClr>
          </a:solidFill>
        </a:fill>
      </a:tcStyle>
    </a:band1H>
    <a:band1V>
      <a:tcStyle>
        <a:tcBdr/>
        <a:fill>
          <a:solidFill>
            <a:schemeClr val="accent2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25400" cmpd="sng">
              <a:solidFill>
                <a:schemeClr val="accent2"/>
              </a:solidFill>
            </a:ln>
          </a:top>
        </a:tcBdr>
        <a:fill>
          <a:solidFill>
            <a:schemeClr val="accent2">
              <a:tint val="20000"/>
            </a:schemeClr>
          </a:solidFill>
        </a:fill>
      </a:tcStyle>
    </a:lastRow>
    <a:firstRow>
      <a:tcTxStyle b="on"/>
      <a:tcStyle>
        <a:tcBdr/>
        <a:fill>
          <a:solidFill>
            <a:schemeClr val="accent2">
              <a:tint val="20000"/>
            </a:schemeClr>
          </a:solidFill>
        </a:fill>
      </a:tcStyle>
    </a:firstRow>
  </a:tblStyle>
  <a:tblStyle styleId="{0505E3EF-67EA-436B-97B2-0124C06EBD24}" styleName="Estilo medio 4 - Énfasis 3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3"/>
              </a:solidFill>
            </a:ln>
          </a:left>
          <a:right>
            <a:ln w="12700" cmpd="sng">
              <a:solidFill>
                <a:schemeClr val="accent3"/>
              </a:solidFill>
            </a:ln>
          </a:right>
          <a:top>
            <a:ln w="12700" cmpd="sng">
              <a:solidFill>
                <a:schemeClr val="accent3"/>
              </a:solidFill>
            </a:ln>
          </a:top>
          <a:bottom>
            <a:ln w="12700" cmpd="sng">
              <a:solidFill>
                <a:schemeClr val="accent3"/>
              </a:solidFill>
            </a:ln>
          </a:bottom>
          <a:insideH>
            <a:ln w="12700" cmpd="sng">
              <a:solidFill>
                <a:schemeClr val="accent3"/>
              </a:solidFill>
            </a:ln>
          </a:insideH>
          <a:insideV>
            <a:ln w="12700" cmpd="sng">
              <a:solidFill>
                <a:schemeClr val="accent3"/>
              </a:solidFill>
            </a:ln>
          </a:insideV>
        </a:tcBdr>
        <a:fill>
          <a:solidFill>
            <a:schemeClr val="accent3">
              <a:tint val="20000"/>
            </a:schemeClr>
          </a:solidFill>
        </a:fill>
      </a:tcStyle>
    </a:wholeTbl>
    <a:band1H>
      <a:tcStyle>
        <a:tcBdr/>
        <a:fill>
          <a:solidFill>
            <a:schemeClr val="accent3">
              <a:tint val="40000"/>
            </a:schemeClr>
          </a:solidFill>
        </a:fill>
      </a:tcStyle>
    </a:band1H>
    <a:band1V>
      <a:tcStyle>
        <a:tcBdr/>
        <a:fill>
          <a:solidFill>
            <a:schemeClr val="accent3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25400" cmpd="sng">
              <a:solidFill>
                <a:schemeClr val="accent3"/>
              </a:solidFill>
            </a:ln>
          </a:top>
        </a:tcBdr>
        <a:fill>
          <a:solidFill>
            <a:schemeClr val="accent3">
              <a:tint val="20000"/>
            </a:schemeClr>
          </a:solidFill>
        </a:fill>
      </a:tcStyle>
    </a:lastRow>
    <a:firstRow>
      <a:tcTxStyle b="on"/>
      <a:tcStyle>
        <a:tcBdr/>
        <a:fill>
          <a:solidFill>
            <a:schemeClr val="accent3">
              <a:tint val="20000"/>
            </a:schemeClr>
          </a:solidFill>
        </a:fill>
      </a:tcStyle>
    </a:firstRow>
  </a:tblStyle>
  <a:tblStyle styleId="{16D9F66E-5EB9-4882-86FB-DCBF35E3C3E4}" styleName="Estilo medio 4 - Énfasis 6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6"/>
              </a:solidFill>
            </a:ln>
          </a:left>
          <a:right>
            <a:ln w="12700" cmpd="sng">
              <a:solidFill>
                <a:schemeClr val="accent6"/>
              </a:solidFill>
            </a:ln>
          </a:right>
          <a:top>
            <a:ln w="12700" cmpd="sng">
              <a:solidFill>
                <a:schemeClr val="accent6"/>
              </a:solidFill>
            </a:ln>
          </a:top>
          <a:bottom>
            <a:ln w="12700" cmpd="sng">
              <a:solidFill>
                <a:schemeClr val="accent6"/>
              </a:solidFill>
            </a:ln>
          </a:bottom>
          <a:insideH>
            <a:ln w="12700" cmpd="sng">
              <a:solidFill>
                <a:schemeClr val="accent6"/>
              </a:solidFill>
            </a:ln>
          </a:insideH>
          <a:insideV>
            <a:ln w="12700" cmpd="sng">
              <a:solidFill>
                <a:schemeClr val="accent6"/>
              </a:solidFill>
            </a:ln>
          </a:insideV>
        </a:tcBdr>
        <a:fill>
          <a:solidFill>
            <a:schemeClr val="accent6">
              <a:tint val="20000"/>
            </a:schemeClr>
          </a:solidFill>
        </a:fill>
      </a:tcStyle>
    </a:wholeTbl>
    <a:band1H>
      <a:tcStyle>
        <a:tcBdr/>
        <a:fill>
          <a:solidFill>
            <a:schemeClr val="accent6">
              <a:tint val="40000"/>
            </a:schemeClr>
          </a:solidFill>
        </a:fill>
      </a:tcStyle>
    </a:band1H>
    <a:band1V>
      <a:tcStyle>
        <a:tcBdr/>
        <a:fill>
          <a:solidFill>
            <a:schemeClr val="accent6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25400" cmpd="sng">
              <a:solidFill>
                <a:schemeClr val="accent6"/>
              </a:solidFill>
            </a:ln>
          </a:top>
        </a:tcBdr>
        <a:fill>
          <a:solidFill>
            <a:schemeClr val="accent6">
              <a:tint val="20000"/>
            </a:schemeClr>
          </a:solidFill>
        </a:fill>
      </a:tcStyle>
    </a:lastRow>
    <a:firstRow>
      <a:tcTxStyle b="on"/>
      <a:tcStyle>
        <a:tcBdr/>
        <a:fill>
          <a:solidFill>
            <a:schemeClr val="accent6">
              <a:tint val="20000"/>
            </a:schemeClr>
          </a:solidFill>
        </a:fill>
      </a:tcStyle>
    </a:firstRow>
  </a:tblStyle>
  <a:tblStyle styleId="{775DCB02-9BB8-47FD-8907-85C794F793BA}" styleName="Estilo temático 1 - Énfasis 4">
    <a:tblBg>
      <a:fillRef idx="2">
        <a:schemeClr val="accent4"/>
      </a:fillRef>
      <a:effectRef idx="1">
        <a:schemeClr val="accent4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4"/>
            </a:lnRef>
          </a:left>
          <a:right>
            <a:lnRef idx="1">
              <a:schemeClr val="accent4"/>
            </a:lnRef>
          </a:right>
          <a:top>
            <a:lnRef idx="1">
              <a:schemeClr val="accent4"/>
            </a:lnRef>
          </a:top>
          <a:bottom>
            <a:lnRef idx="1">
              <a:schemeClr val="accent4"/>
            </a:lnRef>
          </a:bottom>
          <a:insideH>
            <a:lnRef idx="1">
              <a:schemeClr val="accent4"/>
            </a:lnRef>
          </a:insideH>
          <a:insideV>
            <a:lnRef idx="1">
              <a:schemeClr val="accent4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4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4"/>
            </a:lnRef>
          </a:top>
          <a:bottom>
            <a:lnRef idx="1">
              <a:schemeClr val="accent4"/>
            </a:lnRef>
          </a:bottom>
        </a:tcBdr>
        <a:fill>
          <a:solidFill>
            <a:schemeClr val="accent4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4"/>
            </a:lnRef>
          </a:left>
          <a:right>
            <a:lnRef idx="1">
              <a:schemeClr val="accent4"/>
            </a:lnRef>
          </a:right>
          <a:top>
            <a:lnRef idx="1">
              <a:schemeClr val="accent4"/>
            </a:lnRef>
          </a:top>
          <a:bottom>
            <a:lnRef idx="1">
              <a:schemeClr val="accent4"/>
            </a:lnRef>
          </a:bottom>
          <a:insideH>
            <a:lnRef idx="1">
              <a:schemeClr val="accent4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4"/>
            </a:lnRef>
          </a:left>
          <a:right>
            <a:lnRef idx="2">
              <a:schemeClr val="accent4"/>
            </a:lnRef>
          </a:right>
          <a:top>
            <a:lnRef idx="1">
              <a:schemeClr val="accent4"/>
            </a:lnRef>
          </a:top>
          <a:bottom>
            <a:lnRef idx="1">
              <a:schemeClr val="accent4"/>
            </a:lnRef>
          </a:bottom>
          <a:insideH>
            <a:lnRef idx="1">
              <a:schemeClr val="accent4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4"/>
            </a:lnRef>
          </a:left>
          <a:right>
            <a:lnRef idx="1">
              <a:schemeClr val="accent4"/>
            </a:lnRef>
          </a:right>
          <a:top>
            <a:lnRef idx="2">
              <a:schemeClr val="accent4"/>
            </a:lnRef>
          </a:top>
          <a:bottom>
            <a:lnRef idx="2">
              <a:schemeClr val="accent4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4"/>
            </a:lnRef>
          </a:left>
          <a:right>
            <a:lnRef idx="1">
              <a:schemeClr val="accent4"/>
            </a:lnRef>
          </a:right>
          <a:top>
            <a:lnRef idx="1">
              <a:schemeClr val="accent4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4"/>
          </a:solidFill>
        </a:fill>
      </a:tcStyle>
    </a:firstRow>
  </a:tblStyle>
  <a:tblStyle styleId="{284E427A-3D55-4303-BF80-6455036E1DE7}" styleName="Estilo temático 1 - Énfasis 2">
    <a:tblBg>
      <a:fillRef idx="2">
        <a:schemeClr val="accent2"/>
      </a:fillRef>
      <a:effectRef idx="1">
        <a:schemeClr val="accent2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2"/>
            </a:lnRef>
          </a:left>
          <a:right>
            <a:lnRef idx="1">
              <a:schemeClr val="accent2"/>
            </a:lnRef>
          </a:right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  <a:insideH>
            <a:lnRef idx="1">
              <a:schemeClr val="accent2"/>
            </a:lnRef>
          </a:insideH>
          <a:insideV>
            <a:lnRef idx="1">
              <a:schemeClr val="accent2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2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</a:tcBdr>
        <a:fill>
          <a:solidFill>
            <a:schemeClr val="accent2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2"/>
            </a:lnRef>
          </a:left>
          <a:right>
            <a:lnRef idx="1">
              <a:schemeClr val="accent2"/>
            </a:lnRef>
          </a:right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  <a:insideH>
            <a:lnRef idx="1">
              <a:schemeClr val="accent2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2"/>
            </a:lnRef>
          </a:left>
          <a:right>
            <a:lnRef idx="2">
              <a:schemeClr val="accent2"/>
            </a:lnRef>
          </a:right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  <a:insideH>
            <a:lnRef idx="1">
              <a:schemeClr val="accent2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2"/>
            </a:lnRef>
          </a:left>
          <a:right>
            <a:lnRef idx="1">
              <a:schemeClr val="accent2"/>
            </a:lnRef>
          </a:right>
          <a:top>
            <a:lnRef idx="2">
              <a:schemeClr val="accent2"/>
            </a:lnRef>
          </a:top>
          <a:bottom>
            <a:lnRef idx="2">
              <a:schemeClr val="accent2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2"/>
            </a:lnRef>
          </a:left>
          <a:right>
            <a:lnRef idx="1">
              <a:schemeClr val="accent2"/>
            </a:lnRef>
          </a:right>
          <a:top>
            <a:lnRef idx="1">
              <a:schemeClr val="accent2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2"/>
          </a:solidFill>
        </a:fill>
      </a:tcStyle>
    </a:firstRow>
  </a:tblStyle>
  <a:tblStyle styleId="{3C2FFA5D-87B4-456A-9821-1D502468CF0F}" styleName="Estilo temático 1 - Énfasis 1">
    <a:tblBg>
      <a:fillRef idx="2">
        <a:schemeClr val="accent1"/>
      </a:fillRef>
      <a:effectRef idx="1">
        <a:schemeClr val="accent1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Ref idx="1">
              <a:schemeClr val="accent1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1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</a:tcBdr>
        <a:fill>
          <a:solidFill>
            <a:schemeClr val="accent1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1"/>
            </a:lnRef>
          </a:left>
          <a:right>
            <a:lnRef idx="2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2">
              <a:schemeClr val="accent1"/>
            </a:lnRef>
          </a:top>
          <a:bottom>
            <a:lnRef idx="2">
              <a:schemeClr val="accen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1"/>
          </a:solidFill>
        </a:fill>
      </a:tcStyle>
    </a:firstRow>
  </a:tblStyle>
  <a:tblStyle styleId="{08FB837D-C827-4EFA-A057-4D05807E0F7C}" styleName="Estilo temático 1 - Énfasis 6">
    <a:tblBg>
      <a:fillRef idx="2">
        <a:schemeClr val="accent6"/>
      </a:fillRef>
      <a:effectRef idx="1">
        <a:schemeClr val="accent6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6"/>
            </a:lnRef>
          </a:left>
          <a:right>
            <a:lnRef idx="1">
              <a:schemeClr val="accent6"/>
            </a:lnRef>
          </a:right>
          <a:top>
            <a:lnRef idx="1">
              <a:schemeClr val="accent6"/>
            </a:lnRef>
          </a:top>
          <a:bottom>
            <a:lnRef idx="1">
              <a:schemeClr val="accent6"/>
            </a:lnRef>
          </a:bottom>
          <a:insideH>
            <a:lnRef idx="1">
              <a:schemeClr val="accent6"/>
            </a:lnRef>
          </a:insideH>
          <a:insideV>
            <a:lnRef idx="1">
              <a:schemeClr val="accent6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6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6"/>
            </a:lnRef>
          </a:top>
          <a:bottom>
            <a:lnRef idx="1">
              <a:schemeClr val="accent6"/>
            </a:lnRef>
          </a:bottom>
        </a:tcBdr>
        <a:fill>
          <a:solidFill>
            <a:schemeClr val="accent6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6"/>
            </a:lnRef>
          </a:left>
          <a:right>
            <a:lnRef idx="1">
              <a:schemeClr val="accent6"/>
            </a:lnRef>
          </a:right>
          <a:top>
            <a:lnRef idx="1">
              <a:schemeClr val="accent6"/>
            </a:lnRef>
          </a:top>
          <a:bottom>
            <a:lnRef idx="1">
              <a:schemeClr val="accent6"/>
            </a:lnRef>
          </a:bottom>
          <a:insideH>
            <a:lnRef idx="1">
              <a:schemeClr val="accent6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6"/>
            </a:lnRef>
          </a:left>
          <a:right>
            <a:lnRef idx="2">
              <a:schemeClr val="accent6"/>
            </a:lnRef>
          </a:right>
          <a:top>
            <a:lnRef idx="1">
              <a:schemeClr val="accent6"/>
            </a:lnRef>
          </a:top>
          <a:bottom>
            <a:lnRef idx="1">
              <a:schemeClr val="accent6"/>
            </a:lnRef>
          </a:bottom>
          <a:insideH>
            <a:lnRef idx="1">
              <a:schemeClr val="accent6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6"/>
            </a:lnRef>
          </a:left>
          <a:right>
            <a:lnRef idx="1">
              <a:schemeClr val="accent6"/>
            </a:lnRef>
          </a:right>
          <a:top>
            <a:lnRef idx="2">
              <a:schemeClr val="accent6"/>
            </a:lnRef>
          </a:top>
          <a:bottom>
            <a:lnRef idx="2">
              <a:schemeClr val="accent6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6"/>
            </a:lnRef>
          </a:left>
          <a:right>
            <a:lnRef idx="1">
              <a:schemeClr val="accent6"/>
            </a:lnRef>
          </a:right>
          <a:top>
            <a:lnRef idx="1">
              <a:schemeClr val="accent6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6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>
    <p:restoredLeft sz="5730" autoAdjust="0"/>
    <p:restoredTop sz="91400" autoAdjust="0"/>
  </p:normalViewPr>
  <p:slideViewPr>
    <p:cSldViewPr snapToGrid="0" showGuides="1">
      <p:cViewPr>
        <p:scale>
          <a:sx n="78" d="100"/>
          <a:sy n="78" d="100"/>
        </p:scale>
        <p:origin x="-1116" y="228"/>
      </p:cViewPr>
      <p:guideLst>
        <p:guide orient="horz" pos="616"/>
        <p:guide orient="horz" pos="3917"/>
        <p:guide orient="horz" pos="3600"/>
        <p:guide orient="horz" pos="813"/>
        <p:guide orient="horz" pos="3639"/>
        <p:guide orient="horz" pos="3846"/>
        <p:guide orient="horz" pos="4216"/>
        <p:guide pos="3121"/>
        <p:guide pos="6026"/>
        <p:guide pos="711"/>
        <p:guide pos="4342"/>
        <p:guide pos="4914"/>
        <p:guide pos="6101"/>
        <p:guide pos="5441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66" d="100"/>
        <a:sy n="66" d="100"/>
      </p:scale>
      <p:origin x="0" y="0"/>
    </p:cViewPr>
  </p:sorterViewPr>
  <p:notesViewPr>
    <p:cSldViewPr snapToGrid="0" showGuides="1">
      <p:cViewPr varScale="1">
        <p:scale>
          <a:sx n="79" d="100"/>
          <a:sy n="79" d="100"/>
        </p:scale>
        <p:origin x="-3360" y="-108"/>
      </p:cViewPr>
      <p:guideLst>
        <p:guide orient="horz" pos="3222"/>
        <p:guide pos="2237"/>
      </p:guideLst>
    </p:cSldViewPr>
  </p:notes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26" Type="http://schemas.openxmlformats.org/officeDocument/2006/relationships/slide" Target="slides/slide25.xml"/><Relationship Id="rId117" Type="http://schemas.openxmlformats.org/officeDocument/2006/relationships/theme" Target="theme/theme1.xml"/><Relationship Id="rId21" Type="http://schemas.openxmlformats.org/officeDocument/2006/relationships/slide" Target="slides/slide20.xml"/><Relationship Id="rId42" Type="http://schemas.openxmlformats.org/officeDocument/2006/relationships/slide" Target="slides/slide41.xml"/><Relationship Id="rId47" Type="http://schemas.openxmlformats.org/officeDocument/2006/relationships/slide" Target="slides/slide46.xml"/><Relationship Id="rId63" Type="http://schemas.openxmlformats.org/officeDocument/2006/relationships/slide" Target="slides/slide62.xml"/><Relationship Id="rId68" Type="http://schemas.openxmlformats.org/officeDocument/2006/relationships/slide" Target="slides/slide67.xml"/><Relationship Id="rId84" Type="http://schemas.openxmlformats.org/officeDocument/2006/relationships/slide" Target="slides/slide83.xml"/><Relationship Id="rId89" Type="http://schemas.openxmlformats.org/officeDocument/2006/relationships/slide" Target="slides/slide88.xml"/><Relationship Id="rId112" Type="http://schemas.openxmlformats.org/officeDocument/2006/relationships/slide" Target="slides/slide111.xml"/><Relationship Id="rId16" Type="http://schemas.openxmlformats.org/officeDocument/2006/relationships/slide" Target="slides/slide15.xml"/><Relationship Id="rId107" Type="http://schemas.openxmlformats.org/officeDocument/2006/relationships/slide" Target="slides/slide106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slide" Target="slides/slide44.xml"/><Relationship Id="rId53" Type="http://schemas.openxmlformats.org/officeDocument/2006/relationships/slide" Target="slides/slide52.xml"/><Relationship Id="rId58" Type="http://schemas.openxmlformats.org/officeDocument/2006/relationships/slide" Target="slides/slide57.xml"/><Relationship Id="rId66" Type="http://schemas.openxmlformats.org/officeDocument/2006/relationships/slide" Target="slides/slide65.xml"/><Relationship Id="rId74" Type="http://schemas.openxmlformats.org/officeDocument/2006/relationships/slide" Target="slides/slide73.xml"/><Relationship Id="rId79" Type="http://schemas.openxmlformats.org/officeDocument/2006/relationships/slide" Target="slides/slide78.xml"/><Relationship Id="rId87" Type="http://schemas.openxmlformats.org/officeDocument/2006/relationships/slide" Target="slides/slide86.xml"/><Relationship Id="rId102" Type="http://schemas.openxmlformats.org/officeDocument/2006/relationships/slide" Target="slides/slide101.xml"/><Relationship Id="rId110" Type="http://schemas.openxmlformats.org/officeDocument/2006/relationships/slide" Target="slides/slide109.xml"/><Relationship Id="rId115" Type="http://schemas.openxmlformats.org/officeDocument/2006/relationships/presProps" Target="presProps.xml"/><Relationship Id="rId5" Type="http://schemas.openxmlformats.org/officeDocument/2006/relationships/slide" Target="slides/slide4.xml"/><Relationship Id="rId61" Type="http://schemas.openxmlformats.org/officeDocument/2006/relationships/slide" Target="slides/slide60.xml"/><Relationship Id="rId82" Type="http://schemas.openxmlformats.org/officeDocument/2006/relationships/slide" Target="slides/slide81.xml"/><Relationship Id="rId90" Type="http://schemas.openxmlformats.org/officeDocument/2006/relationships/slide" Target="slides/slide89.xml"/><Relationship Id="rId95" Type="http://schemas.openxmlformats.org/officeDocument/2006/relationships/slide" Target="slides/slide94.xml"/><Relationship Id="rId19" Type="http://schemas.openxmlformats.org/officeDocument/2006/relationships/slide" Target="slides/slide1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slide" Target="slides/slide42.xml"/><Relationship Id="rId48" Type="http://schemas.openxmlformats.org/officeDocument/2006/relationships/slide" Target="slides/slide47.xml"/><Relationship Id="rId56" Type="http://schemas.openxmlformats.org/officeDocument/2006/relationships/slide" Target="slides/slide55.xml"/><Relationship Id="rId64" Type="http://schemas.openxmlformats.org/officeDocument/2006/relationships/slide" Target="slides/slide63.xml"/><Relationship Id="rId69" Type="http://schemas.openxmlformats.org/officeDocument/2006/relationships/slide" Target="slides/slide68.xml"/><Relationship Id="rId77" Type="http://schemas.openxmlformats.org/officeDocument/2006/relationships/slide" Target="slides/slide76.xml"/><Relationship Id="rId100" Type="http://schemas.openxmlformats.org/officeDocument/2006/relationships/slide" Target="slides/slide99.xml"/><Relationship Id="rId105" Type="http://schemas.openxmlformats.org/officeDocument/2006/relationships/slide" Target="slides/slide104.xml"/><Relationship Id="rId113" Type="http://schemas.openxmlformats.org/officeDocument/2006/relationships/notesMaster" Target="notesMasters/notesMaster1.xml"/><Relationship Id="rId118" Type="http://schemas.openxmlformats.org/officeDocument/2006/relationships/tableStyles" Target="tableStyles.xml"/><Relationship Id="rId8" Type="http://schemas.openxmlformats.org/officeDocument/2006/relationships/slide" Target="slides/slide7.xml"/><Relationship Id="rId51" Type="http://schemas.openxmlformats.org/officeDocument/2006/relationships/slide" Target="slides/slide50.xml"/><Relationship Id="rId72" Type="http://schemas.openxmlformats.org/officeDocument/2006/relationships/slide" Target="slides/slide71.xml"/><Relationship Id="rId80" Type="http://schemas.openxmlformats.org/officeDocument/2006/relationships/slide" Target="slides/slide79.xml"/><Relationship Id="rId85" Type="http://schemas.openxmlformats.org/officeDocument/2006/relationships/slide" Target="slides/slide84.xml"/><Relationship Id="rId93" Type="http://schemas.openxmlformats.org/officeDocument/2006/relationships/slide" Target="slides/slide92.xml"/><Relationship Id="rId98" Type="http://schemas.openxmlformats.org/officeDocument/2006/relationships/slide" Target="slides/slide97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slide" Target="slides/slide45.xml"/><Relationship Id="rId59" Type="http://schemas.openxmlformats.org/officeDocument/2006/relationships/slide" Target="slides/slide58.xml"/><Relationship Id="rId67" Type="http://schemas.openxmlformats.org/officeDocument/2006/relationships/slide" Target="slides/slide66.xml"/><Relationship Id="rId103" Type="http://schemas.openxmlformats.org/officeDocument/2006/relationships/slide" Target="slides/slide102.xml"/><Relationship Id="rId108" Type="http://schemas.openxmlformats.org/officeDocument/2006/relationships/slide" Target="slides/slide107.xml"/><Relationship Id="rId116" Type="http://schemas.openxmlformats.org/officeDocument/2006/relationships/viewProps" Target="viewProps.xml"/><Relationship Id="rId20" Type="http://schemas.openxmlformats.org/officeDocument/2006/relationships/slide" Target="slides/slide19.xml"/><Relationship Id="rId41" Type="http://schemas.openxmlformats.org/officeDocument/2006/relationships/slide" Target="slides/slide40.xml"/><Relationship Id="rId54" Type="http://schemas.openxmlformats.org/officeDocument/2006/relationships/slide" Target="slides/slide53.xml"/><Relationship Id="rId62" Type="http://schemas.openxmlformats.org/officeDocument/2006/relationships/slide" Target="slides/slide61.xml"/><Relationship Id="rId70" Type="http://schemas.openxmlformats.org/officeDocument/2006/relationships/slide" Target="slides/slide69.xml"/><Relationship Id="rId75" Type="http://schemas.openxmlformats.org/officeDocument/2006/relationships/slide" Target="slides/slide74.xml"/><Relationship Id="rId83" Type="http://schemas.openxmlformats.org/officeDocument/2006/relationships/slide" Target="slides/slide82.xml"/><Relationship Id="rId88" Type="http://schemas.openxmlformats.org/officeDocument/2006/relationships/slide" Target="slides/slide87.xml"/><Relationship Id="rId91" Type="http://schemas.openxmlformats.org/officeDocument/2006/relationships/slide" Target="slides/slide90.xml"/><Relationship Id="rId96" Type="http://schemas.openxmlformats.org/officeDocument/2006/relationships/slide" Target="slides/slide95.xml"/><Relationship Id="rId111" Type="http://schemas.openxmlformats.org/officeDocument/2006/relationships/slide" Target="slides/slide110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slide" Target="slides/slide48.xml"/><Relationship Id="rId57" Type="http://schemas.openxmlformats.org/officeDocument/2006/relationships/slide" Target="slides/slide56.xml"/><Relationship Id="rId106" Type="http://schemas.openxmlformats.org/officeDocument/2006/relationships/slide" Target="slides/slide105.xml"/><Relationship Id="rId114" Type="http://schemas.openxmlformats.org/officeDocument/2006/relationships/handoutMaster" Target="handoutMasters/handoutMaster1.xml"/><Relationship Id="rId10" Type="http://schemas.openxmlformats.org/officeDocument/2006/relationships/slide" Target="slides/slide9.xml"/><Relationship Id="rId31" Type="http://schemas.openxmlformats.org/officeDocument/2006/relationships/slide" Target="slides/slide30.xml"/><Relationship Id="rId44" Type="http://schemas.openxmlformats.org/officeDocument/2006/relationships/slide" Target="slides/slide43.xml"/><Relationship Id="rId52" Type="http://schemas.openxmlformats.org/officeDocument/2006/relationships/slide" Target="slides/slide51.xml"/><Relationship Id="rId60" Type="http://schemas.openxmlformats.org/officeDocument/2006/relationships/slide" Target="slides/slide59.xml"/><Relationship Id="rId65" Type="http://schemas.openxmlformats.org/officeDocument/2006/relationships/slide" Target="slides/slide64.xml"/><Relationship Id="rId73" Type="http://schemas.openxmlformats.org/officeDocument/2006/relationships/slide" Target="slides/slide72.xml"/><Relationship Id="rId78" Type="http://schemas.openxmlformats.org/officeDocument/2006/relationships/slide" Target="slides/slide77.xml"/><Relationship Id="rId81" Type="http://schemas.openxmlformats.org/officeDocument/2006/relationships/slide" Target="slides/slide80.xml"/><Relationship Id="rId86" Type="http://schemas.openxmlformats.org/officeDocument/2006/relationships/slide" Target="slides/slide85.xml"/><Relationship Id="rId94" Type="http://schemas.openxmlformats.org/officeDocument/2006/relationships/slide" Target="slides/slide93.xml"/><Relationship Id="rId99" Type="http://schemas.openxmlformats.org/officeDocument/2006/relationships/slide" Target="slides/slide98.xml"/><Relationship Id="rId101" Type="http://schemas.openxmlformats.org/officeDocument/2006/relationships/slide" Target="slides/slide100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9" Type="http://schemas.openxmlformats.org/officeDocument/2006/relationships/slide" Target="slides/slide38.xml"/><Relationship Id="rId109" Type="http://schemas.openxmlformats.org/officeDocument/2006/relationships/slide" Target="slides/slide108.xml"/><Relationship Id="rId34" Type="http://schemas.openxmlformats.org/officeDocument/2006/relationships/slide" Target="slides/slide33.xml"/><Relationship Id="rId50" Type="http://schemas.openxmlformats.org/officeDocument/2006/relationships/slide" Target="slides/slide49.xml"/><Relationship Id="rId55" Type="http://schemas.openxmlformats.org/officeDocument/2006/relationships/slide" Target="slides/slide54.xml"/><Relationship Id="rId76" Type="http://schemas.openxmlformats.org/officeDocument/2006/relationships/slide" Target="slides/slide75.xml"/><Relationship Id="rId97" Type="http://schemas.openxmlformats.org/officeDocument/2006/relationships/slide" Target="slides/slide96.xml"/><Relationship Id="rId104" Type="http://schemas.openxmlformats.org/officeDocument/2006/relationships/slide" Target="slides/slide103.xml"/><Relationship Id="rId7" Type="http://schemas.openxmlformats.org/officeDocument/2006/relationships/slide" Target="slides/slide6.xml"/><Relationship Id="rId71" Type="http://schemas.openxmlformats.org/officeDocument/2006/relationships/slide" Target="slides/slide70.xml"/><Relationship Id="rId92" Type="http://schemas.openxmlformats.org/officeDocument/2006/relationships/slide" Target="slides/slide91.xml"/><Relationship Id="rId2" Type="http://schemas.openxmlformats.org/officeDocument/2006/relationships/slide" Target="slides/slide1.xml"/><Relationship Id="rId29" Type="http://schemas.openxmlformats.org/officeDocument/2006/relationships/slide" Target="slides/slide28.xml"/></Relationships>
</file>

<file path=ppt/charts/_rels/chart1.xml.rels><?xml version="1.0" encoding="UTF-8" standalone="yes"?>
<Relationships xmlns="http://schemas.openxmlformats.org/package/2006/relationships"><Relationship Id="rId1" Type="http://schemas.openxmlformats.org/officeDocument/2006/relationships/oleObject" Target="file:///\\fiwin\GRUPOS\SGOP\SUBDIRECCION\SIA%202015\BALANCE\TRAMITACIONES%20AL%2031%20DE%20DICIEMBRE%20DE%202015.xlsx" TargetMode="Externa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1"/>
  <c:lang val="es-ES"/>
  <c:chart>
    <c:autoTitleDeleted val="1"/>
    <c:view3D>
      <c:rotX val="30"/>
      <c:perspective val="30"/>
    </c:view3D>
    <c:plotArea>
      <c:layout>
        <c:manualLayout>
          <c:layoutTarget val="inner"/>
          <c:xMode val="edge"/>
          <c:yMode val="edge"/>
          <c:x val="4.3014811040060524E-2"/>
          <c:y val="0.11378191362443331"/>
          <c:w val="0.86386599378626727"/>
          <c:h val="0.819056219371183"/>
        </c:manualLayout>
      </c:layout>
      <c:pie3DChart>
        <c:varyColors val="1"/>
        <c:ser>
          <c:idx val="0"/>
          <c:order val="0"/>
          <c:tx>
            <c:strRef>
              <c:f>Hoja1!$B$1</c:f>
              <c:strCache>
                <c:ptCount val="1"/>
                <c:pt idx="0">
                  <c:v>Tramitaciones</c:v>
                </c:pt>
              </c:strCache>
            </c:strRef>
          </c:tx>
          <c:dLbls>
            <c:showCatName val="1"/>
            <c:showPercent val="1"/>
          </c:dLbls>
          <c:cat>
            <c:strRef>
              <c:f>Hoja1!$A$2:$A$14</c:f>
              <c:strCache>
                <c:ptCount val="13"/>
                <c:pt idx="0">
                  <c:v>MJUST</c:v>
                </c:pt>
                <c:pt idx="1">
                  <c:v>MSSSI</c:v>
                </c:pt>
                <c:pt idx="2">
                  <c:v>MEYSS</c:v>
                </c:pt>
                <c:pt idx="3">
                  <c:v>FOMENTO</c:v>
                </c:pt>
                <c:pt idx="4">
                  <c:v>MINETUR</c:v>
                </c:pt>
                <c:pt idx="5">
                  <c:v>MECD</c:v>
                </c:pt>
                <c:pt idx="6">
                  <c:v>MIR</c:v>
                </c:pt>
                <c:pt idx="7">
                  <c:v>MINHAP</c:v>
                </c:pt>
                <c:pt idx="8">
                  <c:v>MAEC</c:v>
                </c:pt>
                <c:pt idx="9">
                  <c:v>MDEF</c:v>
                </c:pt>
                <c:pt idx="10">
                  <c:v>MPR</c:v>
                </c:pt>
                <c:pt idx="11">
                  <c:v>MINECO</c:v>
                </c:pt>
                <c:pt idx="12">
                  <c:v>MAGRAMA</c:v>
                </c:pt>
              </c:strCache>
            </c:strRef>
          </c:cat>
          <c:val>
            <c:numRef>
              <c:f>Hoja1!$B$2:$B$14</c:f>
              <c:numCache>
                <c:formatCode>General</c:formatCode>
                <c:ptCount val="13"/>
                <c:pt idx="0">
                  <c:v>231</c:v>
                </c:pt>
                <c:pt idx="1">
                  <c:v>202</c:v>
                </c:pt>
                <c:pt idx="2">
                  <c:v>224</c:v>
                </c:pt>
                <c:pt idx="3">
                  <c:v>249</c:v>
                </c:pt>
                <c:pt idx="4">
                  <c:v>298</c:v>
                </c:pt>
                <c:pt idx="5">
                  <c:v>437</c:v>
                </c:pt>
                <c:pt idx="6">
                  <c:v>212</c:v>
                </c:pt>
                <c:pt idx="7">
                  <c:v>783</c:v>
                </c:pt>
                <c:pt idx="8">
                  <c:v>33</c:v>
                </c:pt>
                <c:pt idx="9">
                  <c:v>83</c:v>
                </c:pt>
                <c:pt idx="10">
                  <c:v>64</c:v>
                </c:pt>
                <c:pt idx="11">
                  <c:v>295</c:v>
                </c:pt>
                <c:pt idx="12">
                  <c:v>176</c:v>
                </c:pt>
              </c:numCache>
            </c:numRef>
          </c:val>
        </c:ser>
        <c:dLbls>
          <c:showCatName val="1"/>
          <c:showPercent val="1"/>
        </c:dLbls>
      </c:pie3DChart>
    </c:plotArea>
    <c:plotVisOnly val="1"/>
  </c:chart>
  <c:externalData r:id="rId1"/>
</c:chartSpace>
</file>

<file path=ppt/drawings/_rels/vmlDrawing1.vml.rels><?xml version="1.0" encoding="UTF-8" standalone="yes"?>
<Relationships xmlns="http://schemas.openxmlformats.org/package/2006/relationships"><Relationship Id="rId1" Type="http://schemas.openxmlformats.org/officeDocument/2006/relationships/image" Target="../media/image47.emf"/></Relationships>
</file>

<file path=ppt/drawings/_rels/vmlDrawing2.vml.rels><?xml version="1.0" encoding="UTF-8" standalone="yes"?>
<Relationships xmlns="http://schemas.openxmlformats.org/package/2006/relationships"><Relationship Id="rId1" Type="http://schemas.openxmlformats.org/officeDocument/2006/relationships/image" Target="../media/image48.png"/></Relationships>
</file>

<file path=ppt/drawings/_rels/vmlDrawing3.vml.rels><?xml version="1.0" encoding="UTF-8" standalone="yes"?>
<Relationships xmlns="http://schemas.openxmlformats.org/package/2006/relationships"><Relationship Id="rId1" Type="http://schemas.openxmlformats.org/officeDocument/2006/relationships/image" Target="../media/image49.png"/></Relationships>
</file>

<file path=ppt/drawings/_rels/vmlDrawing4.vml.rels><?xml version="1.0" encoding="UTF-8" standalone="yes"?>
<Relationships xmlns="http://schemas.openxmlformats.org/package/2006/relationships"><Relationship Id="rId1" Type="http://schemas.openxmlformats.org/officeDocument/2006/relationships/image" Target="../media/image50.png"/></Relationships>
</file>

<file path=ppt/drawings/_rels/vmlDrawing5.vml.rels><?xml version="1.0" encoding="UTF-8" standalone="yes"?>
<Relationships xmlns="http://schemas.openxmlformats.org/package/2006/relationships"><Relationship Id="rId1" Type="http://schemas.openxmlformats.org/officeDocument/2006/relationships/image" Target="../media/image51.png"/></Relationships>
</file>

<file path=ppt/drawings/_rels/vmlDrawing6.vml.rels><?xml version="1.0" encoding="UTF-8" standalone="yes"?>
<Relationships xmlns="http://schemas.openxmlformats.org/package/2006/relationships"><Relationship Id="rId2" Type="http://schemas.openxmlformats.org/officeDocument/2006/relationships/image" Target="../media/image53.png"/><Relationship Id="rId1" Type="http://schemas.openxmlformats.org/officeDocument/2006/relationships/image" Target="../media/image52.png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80706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2" y="1"/>
            <a:ext cx="3076977" cy="51214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4459" tIns="47228" rIns="94459" bIns="47228" numCol="1" anchor="t" anchorCtr="0" compatLnSpc="1">
            <a:prstTxWarp prst="textNoShape">
              <a:avLst/>
            </a:prstTxWarp>
          </a:bodyPr>
          <a:lstStyle>
            <a:lvl1pPr>
              <a:defRPr sz="1300">
                <a:latin typeface="Arial" charset="0"/>
                <a:cs typeface="+mn-cs"/>
              </a:defRPr>
            </a:lvl1pPr>
          </a:lstStyle>
          <a:p>
            <a:pPr>
              <a:defRPr/>
            </a:pPr>
            <a:endParaRPr lang="es-ES" dirty="0"/>
          </a:p>
        </p:txBody>
      </p:sp>
      <p:sp>
        <p:nvSpPr>
          <p:cNvPr id="1480707" name="Rectangle 3"/>
          <p:cNvSpPr>
            <a:spLocks noGrp="1" noChangeArrowheads="1"/>
          </p:cNvSpPr>
          <p:nvPr>
            <p:ph type="dt" sz="quarter" idx="1"/>
          </p:nvPr>
        </p:nvSpPr>
        <p:spPr bwMode="auto">
          <a:xfrm>
            <a:off x="4020650" y="1"/>
            <a:ext cx="3076976" cy="51214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4459" tIns="47228" rIns="94459" bIns="47228" numCol="1" anchor="t" anchorCtr="0" compatLnSpc="1">
            <a:prstTxWarp prst="textNoShape">
              <a:avLst/>
            </a:prstTxWarp>
          </a:bodyPr>
          <a:lstStyle>
            <a:lvl1pPr algn="r">
              <a:defRPr sz="1300">
                <a:latin typeface="Arial" charset="0"/>
                <a:cs typeface="+mn-cs"/>
              </a:defRPr>
            </a:lvl1pPr>
          </a:lstStyle>
          <a:p>
            <a:pPr>
              <a:defRPr/>
            </a:pPr>
            <a:fld id="{FB422AC0-F840-4D08-B061-61B95D44C674}" type="datetimeFigureOut">
              <a:rPr lang="es-ES"/>
              <a:pPr>
                <a:defRPr/>
              </a:pPr>
              <a:t>19/01/2016</a:t>
            </a:fld>
            <a:endParaRPr lang="es-ES" dirty="0"/>
          </a:p>
        </p:txBody>
      </p:sp>
      <p:sp>
        <p:nvSpPr>
          <p:cNvPr id="1480708" name="Rectangle 4"/>
          <p:cNvSpPr>
            <a:spLocks noGrp="1" noChangeArrowheads="1"/>
          </p:cNvSpPr>
          <p:nvPr>
            <p:ph type="ftr" sz="quarter" idx="2"/>
          </p:nvPr>
        </p:nvSpPr>
        <p:spPr bwMode="auto">
          <a:xfrm>
            <a:off x="2" y="9720824"/>
            <a:ext cx="3076977" cy="51214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4459" tIns="47228" rIns="94459" bIns="47228" numCol="1" anchor="b" anchorCtr="0" compatLnSpc="1">
            <a:prstTxWarp prst="textNoShape">
              <a:avLst/>
            </a:prstTxWarp>
          </a:bodyPr>
          <a:lstStyle>
            <a:lvl1pPr>
              <a:defRPr sz="1300">
                <a:latin typeface="Arial" charset="0"/>
                <a:cs typeface="+mn-cs"/>
              </a:defRPr>
            </a:lvl1pPr>
          </a:lstStyle>
          <a:p>
            <a:pPr>
              <a:defRPr/>
            </a:pPr>
            <a:endParaRPr lang="es-ES" dirty="0"/>
          </a:p>
        </p:txBody>
      </p:sp>
      <p:sp>
        <p:nvSpPr>
          <p:cNvPr id="1480709" name="Rectangle 5"/>
          <p:cNvSpPr>
            <a:spLocks noGrp="1" noChangeArrowheads="1"/>
          </p:cNvSpPr>
          <p:nvPr>
            <p:ph type="sldNum" sz="quarter" idx="3"/>
          </p:nvPr>
        </p:nvSpPr>
        <p:spPr bwMode="auto">
          <a:xfrm>
            <a:off x="4020650" y="9720824"/>
            <a:ext cx="3076976" cy="51214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4459" tIns="47228" rIns="94459" bIns="47228" numCol="1" anchor="b" anchorCtr="0" compatLnSpc="1">
            <a:prstTxWarp prst="textNoShape">
              <a:avLst/>
            </a:prstTxWarp>
          </a:bodyPr>
          <a:lstStyle>
            <a:lvl1pPr algn="r">
              <a:defRPr sz="1300">
                <a:latin typeface="Arial" charset="0"/>
                <a:cs typeface="+mn-cs"/>
              </a:defRPr>
            </a:lvl1pPr>
          </a:lstStyle>
          <a:p>
            <a:pPr>
              <a:defRPr/>
            </a:pPr>
            <a:fld id="{94FC830B-E4CA-4267-ADC7-B4184C92C4AE}" type="slidenum">
              <a:rPr lang="es-ES"/>
              <a:pPr>
                <a:defRPr/>
              </a:pPr>
              <a:t>‹Nº›</a:t>
            </a:fld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xmlns="" val="724039340"/>
      </p:ext>
    </p:extLst>
  </p:cSld>
  <p:clrMap bg1="lt1" tx1="dk1" bg2="lt2" tx2="dk2" accent1="accent1" accent2="accent2" accent3="accent3" accent4="accent4" accent5="accent5" accent6="accent6" hlink="hlink" folHlink="folHlink"/>
  <p:hf sldNum="0" hdr="0" ftr="0" dt="0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8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2" y="1"/>
            <a:ext cx="3076977" cy="51214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4459" tIns="47228" rIns="94459" bIns="47228" numCol="1" anchor="t" anchorCtr="0" compatLnSpc="1">
            <a:prstTxWarp prst="textNoShape">
              <a:avLst/>
            </a:prstTxWarp>
          </a:bodyPr>
          <a:lstStyle>
            <a:lvl1pPr algn="l">
              <a:defRPr sz="1300" b="0">
                <a:solidFill>
                  <a:schemeClr val="tx1"/>
                </a:solidFill>
                <a:latin typeface="Arial" charset="0"/>
                <a:cs typeface="+mn-cs"/>
              </a:defRPr>
            </a:lvl1pPr>
          </a:lstStyle>
          <a:p>
            <a:pPr>
              <a:defRPr/>
            </a:pPr>
            <a:endParaRPr lang="es-ES" dirty="0"/>
          </a:p>
        </p:txBody>
      </p:sp>
      <p:sp>
        <p:nvSpPr>
          <p:cNvPr id="4099" name="Rectangle 3"/>
          <p:cNvSpPr>
            <a:spLocks noGrp="1" noChangeArrowheads="1"/>
          </p:cNvSpPr>
          <p:nvPr>
            <p:ph type="dt" idx="1"/>
          </p:nvPr>
        </p:nvSpPr>
        <p:spPr bwMode="auto">
          <a:xfrm>
            <a:off x="4020650" y="1"/>
            <a:ext cx="3076976" cy="51214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4459" tIns="47228" rIns="94459" bIns="47228" numCol="1" anchor="t" anchorCtr="0" compatLnSpc="1">
            <a:prstTxWarp prst="textNoShape">
              <a:avLst/>
            </a:prstTxWarp>
          </a:bodyPr>
          <a:lstStyle>
            <a:lvl1pPr algn="r">
              <a:defRPr sz="1300" b="0">
                <a:solidFill>
                  <a:schemeClr val="tx1"/>
                </a:solidFill>
                <a:latin typeface="Arial" charset="0"/>
                <a:cs typeface="+mn-cs"/>
              </a:defRPr>
            </a:lvl1pPr>
          </a:lstStyle>
          <a:p>
            <a:pPr>
              <a:defRPr/>
            </a:pPr>
            <a:endParaRPr lang="es-ES" dirty="0"/>
          </a:p>
        </p:txBody>
      </p:sp>
      <p:sp>
        <p:nvSpPr>
          <p:cNvPr id="86020" name="Rectangle 4"/>
          <p:cNvSpPr>
            <a:spLocks noGrp="1" noRot="1" noChangeAspect="1" noChangeArrowheads="1" noTextEdit="1"/>
          </p:cNvSpPr>
          <p:nvPr>
            <p:ph type="sldImg" idx="2"/>
          </p:nvPr>
        </p:nvSpPr>
        <p:spPr bwMode="auto">
          <a:xfrm>
            <a:off x="776288" y="766763"/>
            <a:ext cx="5548312" cy="3840162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sp>
      <p:sp>
        <p:nvSpPr>
          <p:cNvPr id="4101" name="Rectangle 5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711103" y="4861236"/>
            <a:ext cx="5678770" cy="46059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4459" tIns="47228" rIns="94459" bIns="47228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s-ES" noProof="0" smtClean="0"/>
              <a:t>Haga clic para modificar el estilo de texto del patrón</a:t>
            </a:r>
          </a:p>
          <a:p>
            <a:pPr lvl="1"/>
            <a:r>
              <a:rPr lang="es-ES" noProof="0" smtClean="0"/>
              <a:t>Segundo nivel</a:t>
            </a:r>
          </a:p>
          <a:p>
            <a:pPr lvl="2"/>
            <a:r>
              <a:rPr lang="es-ES" noProof="0" smtClean="0"/>
              <a:t>Tercer nivel</a:t>
            </a:r>
          </a:p>
          <a:p>
            <a:pPr lvl="3"/>
            <a:r>
              <a:rPr lang="es-ES" noProof="0" smtClean="0"/>
              <a:t>Cuarto nivel</a:t>
            </a:r>
          </a:p>
          <a:p>
            <a:pPr lvl="4"/>
            <a:r>
              <a:rPr lang="es-ES" noProof="0" smtClean="0"/>
              <a:t>Quinto nivel</a:t>
            </a:r>
          </a:p>
        </p:txBody>
      </p:sp>
      <p:sp>
        <p:nvSpPr>
          <p:cNvPr id="4102" name="Rectangle 6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2" y="9720824"/>
            <a:ext cx="3076977" cy="51214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4459" tIns="47228" rIns="94459" bIns="47228" numCol="1" anchor="b" anchorCtr="0" compatLnSpc="1">
            <a:prstTxWarp prst="textNoShape">
              <a:avLst/>
            </a:prstTxWarp>
          </a:bodyPr>
          <a:lstStyle>
            <a:lvl1pPr algn="l">
              <a:defRPr sz="1300" b="0">
                <a:solidFill>
                  <a:schemeClr val="tx1"/>
                </a:solidFill>
                <a:latin typeface="Arial" charset="0"/>
                <a:cs typeface="+mn-cs"/>
              </a:defRPr>
            </a:lvl1pPr>
          </a:lstStyle>
          <a:p>
            <a:pPr>
              <a:defRPr/>
            </a:pPr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xmlns="" val="4128419198"/>
      </p:ext>
    </p:extLst>
  </p:cSld>
  <p:clrMap bg1="lt1" tx1="dk1" bg2="lt2" tx2="dk2" accent1="accent1" accent2="accent2" accent3="accent3" accent4="accent4" accent5="accent5" accent6="accent6" hlink="hlink" folHlink="folHlink"/>
  <p:hf sldNum="0" hdr="0" ftr="0" dt="0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_rels/notesSlide2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_rels/notesSlide2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6.xml"/><Relationship Id="rId1" Type="http://schemas.openxmlformats.org/officeDocument/2006/relationships/notesMaster" Target="../notesMasters/notesMaster1.xml"/></Relationships>
</file>

<file path=ppt/notesSlides/_rels/notesSlide2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7.xml"/><Relationship Id="rId1" Type="http://schemas.openxmlformats.org/officeDocument/2006/relationships/notesMaster" Target="../notesMasters/notesMaster1.xml"/></Relationships>
</file>

<file path=ppt/notesSlides/_rels/notesSlide2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8.xml"/><Relationship Id="rId1" Type="http://schemas.openxmlformats.org/officeDocument/2006/relationships/notesMaster" Target="../notesMasters/notesMaster1.xml"/></Relationships>
</file>

<file path=ppt/notesSlides/_rels/notesSlide2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9.xml"/><Relationship Id="rId1" Type="http://schemas.openxmlformats.org/officeDocument/2006/relationships/notesMaster" Target="../notesMasters/notesMaster1.xml"/></Relationships>
</file>

<file path=ppt/notesSlides/_rels/notesSlide3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0.xml"/><Relationship Id="rId1" Type="http://schemas.openxmlformats.org/officeDocument/2006/relationships/notesMaster" Target="../notesMasters/notesMaster1.xml"/></Relationships>
</file>

<file path=ppt/notesSlides/_rels/notesSlide3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1.xml"/><Relationship Id="rId1" Type="http://schemas.openxmlformats.org/officeDocument/2006/relationships/notesMaster" Target="../notesMasters/notesMaster1.xml"/></Relationships>
</file>

<file path=ppt/notesSlides/_rels/notesSlide3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2.xml"/><Relationship Id="rId1" Type="http://schemas.openxmlformats.org/officeDocument/2006/relationships/notesMaster" Target="../notesMasters/notesMaster1.xml"/></Relationships>
</file>

<file path=ppt/notesSlides/_rels/notesSlide3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3.xml"/><Relationship Id="rId1" Type="http://schemas.openxmlformats.org/officeDocument/2006/relationships/notesMaster" Target="../notesMasters/notesMaster1.xml"/></Relationships>
</file>

<file path=ppt/notesSlides/_rels/notesSlide3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4.xml"/><Relationship Id="rId1" Type="http://schemas.openxmlformats.org/officeDocument/2006/relationships/notesMaster" Target="../notesMasters/notesMaster1.xml"/></Relationships>
</file>

<file path=ppt/notesSlides/_rels/notesSlide3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5.xml"/><Relationship Id="rId1" Type="http://schemas.openxmlformats.org/officeDocument/2006/relationships/notesMaster" Target="../notesMasters/notesMaster1.xml"/></Relationships>
</file>

<file path=ppt/notesSlides/_rels/notesSlide3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6.xml"/><Relationship Id="rId1" Type="http://schemas.openxmlformats.org/officeDocument/2006/relationships/notesMaster" Target="../notesMasters/notesMaster1.xml"/></Relationships>
</file>

<file path=ppt/notesSlides/_rels/notesSlide3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7.xml"/><Relationship Id="rId1" Type="http://schemas.openxmlformats.org/officeDocument/2006/relationships/notesMaster" Target="../notesMasters/notesMaster1.xml"/></Relationships>
</file>

<file path=ppt/notesSlides/_rels/notesSlide3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8.xml"/><Relationship Id="rId1" Type="http://schemas.openxmlformats.org/officeDocument/2006/relationships/notesMaster" Target="../notesMasters/notesMaster1.xml"/></Relationships>
</file>

<file path=ppt/notesSlides/_rels/notesSlide3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9.xml"/><Relationship Id="rId1" Type="http://schemas.openxmlformats.org/officeDocument/2006/relationships/notesMaster" Target="../notesMasters/notesMaster1.xml"/></Relationships>
</file>

<file path=ppt/notesSlides/_rels/notesSlide4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0.xml"/><Relationship Id="rId1" Type="http://schemas.openxmlformats.org/officeDocument/2006/relationships/notesMaster" Target="../notesMasters/notesMaster1.xml"/></Relationships>
</file>

<file path=ppt/notesSlides/_rels/notesSlide4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1.xml"/><Relationship Id="rId1" Type="http://schemas.openxmlformats.org/officeDocument/2006/relationships/notesMaster" Target="../notesMasters/notesMaster1.xml"/></Relationships>
</file>

<file path=ppt/notesSlides/_rels/notesSlide4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2.xml"/><Relationship Id="rId1" Type="http://schemas.openxmlformats.org/officeDocument/2006/relationships/notesMaster" Target="../notesMasters/notesMaster1.xml"/></Relationships>
</file>

<file path=ppt/notesSlides/_rels/notesSlide4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3.xml"/><Relationship Id="rId1" Type="http://schemas.openxmlformats.org/officeDocument/2006/relationships/notesMaster" Target="../notesMasters/notesMaster1.xml"/></Relationships>
</file>

<file path=ppt/notesSlides/_rels/notesSlide4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4.xml"/><Relationship Id="rId1" Type="http://schemas.openxmlformats.org/officeDocument/2006/relationships/notesMaster" Target="../notesMasters/notesMaster1.xml"/></Relationships>
</file>

<file path=ppt/notesSlides/_rels/notesSlide4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5.xml"/><Relationship Id="rId1" Type="http://schemas.openxmlformats.org/officeDocument/2006/relationships/notesMaster" Target="../notesMasters/notesMaster1.xml"/></Relationships>
</file>

<file path=ppt/notesSlides/_rels/notesSlide4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6.xml"/><Relationship Id="rId1" Type="http://schemas.openxmlformats.org/officeDocument/2006/relationships/notesMaster" Target="../notesMasters/notesMaster1.xml"/></Relationships>
</file>

<file path=ppt/notesSlides/_rels/notesSlide4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7.xml"/><Relationship Id="rId1" Type="http://schemas.openxmlformats.org/officeDocument/2006/relationships/notesMaster" Target="../notesMasters/notesMaster1.xml"/></Relationships>
</file>

<file path=ppt/notesSlides/_rels/notesSlide4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8.xml"/><Relationship Id="rId1" Type="http://schemas.openxmlformats.org/officeDocument/2006/relationships/notesMaster" Target="../notesMasters/notesMaster1.xml"/></Relationships>
</file>

<file path=ppt/notesSlides/_rels/notesSlide4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9.xml"/><Relationship Id="rId1" Type="http://schemas.openxmlformats.org/officeDocument/2006/relationships/notesMaster" Target="../notesMasters/notesMaster1.xml"/></Relationships>
</file>

<file path=ppt/notesSlides/_rels/notesSlide5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0.xml"/><Relationship Id="rId1" Type="http://schemas.openxmlformats.org/officeDocument/2006/relationships/notesMaster" Target="../notesMasters/notesMaster1.xml"/></Relationships>
</file>

<file path=ppt/notesSlides/_rels/notesSlide5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1.xml"/><Relationship Id="rId1" Type="http://schemas.openxmlformats.org/officeDocument/2006/relationships/notesMaster" Target="../notesMasters/notesMaster1.xml"/></Relationships>
</file>

<file path=ppt/notesSlides/_rels/notesSlide5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2.xml"/><Relationship Id="rId1" Type="http://schemas.openxmlformats.org/officeDocument/2006/relationships/notesMaster" Target="../notesMasters/notesMaster1.xml"/></Relationships>
</file>

<file path=ppt/notesSlides/_rels/notesSlide5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3.xml"/><Relationship Id="rId1" Type="http://schemas.openxmlformats.org/officeDocument/2006/relationships/notesMaster" Target="../notesMasters/notesMaster1.xml"/></Relationships>
</file>

<file path=ppt/notesSlides/_rels/notesSlide5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4.xml"/><Relationship Id="rId1" Type="http://schemas.openxmlformats.org/officeDocument/2006/relationships/notesMaster" Target="../notesMasters/notesMaster1.xml"/></Relationships>
</file>

<file path=ppt/notesSlides/_rels/notesSlide5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5.xml"/><Relationship Id="rId1" Type="http://schemas.openxmlformats.org/officeDocument/2006/relationships/notesMaster" Target="../notesMasters/notesMaster1.xml"/></Relationships>
</file>

<file path=ppt/notesSlides/_rels/notesSlide5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6.xml"/><Relationship Id="rId1" Type="http://schemas.openxmlformats.org/officeDocument/2006/relationships/notesMaster" Target="../notesMasters/notesMaster1.xml"/></Relationships>
</file>

<file path=ppt/notesSlides/_rels/notesSlide5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7.xml"/><Relationship Id="rId1" Type="http://schemas.openxmlformats.org/officeDocument/2006/relationships/notesMaster" Target="../notesMasters/notesMaster1.xml"/></Relationships>
</file>

<file path=ppt/notesSlides/_rels/notesSlide5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8.xml"/><Relationship Id="rId1" Type="http://schemas.openxmlformats.org/officeDocument/2006/relationships/notesMaster" Target="../notesMasters/notesMaster1.xml"/></Relationships>
</file>

<file path=ppt/notesSlides/_rels/notesSlide5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9.xml"/><Relationship Id="rId1" Type="http://schemas.openxmlformats.org/officeDocument/2006/relationships/notesMaster" Target="../notesMasters/notesMaster1.xml"/></Relationships>
</file>

<file path=ppt/notesSlides/_rels/notesSlide6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0.xml"/><Relationship Id="rId1" Type="http://schemas.openxmlformats.org/officeDocument/2006/relationships/notesMaster" Target="../notesMasters/notesMaster1.xml"/></Relationships>
</file>

<file path=ppt/notesSlides/_rels/notesSlide6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1.xml"/><Relationship Id="rId1" Type="http://schemas.openxmlformats.org/officeDocument/2006/relationships/notesMaster" Target="../notesMasters/notesMaster1.xml"/></Relationships>
</file>

<file path=ppt/notesSlides/_rels/notesSlide6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2.xml"/><Relationship Id="rId1" Type="http://schemas.openxmlformats.org/officeDocument/2006/relationships/notesMaster" Target="../notesMasters/notesMaster1.xml"/></Relationships>
</file>

<file path=ppt/notesSlides/_rels/notesSlide6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3.xml"/><Relationship Id="rId1" Type="http://schemas.openxmlformats.org/officeDocument/2006/relationships/notesMaster" Target="../notesMasters/notesMaster1.xml"/></Relationships>
</file>

<file path=ppt/notesSlides/_rels/notesSlide6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4.xml"/><Relationship Id="rId1" Type="http://schemas.openxmlformats.org/officeDocument/2006/relationships/notesMaster" Target="../notesMasters/notesMaster1.xml"/></Relationships>
</file>

<file path=ppt/notesSlides/_rels/notesSlide6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5.xml"/><Relationship Id="rId1" Type="http://schemas.openxmlformats.org/officeDocument/2006/relationships/notesMaster" Target="../notesMasters/notesMaster1.xml"/></Relationships>
</file>

<file path=ppt/notesSlides/_rels/notesSlide6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6.xml"/><Relationship Id="rId1" Type="http://schemas.openxmlformats.org/officeDocument/2006/relationships/notesMaster" Target="../notesMasters/notesMaster1.xml"/></Relationships>
</file>

<file path=ppt/notesSlides/_rels/notesSlide6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7.xml"/><Relationship Id="rId1" Type="http://schemas.openxmlformats.org/officeDocument/2006/relationships/notesMaster" Target="../notesMasters/notesMaster1.xml"/></Relationships>
</file>

<file path=ppt/notesSlides/_rels/notesSlide6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8.xml"/><Relationship Id="rId1" Type="http://schemas.openxmlformats.org/officeDocument/2006/relationships/notesMaster" Target="../notesMasters/notesMaster1.xml"/></Relationships>
</file>

<file path=ppt/notesSlides/_rels/notesSlide6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9.xml"/><Relationship Id="rId1" Type="http://schemas.openxmlformats.org/officeDocument/2006/relationships/notesMaster" Target="../notesMasters/notesMaster1.xml"/></Relationships>
</file>

<file path=ppt/notesSlides/_rels/notesSlide7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0.xml"/><Relationship Id="rId1" Type="http://schemas.openxmlformats.org/officeDocument/2006/relationships/notesMaster" Target="../notesMasters/notesMaster1.xml"/></Relationships>
</file>

<file path=ppt/notesSlides/_rels/notesSlide7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3.xml"/><Relationship Id="rId1" Type="http://schemas.openxmlformats.org/officeDocument/2006/relationships/notesMaster" Target="../notesMasters/notesMaster1.xml"/></Relationships>
</file>

<file path=ppt/notesSlides/_rels/notesSlide7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4.xml"/><Relationship Id="rId1" Type="http://schemas.openxmlformats.org/officeDocument/2006/relationships/notesMaster" Target="../notesMasters/notesMaster1.xml"/></Relationships>
</file>

<file path=ppt/notesSlides/_rels/notesSlide7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5.xml"/><Relationship Id="rId1" Type="http://schemas.openxmlformats.org/officeDocument/2006/relationships/notesMaster" Target="../notesMasters/notesMaster1.xml"/></Relationships>
</file>

<file path=ppt/notesSlides/_rels/notesSlide7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6.xml"/><Relationship Id="rId1" Type="http://schemas.openxmlformats.org/officeDocument/2006/relationships/notesMaster" Target="../notesMasters/notesMaster1.xml"/></Relationships>
</file>

<file path=ppt/notesSlides/_rels/notesSlide7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7.xml"/><Relationship Id="rId1" Type="http://schemas.openxmlformats.org/officeDocument/2006/relationships/notesMaster" Target="../notesMasters/notesMaster1.xml"/></Relationships>
</file>

<file path=ppt/notesSlides/_rels/notesSlide7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8.xml"/><Relationship Id="rId1" Type="http://schemas.openxmlformats.org/officeDocument/2006/relationships/notesMaster" Target="../notesMasters/notesMaster1.xml"/></Relationships>
</file>

<file path=ppt/notesSlides/_rels/notesSlide7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9.xml"/><Relationship Id="rId1" Type="http://schemas.openxmlformats.org/officeDocument/2006/relationships/notesMaster" Target="../notesMasters/notesMaster1.xml"/></Relationships>
</file>

<file path=ppt/notesSlides/_rels/notesSlide7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0.xml"/><Relationship Id="rId1" Type="http://schemas.openxmlformats.org/officeDocument/2006/relationships/notesMaster" Target="../notesMasters/notesMaster1.xml"/></Relationships>
</file>

<file path=ppt/notesSlides/_rels/notesSlide7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1.xml"/><Relationship Id="rId1" Type="http://schemas.openxmlformats.org/officeDocument/2006/relationships/notesMaster" Target="../notesMasters/notesMaster1.xml"/></Relationships>
</file>

<file path=ppt/notesSlides/_rels/notesSlide8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2.xml"/><Relationship Id="rId1" Type="http://schemas.openxmlformats.org/officeDocument/2006/relationships/notesMaster" Target="../notesMasters/notesMaster1.xml"/></Relationships>
</file>

<file path=ppt/notesSlides/_rels/notesSlide8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3.xml"/><Relationship Id="rId1" Type="http://schemas.openxmlformats.org/officeDocument/2006/relationships/notesMaster" Target="../notesMasters/notesMaster1.xml"/></Relationships>
</file>

<file path=ppt/notesSlides/_rels/notesSlide8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4.xml"/><Relationship Id="rId1" Type="http://schemas.openxmlformats.org/officeDocument/2006/relationships/notesMaster" Target="../notesMasters/notesMaster1.xml"/></Relationships>
</file>

<file path=ppt/notesSlides/_rels/notesSlide8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5.xml"/><Relationship Id="rId1" Type="http://schemas.openxmlformats.org/officeDocument/2006/relationships/notesMaster" Target="../notesMasters/notesMaster1.xml"/></Relationships>
</file>

<file path=ppt/notesSlides/_rels/notesSlide8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6.xml"/><Relationship Id="rId1" Type="http://schemas.openxmlformats.org/officeDocument/2006/relationships/notesMaster" Target="../notesMasters/notesMaster1.xml"/></Relationships>
</file>

<file path=ppt/notesSlides/_rels/notesSlide8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7.xml"/><Relationship Id="rId1" Type="http://schemas.openxmlformats.org/officeDocument/2006/relationships/notesMaster" Target="../notesMasters/notesMaster1.xml"/></Relationships>
</file>

<file path=ppt/notesSlides/_rels/notesSlide8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8.xml"/><Relationship Id="rId1" Type="http://schemas.openxmlformats.org/officeDocument/2006/relationships/notesMaster" Target="../notesMasters/notesMaster1.xml"/></Relationships>
</file>

<file path=ppt/notesSlides/_rels/notesSlide8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9.xml"/><Relationship Id="rId1" Type="http://schemas.openxmlformats.org/officeDocument/2006/relationships/notesMaster" Target="../notesMasters/notesMaster1.xml"/></Relationships>
</file>

<file path=ppt/notesSlides/_rels/notesSlide8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0.xml"/><Relationship Id="rId1" Type="http://schemas.openxmlformats.org/officeDocument/2006/relationships/notesMaster" Target="../notesMasters/notesMaster1.xml"/></Relationships>
</file>

<file path=ppt/notesSlides/_rels/notesSlide8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1.xml"/><Relationship Id="rId1" Type="http://schemas.openxmlformats.org/officeDocument/2006/relationships/notesMaster" Target="../notesMasters/notesMaster1.xml"/></Relationships>
</file>

<file path=ppt/notesSlides/_rels/notesSlide9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2.xml"/><Relationship Id="rId1" Type="http://schemas.openxmlformats.org/officeDocument/2006/relationships/notesMaster" Target="../notesMasters/notesMaster1.xml"/></Relationships>
</file>

<file path=ppt/notesSlides/_rels/notesSlide9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3.xml"/><Relationship Id="rId1" Type="http://schemas.openxmlformats.org/officeDocument/2006/relationships/notesMaster" Target="../notesMasters/notesMaster1.xml"/></Relationships>
</file>

<file path=ppt/notesSlides/_rels/notesSlide9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4.xml"/><Relationship Id="rId1" Type="http://schemas.openxmlformats.org/officeDocument/2006/relationships/notesMaster" Target="../notesMasters/notesMaster1.xml"/></Relationships>
</file>

<file path=ppt/notesSlides/_rels/notesSlide9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5.xml"/><Relationship Id="rId1" Type="http://schemas.openxmlformats.org/officeDocument/2006/relationships/notesMaster" Target="../notesMasters/notesMaster1.xml"/></Relationships>
</file>

<file path=ppt/notesSlides/_rels/notesSlide9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6.xml"/><Relationship Id="rId1" Type="http://schemas.openxmlformats.org/officeDocument/2006/relationships/notesMaster" Target="../notesMasters/notesMaster1.xml"/></Relationships>
</file>

<file path=ppt/notesSlides/_rels/notesSlide9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7.xml"/><Relationship Id="rId1" Type="http://schemas.openxmlformats.org/officeDocument/2006/relationships/notesMaster" Target="../notesMasters/notesMaster1.xml"/></Relationships>
</file>

<file path=ppt/notesSlides/_rels/notesSlide9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8.xml"/><Relationship Id="rId1" Type="http://schemas.openxmlformats.org/officeDocument/2006/relationships/notesMaster" Target="../notesMasters/notesMaster1.xml"/></Relationships>
</file>

<file path=ppt/notesSlides/_rels/notesSlide9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9.xml"/><Relationship Id="rId1" Type="http://schemas.openxmlformats.org/officeDocument/2006/relationships/notesMaster" Target="../notesMasters/notesMaster1.xml"/></Relationships>
</file>

<file path=ppt/notesSlides/_rels/notesSlide9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0.xml"/><Relationship Id="rId1" Type="http://schemas.openxmlformats.org/officeDocument/2006/relationships/notesMaster" Target="../notesMasters/notesMaster1.xml"/></Relationships>
</file>

<file path=ppt/notesSlides/_rels/notesSlide9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1.xml"/><Relationship Id="rId1" Type="http://schemas.openxmlformats.org/officeDocument/2006/relationships/notesMaster" Target="../notesMasters/notesMaster1.xml"/></Relationships>
</file>

<file path=ppt/notesSlides/_rels/notesSlide10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2.xml"/><Relationship Id="rId1" Type="http://schemas.openxmlformats.org/officeDocument/2006/relationships/notesMaster" Target="../notesMasters/notesMaster1.xml"/></Relationships>
</file>

<file path=ppt/notesSlides/_rels/notesSlide10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3.xml"/><Relationship Id="rId1" Type="http://schemas.openxmlformats.org/officeDocument/2006/relationships/notesMaster" Target="../notesMasters/notesMaster1.xml"/></Relationships>
</file>

<file path=ppt/notesSlides/_rels/notesSlide10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4.xml"/><Relationship Id="rId1" Type="http://schemas.openxmlformats.org/officeDocument/2006/relationships/notesMaster" Target="../notesMasters/notesMaster1.xml"/></Relationships>
</file>

<file path=ppt/notesSlides/_rels/notesSlide10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5.xml"/><Relationship Id="rId1" Type="http://schemas.openxmlformats.org/officeDocument/2006/relationships/notesMaster" Target="../notesMasters/notesMaster1.xml"/></Relationships>
</file>

<file path=ppt/notesSlides/_rels/notesSlide10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6.xml"/><Relationship Id="rId1" Type="http://schemas.openxmlformats.org/officeDocument/2006/relationships/notesMaster" Target="../notesMasters/notesMaster1.xml"/></Relationships>
</file>

<file path=ppt/notesSlides/_rels/notesSlide10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7.xml"/><Relationship Id="rId1" Type="http://schemas.openxmlformats.org/officeDocument/2006/relationships/notesMaster" Target="../notesMasters/notesMaster1.xml"/></Relationships>
</file>

<file path=ppt/notesSlides/_rels/notesSlide10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8.xml"/><Relationship Id="rId1" Type="http://schemas.openxmlformats.org/officeDocument/2006/relationships/notesMaster" Target="../notesMasters/notesMaster1.xml"/></Relationships>
</file>

<file path=ppt/notesSlides/_rels/notesSlide10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9.xml"/><Relationship Id="rId1" Type="http://schemas.openxmlformats.org/officeDocument/2006/relationships/notesMaster" Target="../notesMasters/notesMaster1.xml"/></Relationships>
</file>

<file path=ppt/notesSlides/_rels/notesSlide10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0.xml"/><Relationship Id="rId1" Type="http://schemas.openxmlformats.org/officeDocument/2006/relationships/notesMaster" Target="../notesMasters/notesMaster1.xml"/></Relationships>
</file>

<file path=ppt/notesSlides/_rels/notesSlide10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914" name="1 Marcador de imagen de diapositiva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38915" name="2 Marcador de notas"/>
          <p:cNvSpPr>
            <a:spLocks noGrp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endParaRPr lang="es-ES_tradnl" smtClean="0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s-ES"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s-ES"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s-ES"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s-ES"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s-ES"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s-ES"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s-ES"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s-ES"/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s-ES"/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s-ES"/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s-ES"/>
          </a:p>
        </p:txBody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s-ES"/>
          </a:p>
        </p:txBody>
      </p:sp>
    </p:spTree>
    <p:extLst>
      <p:ext uri="{BB962C8B-B14F-4D97-AF65-F5344CB8AC3E}">
        <p14:creationId xmlns:p14="http://schemas.microsoft.com/office/powerpoint/2010/main" xmlns="" val="1865672560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s-ES"/>
          </a:p>
        </p:txBody>
      </p:sp>
    </p:spTree>
    <p:extLst>
      <p:ext uri="{BB962C8B-B14F-4D97-AF65-F5344CB8AC3E}">
        <p14:creationId xmlns:p14="http://schemas.microsoft.com/office/powerpoint/2010/main" xmlns="" val="2899747824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s-ES"/>
          </a:p>
        </p:txBody>
      </p:sp>
    </p:spTree>
    <p:extLst>
      <p:ext uri="{BB962C8B-B14F-4D97-AF65-F5344CB8AC3E}">
        <p14:creationId xmlns:p14="http://schemas.microsoft.com/office/powerpoint/2010/main" xmlns="" val="1667984322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s-ES"/>
          </a:p>
        </p:txBody>
      </p:sp>
    </p:spTree>
    <p:extLst>
      <p:ext uri="{BB962C8B-B14F-4D97-AF65-F5344CB8AC3E}">
        <p14:creationId xmlns:p14="http://schemas.microsoft.com/office/powerpoint/2010/main" xmlns="" val="2563619108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s-ES"/>
          </a:p>
        </p:txBody>
      </p:sp>
    </p:spTree>
    <p:extLst>
      <p:ext uri="{BB962C8B-B14F-4D97-AF65-F5344CB8AC3E}">
        <p14:creationId xmlns:p14="http://schemas.microsoft.com/office/powerpoint/2010/main" xmlns="" val="2563619108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s-ES"/>
          </a:p>
        </p:txBody>
      </p:sp>
    </p:spTree>
    <p:extLst>
      <p:ext uri="{BB962C8B-B14F-4D97-AF65-F5344CB8AC3E}">
        <p14:creationId xmlns:p14="http://schemas.microsoft.com/office/powerpoint/2010/main" xmlns="" val="184819983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s-ES"/>
          </a:p>
        </p:txBody>
      </p:sp>
    </p:spTree>
    <p:extLst>
      <p:ext uri="{BB962C8B-B14F-4D97-AF65-F5344CB8AC3E}">
        <p14:creationId xmlns:p14="http://schemas.microsoft.com/office/powerpoint/2010/main" xmlns="" val="3349380885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s-ES"/>
          </a:p>
        </p:txBody>
      </p:sp>
    </p:spTree>
    <p:extLst>
      <p:ext uri="{BB962C8B-B14F-4D97-AF65-F5344CB8AC3E}">
        <p14:creationId xmlns:p14="http://schemas.microsoft.com/office/powerpoint/2010/main" xmlns="" val="1508734499"/>
      </p:ext>
    </p:extLst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s-ES"/>
          </a:p>
        </p:txBody>
      </p:sp>
    </p:spTree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s-ES"/>
          </a:p>
        </p:txBody>
      </p:sp>
    </p:spTree>
    <p:extLst>
      <p:ext uri="{BB962C8B-B14F-4D97-AF65-F5344CB8AC3E}">
        <p14:creationId xmlns:p14="http://schemas.microsoft.com/office/powerpoint/2010/main" xmlns="" val="4130026015"/>
      </p:ext>
    </p:extLst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s-ES"/>
          </a:p>
        </p:txBody>
      </p:sp>
    </p:spTree>
    <p:extLst>
      <p:ext uri="{BB962C8B-B14F-4D97-AF65-F5344CB8AC3E}">
        <p14:creationId xmlns:p14="http://schemas.microsoft.com/office/powerpoint/2010/main" xmlns="" val="2471849382"/>
      </p:ext>
    </p:extLst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s-ES"/>
          </a:p>
        </p:txBody>
      </p:sp>
    </p:spTree>
    <p:extLst>
      <p:ext uri="{BB962C8B-B14F-4D97-AF65-F5344CB8AC3E}">
        <p14:creationId xmlns:p14="http://schemas.microsoft.com/office/powerpoint/2010/main" xmlns="" val="4014530143"/>
      </p:ext>
    </p:extLst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s-ES"/>
          </a:p>
        </p:txBody>
      </p:sp>
    </p:spTree>
    <p:extLst>
      <p:ext uri="{BB962C8B-B14F-4D97-AF65-F5344CB8AC3E}">
        <p14:creationId xmlns:p14="http://schemas.microsoft.com/office/powerpoint/2010/main" xmlns="" val="3721580205"/>
      </p:ext>
    </p:extLst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s-ES"/>
          </a:p>
        </p:txBody>
      </p:sp>
    </p:spTree>
    <p:extLst>
      <p:ext uri="{BB962C8B-B14F-4D97-AF65-F5344CB8AC3E}">
        <p14:creationId xmlns:p14="http://schemas.microsoft.com/office/powerpoint/2010/main" xmlns="" val="1661555611"/>
      </p:ext>
    </p:extLst>
  </p:cSld>
  <p:clrMapOvr>
    <a:masterClrMapping/>
  </p:clrMapOvr>
</p:notes>
</file>

<file path=ppt/notesSlides/notesSlide2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s-ES"/>
          </a:p>
        </p:txBody>
      </p:sp>
    </p:spTree>
    <p:extLst>
      <p:ext uri="{BB962C8B-B14F-4D97-AF65-F5344CB8AC3E}">
        <p14:creationId xmlns:p14="http://schemas.microsoft.com/office/powerpoint/2010/main" xmlns="" val="2938437324"/>
      </p:ext>
    </p:extLst>
  </p:cSld>
  <p:clrMapOvr>
    <a:masterClrMapping/>
  </p:clrMapOvr>
</p:notes>
</file>

<file path=ppt/notesSlides/notesSlide2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s-ES"/>
          </a:p>
        </p:txBody>
      </p:sp>
    </p:spTree>
    <p:extLst>
      <p:ext uri="{BB962C8B-B14F-4D97-AF65-F5344CB8AC3E}">
        <p14:creationId xmlns:p14="http://schemas.microsoft.com/office/powerpoint/2010/main" xmlns="" val="3487628495"/>
      </p:ext>
    </p:extLst>
  </p:cSld>
  <p:clrMapOvr>
    <a:masterClrMapping/>
  </p:clrMapOvr>
</p:notes>
</file>

<file path=ppt/notesSlides/notesSlide2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s-ES"/>
          </a:p>
        </p:txBody>
      </p:sp>
    </p:spTree>
    <p:extLst>
      <p:ext uri="{BB962C8B-B14F-4D97-AF65-F5344CB8AC3E}">
        <p14:creationId xmlns:p14="http://schemas.microsoft.com/office/powerpoint/2010/main" xmlns="" val="2161623956"/>
      </p:ext>
    </p:extLst>
  </p:cSld>
  <p:clrMapOvr>
    <a:masterClrMapping/>
  </p:clrMapOvr>
</p:notes>
</file>

<file path=ppt/notesSlides/notesSlide3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s-ES"/>
          </a:p>
        </p:txBody>
      </p:sp>
    </p:spTree>
  </p:cSld>
  <p:clrMapOvr>
    <a:masterClrMapping/>
  </p:clrMapOvr>
</p:notes>
</file>

<file path=ppt/notesSlides/notesSlide3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s-ES"/>
          </a:p>
        </p:txBody>
      </p:sp>
    </p:spTree>
  </p:cSld>
  <p:clrMapOvr>
    <a:masterClrMapping/>
  </p:clrMapOvr>
</p:notes>
</file>

<file path=ppt/notesSlides/notesSlide3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s-ES"/>
          </a:p>
        </p:txBody>
      </p:sp>
    </p:spTree>
  </p:cSld>
  <p:clrMapOvr>
    <a:masterClrMapping/>
  </p:clrMapOvr>
</p:notes>
</file>

<file path=ppt/notesSlides/notesSlide3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xmlns="" val="2132667287"/>
      </p:ext>
    </p:extLst>
  </p:cSld>
  <p:clrMapOvr>
    <a:masterClrMapping/>
  </p:clrMapOvr>
</p:notes>
</file>

<file path=ppt/notesSlides/notesSlide3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s-ES"/>
          </a:p>
        </p:txBody>
      </p:sp>
    </p:spTree>
  </p:cSld>
  <p:clrMapOvr>
    <a:masterClrMapping/>
  </p:clrMapOvr>
</p:notes>
</file>

<file path=ppt/notesSlides/notesSlide3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s-ES"/>
          </a:p>
        </p:txBody>
      </p:sp>
    </p:spTree>
  </p:cSld>
  <p:clrMapOvr>
    <a:masterClrMapping/>
  </p:clrMapOvr>
</p:notes>
</file>

<file path=ppt/notesSlides/notesSlide3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s-ES"/>
          </a:p>
        </p:txBody>
      </p:sp>
    </p:spTree>
  </p:cSld>
  <p:clrMapOvr>
    <a:masterClrMapping/>
  </p:clrMapOvr>
</p:notes>
</file>

<file path=ppt/notesSlides/notesSlide3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s-ES"/>
          </a:p>
        </p:txBody>
      </p:sp>
    </p:spTree>
  </p:cSld>
  <p:clrMapOvr>
    <a:masterClrMapping/>
  </p:clrMapOvr>
</p:notes>
</file>

<file path=ppt/notesSlides/notesSlide3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s-ES"/>
          </a:p>
        </p:txBody>
      </p:sp>
    </p:spTree>
  </p:cSld>
  <p:clrMapOvr>
    <a:masterClrMapping/>
  </p:clrMapOvr>
</p:notes>
</file>

<file path=ppt/notesSlides/notesSlide3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s-ES"/>
          </a:p>
        </p:txBody>
      </p:sp>
    </p:spTree>
  </p:cSld>
  <p:clrMapOvr>
    <a:masterClrMapping/>
  </p:clrMapOvr>
</p:notes>
</file>

<file path=ppt/notesSlides/notesSlide4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s-ES"/>
          </a:p>
        </p:txBody>
      </p:sp>
    </p:spTree>
  </p:cSld>
  <p:clrMapOvr>
    <a:masterClrMapping/>
  </p:clrMapOvr>
</p:notes>
</file>

<file path=ppt/notesSlides/notesSlide4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s-ES"/>
          </a:p>
        </p:txBody>
      </p:sp>
    </p:spTree>
  </p:cSld>
  <p:clrMapOvr>
    <a:masterClrMapping/>
  </p:clrMapOvr>
</p:notes>
</file>

<file path=ppt/notesSlides/notesSlide4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s-ES"/>
          </a:p>
        </p:txBody>
      </p:sp>
    </p:spTree>
  </p:cSld>
  <p:clrMapOvr>
    <a:masterClrMapping/>
  </p:clrMapOvr>
</p:notes>
</file>

<file path=ppt/notesSlides/notesSlide4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s-ES"/>
          </a:p>
        </p:txBody>
      </p:sp>
    </p:spTree>
  </p:cSld>
  <p:clrMapOvr>
    <a:masterClrMapping/>
  </p:clrMapOvr>
</p:notes>
</file>

<file path=ppt/notesSlides/notesSlide4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s-ES"/>
          </a:p>
        </p:txBody>
      </p:sp>
    </p:spTree>
  </p:cSld>
  <p:clrMapOvr>
    <a:masterClrMapping/>
  </p:clrMapOvr>
</p:notes>
</file>

<file path=ppt/notesSlides/notesSlide4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s-ES"/>
          </a:p>
        </p:txBody>
      </p:sp>
    </p:spTree>
  </p:cSld>
  <p:clrMapOvr>
    <a:masterClrMapping/>
  </p:clrMapOvr>
</p:notes>
</file>

<file path=ppt/notesSlides/notesSlide4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s-ES"/>
          </a:p>
        </p:txBody>
      </p:sp>
    </p:spTree>
  </p:cSld>
  <p:clrMapOvr>
    <a:masterClrMapping/>
  </p:clrMapOvr>
</p:notes>
</file>

<file path=ppt/notesSlides/notesSlide4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s-ES"/>
          </a:p>
        </p:txBody>
      </p:sp>
    </p:spTree>
  </p:cSld>
  <p:clrMapOvr>
    <a:masterClrMapping/>
  </p:clrMapOvr>
</p:notes>
</file>

<file path=ppt/notesSlides/notesSlide4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s-ES"/>
          </a:p>
        </p:txBody>
      </p:sp>
    </p:spTree>
  </p:cSld>
  <p:clrMapOvr>
    <a:masterClrMapping/>
  </p:clrMapOvr>
</p:notes>
</file>

<file path=ppt/notesSlides/notesSlide4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s-ES"/>
          </a:p>
        </p:txBody>
      </p:sp>
    </p:spTree>
  </p:cSld>
  <p:clrMapOvr>
    <a:masterClrMapping/>
  </p:clrMapOvr>
</p:notes>
</file>

<file path=ppt/notesSlides/notesSlide5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s-ES"/>
          </a:p>
        </p:txBody>
      </p:sp>
    </p:spTree>
  </p:cSld>
  <p:clrMapOvr>
    <a:masterClrMapping/>
  </p:clrMapOvr>
</p:notes>
</file>

<file path=ppt/notesSlides/notesSlide5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s-ES"/>
          </a:p>
        </p:txBody>
      </p:sp>
    </p:spTree>
  </p:cSld>
  <p:clrMapOvr>
    <a:masterClrMapping/>
  </p:clrMapOvr>
</p:notes>
</file>

<file path=ppt/notesSlides/notesSlide5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s-ES"/>
          </a:p>
        </p:txBody>
      </p:sp>
    </p:spTree>
  </p:cSld>
  <p:clrMapOvr>
    <a:masterClrMapping/>
  </p:clrMapOvr>
</p:notes>
</file>

<file path=ppt/notesSlides/notesSlide5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s-ES"/>
          </a:p>
        </p:txBody>
      </p:sp>
    </p:spTree>
  </p:cSld>
  <p:clrMapOvr>
    <a:masterClrMapping/>
  </p:clrMapOvr>
</p:notes>
</file>

<file path=ppt/notesSlides/notesSlide5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s-ES"/>
          </a:p>
        </p:txBody>
      </p:sp>
    </p:spTree>
  </p:cSld>
  <p:clrMapOvr>
    <a:masterClrMapping/>
  </p:clrMapOvr>
</p:notes>
</file>

<file path=ppt/notesSlides/notesSlide5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s-ES"/>
          </a:p>
        </p:txBody>
      </p:sp>
    </p:spTree>
  </p:cSld>
  <p:clrMapOvr>
    <a:masterClrMapping/>
  </p:clrMapOvr>
</p:notes>
</file>

<file path=ppt/notesSlides/notesSlide5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s-ES"/>
          </a:p>
        </p:txBody>
      </p:sp>
    </p:spTree>
  </p:cSld>
  <p:clrMapOvr>
    <a:masterClrMapping/>
  </p:clrMapOvr>
</p:notes>
</file>

<file path=ppt/notesSlides/notesSlide5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s-ES"/>
          </a:p>
        </p:txBody>
      </p:sp>
    </p:spTree>
  </p:cSld>
  <p:clrMapOvr>
    <a:masterClrMapping/>
  </p:clrMapOvr>
</p:notes>
</file>

<file path=ppt/notesSlides/notesSlide5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s-ES"/>
          </a:p>
        </p:txBody>
      </p:sp>
    </p:spTree>
  </p:cSld>
  <p:clrMapOvr>
    <a:masterClrMapping/>
  </p:clrMapOvr>
</p:notes>
</file>

<file path=ppt/notesSlides/notesSlide5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s-ES"/>
          </a:p>
        </p:txBody>
      </p:sp>
    </p:spTree>
  </p:cSld>
  <p:clrMapOvr>
    <a:masterClrMapping/>
  </p:clrMapOvr>
</p:notes>
</file>

<file path=ppt/notesSlides/notesSlide6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s-ES"/>
          </a:p>
        </p:txBody>
      </p:sp>
    </p:spTree>
  </p:cSld>
  <p:clrMapOvr>
    <a:masterClrMapping/>
  </p:clrMapOvr>
</p:notes>
</file>

<file path=ppt/notesSlides/notesSlide6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s-ES"/>
          </a:p>
        </p:txBody>
      </p:sp>
    </p:spTree>
  </p:cSld>
  <p:clrMapOvr>
    <a:masterClrMapping/>
  </p:clrMapOvr>
</p:notes>
</file>

<file path=ppt/notesSlides/notesSlide6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s-ES"/>
          </a:p>
        </p:txBody>
      </p:sp>
    </p:spTree>
  </p:cSld>
  <p:clrMapOvr>
    <a:masterClrMapping/>
  </p:clrMapOvr>
</p:notes>
</file>

<file path=ppt/notesSlides/notesSlide6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s-ES"/>
          </a:p>
        </p:txBody>
      </p:sp>
    </p:spTree>
  </p:cSld>
  <p:clrMapOvr>
    <a:masterClrMapping/>
  </p:clrMapOvr>
</p:notes>
</file>

<file path=ppt/notesSlides/notesSlide6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s-ES"/>
          </a:p>
        </p:txBody>
      </p:sp>
    </p:spTree>
  </p:cSld>
  <p:clrMapOvr>
    <a:masterClrMapping/>
  </p:clrMapOvr>
</p:notes>
</file>

<file path=ppt/notesSlides/notesSlide6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s-ES"/>
          </a:p>
        </p:txBody>
      </p:sp>
    </p:spTree>
  </p:cSld>
  <p:clrMapOvr>
    <a:masterClrMapping/>
  </p:clrMapOvr>
</p:notes>
</file>

<file path=ppt/notesSlides/notesSlide6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938" name="1 Marcador de imagen de diapositiva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39939" name="2 Marcador de notas"/>
          <p:cNvSpPr>
            <a:spLocks noGrp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r>
              <a:rPr lang="es-ES_tradnl" dirty="0" smtClean="0"/>
              <a:t>Los datos</a:t>
            </a:r>
            <a:r>
              <a:rPr lang="es-ES_tradnl" baseline="0" dirty="0" smtClean="0"/>
              <a:t> configurables del DIP pueden ser añadir o eliminar. El DIP puede contener menos cosas que el SIP/AIP</a:t>
            </a:r>
            <a:endParaRPr lang="es-ES_tradnl" dirty="0" smtClean="0"/>
          </a:p>
        </p:txBody>
      </p:sp>
    </p:spTree>
  </p:cSld>
  <p:clrMapOvr>
    <a:masterClrMapping/>
  </p:clrMapOvr>
</p:notes>
</file>

<file path=ppt/notesSlides/notesSlide6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938" name="1 Marcador de imagen de diapositiva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39939" name="2 Marcador de notas"/>
          <p:cNvSpPr>
            <a:spLocks noGrp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endParaRPr lang="es-ES_tradnl" smtClean="0"/>
          </a:p>
        </p:txBody>
      </p:sp>
    </p:spTree>
    <p:extLst>
      <p:ext uri="{BB962C8B-B14F-4D97-AF65-F5344CB8AC3E}">
        <p14:creationId xmlns:p14="http://schemas.microsoft.com/office/powerpoint/2010/main" xmlns="" val="1257552305"/>
      </p:ext>
    </p:extLst>
  </p:cSld>
  <p:clrMapOvr>
    <a:masterClrMapping/>
  </p:clrMapOvr>
</p:notes>
</file>

<file path=ppt/notesSlides/notesSlide6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s-ES"/>
          </a:p>
        </p:txBody>
      </p:sp>
    </p:spTree>
  </p:cSld>
  <p:clrMapOvr>
    <a:masterClrMapping/>
  </p:clrMapOvr>
</p:notes>
</file>

<file path=ppt/notesSlides/notesSlide6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s-ES"/>
          </a:p>
        </p:txBody>
      </p:sp>
    </p:spTree>
  </p:cSld>
  <p:clrMapOvr>
    <a:masterClrMapping/>
  </p:clrMapOvr>
</p:notes>
</file>

<file path=ppt/notesSlides/notesSlide7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s-ES"/>
          </a:p>
        </p:txBody>
      </p:sp>
    </p:spTree>
  </p:cSld>
  <p:clrMapOvr>
    <a:masterClrMapping/>
  </p:clrMapOvr>
</p:notes>
</file>

<file path=ppt/notesSlides/notesSlide7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s-ES"/>
          </a:p>
        </p:txBody>
      </p:sp>
    </p:spTree>
  </p:cSld>
  <p:clrMapOvr>
    <a:masterClrMapping/>
  </p:clrMapOvr>
</p:notes>
</file>

<file path=ppt/notesSlides/notesSlide7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s-ES"/>
          </a:p>
        </p:txBody>
      </p:sp>
    </p:spTree>
  </p:cSld>
  <p:clrMapOvr>
    <a:masterClrMapping/>
  </p:clrMapOvr>
</p:notes>
</file>

<file path=ppt/notesSlides/notesSlide7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s-ES"/>
          </a:p>
        </p:txBody>
      </p:sp>
    </p:spTree>
  </p:cSld>
  <p:clrMapOvr>
    <a:masterClrMapping/>
  </p:clrMapOvr>
</p:notes>
</file>

<file path=ppt/notesSlides/notesSlide7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s-ES"/>
          </a:p>
        </p:txBody>
      </p:sp>
    </p:spTree>
  </p:cSld>
  <p:clrMapOvr>
    <a:masterClrMapping/>
  </p:clrMapOvr>
</p:notes>
</file>

<file path=ppt/notesSlides/notesSlide7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s-ES"/>
          </a:p>
        </p:txBody>
      </p:sp>
    </p:spTree>
  </p:cSld>
  <p:clrMapOvr>
    <a:masterClrMapping/>
  </p:clrMapOvr>
</p:notes>
</file>

<file path=ppt/notesSlides/notesSlide7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s-ES"/>
          </a:p>
        </p:txBody>
      </p:sp>
    </p:spTree>
  </p:cSld>
  <p:clrMapOvr>
    <a:masterClrMapping/>
  </p:clrMapOvr>
</p:notes>
</file>

<file path=ppt/notesSlides/notesSlide7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s-ES"/>
          </a:p>
        </p:txBody>
      </p:sp>
    </p:spTree>
  </p:cSld>
  <p:clrMapOvr>
    <a:masterClrMapping/>
  </p:clrMapOvr>
</p:notes>
</file>

<file path=ppt/notesSlides/notesSlide7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s-ES"/>
          </a:p>
        </p:txBody>
      </p:sp>
    </p:spTree>
  </p:cSld>
  <p:clrMapOvr>
    <a:masterClrMapping/>
  </p:clrMapOvr>
</p:notes>
</file>

<file path=ppt/notesSlides/notesSlide7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s-ES"/>
          </a:p>
        </p:txBody>
      </p:sp>
    </p:spTree>
  </p:cSld>
  <p:clrMapOvr>
    <a:masterClrMapping/>
  </p:clrMapOvr>
</p:notes>
</file>

<file path=ppt/notesSlides/notesSlide8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s-ES"/>
          </a:p>
        </p:txBody>
      </p:sp>
    </p:spTree>
  </p:cSld>
  <p:clrMapOvr>
    <a:masterClrMapping/>
  </p:clrMapOvr>
</p:notes>
</file>

<file path=ppt/notesSlides/notesSlide8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s-ES"/>
          </a:p>
        </p:txBody>
      </p:sp>
    </p:spTree>
  </p:cSld>
  <p:clrMapOvr>
    <a:masterClrMapping/>
  </p:clrMapOvr>
</p:notes>
</file>

<file path=ppt/notesSlides/notesSlide8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s-ES"/>
          </a:p>
        </p:txBody>
      </p:sp>
    </p:spTree>
  </p:cSld>
  <p:clrMapOvr>
    <a:masterClrMapping/>
  </p:clrMapOvr>
</p:notes>
</file>

<file path=ppt/notesSlides/notesSlide8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914" name="1 Marcador de imagen de diapositiva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38915" name="2 Marcador de notas"/>
          <p:cNvSpPr>
            <a:spLocks noGrp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endParaRPr lang="es-ES_tradnl" smtClean="0"/>
          </a:p>
        </p:txBody>
      </p:sp>
    </p:spTree>
  </p:cSld>
  <p:clrMapOvr>
    <a:masterClrMapping/>
  </p:clrMapOvr>
</p:notes>
</file>

<file path=ppt/notesSlides/notesSlide8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914" name="1 Marcador de imagen de diapositiva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38915" name="2 Marcador de notas"/>
          <p:cNvSpPr>
            <a:spLocks noGrp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endParaRPr lang="es-ES_tradnl" smtClean="0"/>
          </a:p>
        </p:txBody>
      </p:sp>
    </p:spTree>
  </p:cSld>
  <p:clrMapOvr>
    <a:masterClrMapping/>
  </p:clrMapOvr>
</p:notes>
</file>

<file path=ppt/notesSlides/notesSlide8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s-ES"/>
          </a:p>
        </p:txBody>
      </p:sp>
    </p:spTree>
  </p:cSld>
  <p:clrMapOvr>
    <a:masterClrMapping/>
  </p:clrMapOvr>
</p:notes>
</file>

<file path=ppt/notesSlides/notesSlide8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s-ES"/>
          </a:p>
        </p:txBody>
      </p:sp>
    </p:spTree>
  </p:cSld>
  <p:clrMapOvr>
    <a:masterClrMapping/>
  </p:clrMapOvr>
</p:notes>
</file>

<file path=ppt/notesSlides/notesSlide8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938" name="1 Marcador de imagen de diapositiva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39939" name="2 Marcador de notas"/>
          <p:cNvSpPr>
            <a:spLocks noGrp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endParaRPr lang="es-ES_tradnl" smtClean="0"/>
          </a:p>
        </p:txBody>
      </p:sp>
    </p:spTree>
    <p:extLst>
      <p:ext uri="{BB962C8B-B14F-4D97-AF65-F5344CB8AC3E}">
        <p14:creationId xmlns:p14="http://schemas.microsoft.com/office/powerpoint/2010/main" xmlns="" val="508186693"/>
      </p:ext>
    </p:extLst>
  </p:cSld>
  <p:clrMapOvr>
    <a:masterClrMapping/>
  </p:clrMapOvr>
</p:notes>
</file>

<file path=ppt/notesSlides/notesSlide8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s-ES"/>
          </a:p>
        </p:txBody>
      </p:sp>
    </p:spTree>
  </p:cSld>
  <p:clrMapOvr>
    <a:masterClrMapping/>
  </p:clrMapOvr>
</p:notes>
</file>

<file path=ppt/notesSlides/notesSlide8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s-ES"/>
          </a:p>
        </p:txBody>
      </p:sp>
    </p:spTree>
  </p:cSld>
  <p:clrMapOvr>
    <a:masterClrMapping/>
  </p:clrMapOvr>
</p:notes>
</file>

<file path=ppt/notesSlides/notesSlide9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s-ES"/>
          </a:p>
        </p:txBody>
      </p:sp>
    </p:spTree>
  </p:cSld>
  <p:clrMapOvr>
    <a:masterClrMapping/>
  </p:clrMapOvr>
</p:notes>
</file>

<file path=ppt/notesSlides/notesSlide9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s-ES"/>
          </a:p>
        </p:txBody>
      </p:sp>
    </p:spTree>
  </p:cSld>
  <p:clrMapOvr>
    <a:masterClrMapping/>
  </p:clrMapOvr>
</p:notes>
</file>

<file path=ppt/notesSlides/notesSlide9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s-ES"/>
          </a:p>
        </p:txBody>
      </p:sp>
    </p:spTree>
  </p:cSld>
  <p:clrMapOvr>
    <a:masterClrMapping/>
  </p:clrMapOvr>
</p:notes>
</file>

<file path=ppt/notesSlides/notesSlide9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938" name="1 Marcador de imagen de diapositiva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39939" name="2 Marcador de notas"/>
          <p:cNvSpPr>
            <a:spLocks noGrp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endParaRPr lang="es-ES_tradnl" smtClean="0"/>
          </a:p>
        </p:txBody>
      </p:sp>
    </p:spTree>
  </p:cSld>
  <p:clrMapOvr>
    <a:masterClrMapping/>
  </p:clrMapOvr>
</p:notes>
</file>

<file path=ppt/notesSlides/notesSlide9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s-ES"/>
          </a:p>
        </p:txBody>
      </p:sp>
    </p:spTree>
  </p:cSld>
  <p:clrMapOvr>
    <a:masterClrMapping/>
  </p:clrMapOvr>
</p:notes>
</file>

<file path=ppt/notesSlides/notesSlide9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938" name="1 Marcador de imagen de diapositiva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39939" name="2 Marcador de notas"/>
          <p:cNvSpPr>
            <a:spLocks noGrp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endParaRPr lang="es-ES_tradnl" smtClean="0"/>
          </a:p>
        </p:txBody>
      </p:sp>
    </p:spTree>
  </p:cSld>
  <p:clrMapOvr>
    <a:masterClrMapping/>
  </p:clrMapOvr>
</p:notes>
</file>

<file path=ppt/notesSlides/notesSlide9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938" name="1 Marcador de imagen de diapositiva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39939" name="2 Marcador de notas"/>
          <p:cNvSpPr>
            <a:spLocks noGrp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endParaRPr lang="es-ES_tradnl" smtClean="0"/>
          </a:p>
        </p:txBody>
      </p:sp>
    </p:spTree>
  </p:cSld>
  <p:clrMapOvr>
    <a:masterClrMapping/>
  </p:clrMapOvr>
</p:notes>
</file>

<file path=ppt/notesSlides/notesSlide9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938" name="1 Marcador de imagen de diapositiva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39939" name="2 Marcador de notas"/>
          <p:cNvSpPr>
            <a:spLocks noGrp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endParaRPr lang="es-ES_tradnl" smtClean="0"/>
          </a:p>
        </p:txBody>
      </p:sp>
    </p:spTree>
  </p:cSld>
  <p:clrMapOvr>
    <a:masterClrMapping/>
  </p:clrMapOvr>
</p:notes>
</file>

<file path=ppt/notesSlides/notesSlide9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938" name="1 Marcador de imagen de diapositiva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39939" name="2 Marcador de notas"/>
          <p:cNvSpPr>
            <a:spLocks noGrp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r>
              <a:rPr lang="es-ES_tradnl" dirty="0" smtClean="0"/>
              <a:t>Gestión</a:t>
            </a:r>
            <a:r>
              <a:rPr lang="es-ES_tradnl" baseline="0" dirty="0" smtClean="0"/>
              <a:t> expedientes – bandejas </a:t>
            </a:r>
            <a:r>
              <a:rPr lang="es-ES_tradnl" baseline="0" smtClean="0"/>
              <a:t>de entrada, estados</a:t>
            </a:r>
            <a:endParaRPr lang="es-ES_tradnl" smtClean="0"/>
          </a:p>
        </p:txBody>
      </p:sp>
    </p:spTree>
  </p:cSld>
  <p:clrMapOvr>
    <a:masterClrMapping/>
  </p:clrMapOvr>
</p:notes>
</file>

<file path=ppt/notesSlides/notesSlide9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938" name="1 Marcador de imagen de diapositiva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39939" name="2 Marcador de notas"/>
          <p:cNvSpPr>
            <a:spLocks noGrp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endParaRPr lang="es-ES_tradnl" smtClean="0"/>
          </a:p>
        </p:txBody>
      </p:sp>
    </p:spTree>
    <p:extLst>
      <p:ext uri="{BB962C8B-B14F-4D97-AF65-F5344CB8AC3E}">
        <p14:creationId xmlns:p14="http://schemas.microsoft.com/office/powerpoint/2010/main" xmlns="" val="2100789764"/>
      </p:ext>
    </p:extLst>
  </p:cSld>
  <p:clrMapOvr>
    <a:masterClrMapping/>
  </p:clrMapOvr>
</p:notes>
</file>

<file path=ppt/notesSlides/notesSlide10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938" name="1 Marcador de imagen de diapositiva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39939" name="2 Marcador de notas"/>
          <p:cNvSpPr>
            <a:spLocks noGrp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endParaRPr lang="es-ES_tradnl" smtClean="0"/>
          </a:p>
        </p:txBody>
      </p:sp>
    </p:spTree>
    <p:extLst>
      <p:ext uri="{BB962C8B-B14F-4D97-AF65-F5344CB8AC3E}">
        <p14:creationId xmlns:p14="http://schemas.microsoft.com/office/powerpoint/2010/main" xmlns="" val="350009318"/>
      </p:ext>
    </p:extLst>
  </p:cSld>
  <p:clrMapOvr>
    <a:masterClrMapping/>
  </p:clrMapOvr>
</p:notes>
</file>

<file path=ppt/notesSlides/notesSlide10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938" name="1 Marcador de imagen de diapositiva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39939" name="2 Marcador de notas"/>
          <p:cNvSpPr>
            <a:spLocks noGrp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endParaRPr lang="es-ES_tradnl" smtClean="0"/>
          </a:p>
        </p:txBody>
      </p:sp>
    </p:spTree>
    <p:extLst>
      <p:ext uri="{BB962C8B-B14F-4D97-AF65-F5344CB8AC3E}">
        <p14:creationId xmlns:p14="http://schemas.microsoft.com/office/powerpoint/2010/main" xmlns="" val="3556431565"/>
      </p:ext>
    </p:extLst>
  </p:cSld>
  <p:clrMapOvr>
    <a:masterClrMapping/>
  </p:clrMapOvr>
</p:notes>
</file>

<file path=ppt/notesSlides/notesSlide10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938" name="1 Marcador de imagen de diapositiva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39939" name="2 Marcador de notas"/>
          <p:cNvSpPr>
            <a:spLocks noGrp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endParaRPr lang="es-ES_tradnl" smtClean="0"/>
          </a:p>
        </p:txBody>
      </p:sp>
    </p:spTree>
    <p:extLst>
      <p:ext uri="{BB962C8B-B14F-4D97-AF65-F5344CB8AC3E}">
        <p14:creationId xmlns:p14="http://schemas.microsoft.com/office/powerpoint/2010/main" xmlns="" val="550301178"/>
      </p:ext>
    </p:extLst>
  </p:cSld>
  <p:clrMapOvr>
    <a:masterClrMapping/>
  </p:clrMapOvr>
</p:notes>
</file>

<file path=ppt/notesSlides/notesSlide10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938" name="1 Marcador de imagen de diapositiva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39939" name="2 Marcador de notas"/>
          <p:cNvSpPr>
            <a:spLocks noGrp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endParaRPr lang="es-ES_tradnl" smtClean="0"/>
          </a:p>
        </p:txBody>
      </p:sp>
    </p:spTree>
    <p:extLst>
      <p:ext uri="{BB962C8B-B14F-4D97-AF65-F5344CB8AC3E}">
        <p14:creationId xmlns:p14="http://schemas.microsoft.com/office/powerpoint/2010/main" xmlns="" val="2362354209"/>
      </p:ext>
    </p:extLst>
  </p:cSld>
  <p:clrMapOvr>
    <a:masterClrMapping/>
  </p:clrMapOvr>
</p:notes>
</file>

<file path=ppt/notesSlides/notesSlide10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938" name="1 Marcador de imagen de diapositiva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39939" name="2 Marcador de notas"/>
          <p:cNvSpPr>
            <a:spLocks noGrp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endParaRPr lang="es-ES_tradnl" smtClean="0"/>
          </a:p>
        </p:txBody>
      </p:sp>
    </p:spTree>
    <p:extLst>
      <p:ext uri="{BB962C8B-B14F-4D97-AF65-F5344CB8AC3E}">
        <p14:creationId xmlns:p14="http://schemas.microsoft.com/office/powerpoint/2010/main" xmlns="" val="3940128574"/>
      </p:ext>
    </p:extLst>
  </p:cSld>
  <p:clrMapOvr>
    <a:masterClrMapping/>
  </p:clrMapOvr>
</p:notes>
</file>

<file path=ppt/notesSlides/notesSlide10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938" name="1 Marcador de imagen de diapositiva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39939" name="2 Marcador de notas"/>
          <p:cNvSpPr>
            <a:spLocks noGrp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endParaRPr lang="es-ES_tradnl" smtClean="0"/>
          </a:p>
        </p:txBody>
      </p:sp>
    </p:spTree>
    <p:extLst>
      <p:ext uri="{BB962C8B-B14F-4D97-AF65-F5344CB8AC3E}">
        <p14:creationId xmlns:p14="http://schemas.microsoft.com/office/powerpoint/2010/main" xmlns="" val="1324644758"/>
      </p:ext>
    </p:extLst>
  </p:cSld>
  <p:clrMapOvr>
    <a:masterClrMapping/>
  </p:clrMapOvr>
</p:notes>
</file>

<file path=ppt/notesSlides/notesSlide10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s-ES"/>
          </a:p>
        </p:txBody>
      </p:sp>
    </p:spTree>
  </p:cSld>
  <p:clrMapOvr>
    <a:masterClrMapping/>
  </p:clrMapOvr>
</p:notes>
</file>

<file path=ppt/notesSlides/notesSlide10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s-ES"/>
          </a:p>
        </p:txBody>
      </p:sp>
    </p:spTree>
  </p:cSld>
  <p:clrMapOvr>
    <a:masterClrMapping/>
  </p:clrMapOvr>
</p:notes>
</file>

<file path=ppt/notesSlides/notesSlide10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s-ES"/>
          </a:p>
        </p:txBody>
      </p:sp>
    </p:spTree>
  </p:cSld>
  <p:clrMapOvr>
    <a:masterClrMapping/>
  </p:clrMapOvr>
</p:notes>
</file>

<file path=ppt/notesSlides/notesSlide10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s-ES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3 Rectángulo"/>
          <p:cNvSpPr/>
          <p:nvPr userDrawn="1"/>
        </p:nvSpPr>
        <p:spPr bwMode="auto">
          <a:xfrm>
            <a:off x="0" y="4284663"/>
            <a:ext cx="9906000" cy="2573337"/>
          </a:xfrm>
          <a:prstGeom prst="rect">
            <a:avLst/>
          </a:prstGeom>
          <a:gradFill flip="none" rotWithShape="1">
            <a:gsLst>
              <a:gs pos="0">
                <a:schemeClr val="tx2">
                  <a:lumMod val="40000"/>
                  <a:lumOff val="60000"/>
                </a:schemeClr>
              </a:gs>
              <a:gs pos="50000">
                <a:schemeClr val="bg2"/>
              </a:gs>
              <a:gs pos="100000">
                <a:schemeClr val="accent2">
                  <a:alpha val="75000"/>
                </a:schemeClr>
              </a:gs>
            </a:gsLst>
            <a:lin ang="0" scaled="1"/>
            <a:tileRect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wrap="none" anchor="ctr"/>
          <a:lstStyle/>
          <a:p>
            <a:pPr algn="ctr">
              <a:defRPr/>
            </a:pPr>
            <a:endParaRPr lang="es-ES" dirty="0">
              <a:cs typeface="+mn-cs"/>
            </a:endParaRPr>
          </a:p>
        </p:txBody>
      </p:sp>
      <p:pic>
        <p:nvPicPr>
          <p:cNvPr id="6" name="Picture 2"/>
          <p:cNvPicPr>
            <a:picLocks noChangeAspect="1" noChangeArrowheads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481199" y="425187"/>
            <a:ext cx="2800350" cy="6667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62467" name="Rectangle 3"/>
          <p:cNvSpPr>
            <a:spLocks noGrp="1" noChangeArrowheads="1"/>
          </p:cNvSpPr>
          <p:nvPr>
            <p:ph type="ctrTitle"/>
          </p:nvPr>
        </p:nvSpPr>
        <p:spPr>
          <a:xfrm>
            <a:off x="512135" y="2870495"/>
            <a:ext cx="8815388" cy="501650"/>
          </a:xfrm>
        </p:spPr>
        <p:txBody>
          <a:bodyPr anchor="b">
            <a:spAutoFit/>
          </a:bodyPr>
          <a:lstStyle>
            <a:lvl1pPr defTabSz="915988" eaLnBrk="0" hangingPunct="0">
              <a:spcBef>
                <a:spcPct val="50000"/>
              </a:spcBef>
              <a:defRPr b="0">
                <a:solidFill>
                  <a:schemeClr val="tx2"/>
                </a:solidFill>
              </a:defRPr>
            </a:lvl1pPr>
          </a:lstStyle>
          <a:p>
            <a:r>
              <a:rPr lang="es-ES_tradnl" dirty="0"/>
              <a:t>título principal de la presentación</a:t>
            </a:r>
          </a:p>
        </p:txBody>
      </p:sp>
      <p:sp>
        <p:nvSpPr>
          <p:cNvPr id="62470" name="Rectangle 6"/>
          <p:cNvSpPr>
            <a:spLocks noGrp="1" noChangeAspect="1" noChangeArrowheads="1"/>
          </p:cNvSpPr>
          <p:nvPr>
            <p:ph type="subTitle" idx="1"/>
          </p:nvPr>
        </p:nvSpPr>
        <p:spPr>
          <a:xfrm>
            <a:off x="533404" y="4633923"/>
            <a:ext cx="5211763" cy="407987"/>
          </a:xfrm>
        </p:spPr>
        <p:txBody>
          <a:bodyPr lIns="36038" tIns="36038" rIns="36038" bIns="36038">
            <a:spAutoFit/>
          </a:bodyPr>
          <a:lstStyle>
            <a:lvl1pPr marL="0" indent="0" eaLnBrk="0" hangingPunct="0">
              <a:lnSpc>
                <a:spcPct val="100000"/>
              </a:lnSpc>
              <a:buNone/>
              <a:defRPr b="1">
                <a:solidFill>
                  <a:srgbClr val="FFFFFF"/>
                </a:solidFill>
              </a:defRPr>
            </a:lvl1pPr>
          </a:lstStyle>
          <a:p>
            <a:r>
              <a:rPr lang="es-ES_tradnl" dirty="0"/>
              <a:t>subtítulo de la presentación</a:t>
            </a:r>
          </a:p>
        </p:txBody>
      </p:sp>
    </p:spTree>
    <p:extLst>
      <p:ext uri="{BB962C8B-B14F-4D97-AF65-F5344CB8AC3E}">
        <p14:creationId xmlns:p14="http://schemas.microsoft.com/office/powerpoint/2010/main" xmlns="" val="294795967"/>
      </p:ext>
    </p:extLst>
  </p:cSld>
  <p:clrMapOvr>
    <a:masterClrMapping/>
  </p:clrMapOvr>
  <p:transition>
    <p:wipe dir="r"/>
  </p:transition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5373" y="693828"/>
            <a:ext cx="9440562" cy="492422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s-E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55373" y="1346466"/>
            <a:ext cx="9440562" cy="511200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s-ES"/>
          </a:p>
        </p:txBody>
      </p:sp>
      <p:sp>
        <p:nvSpPr>
          <p:cNvPr id="8" name="6 Rectángulo"/>
          <p:cNvSpPr>
            <a:spLocks/>
          </p:cNvSpPr>
          <p:nvPr userDrawn="1"/>
        </p:nvSpPr>
        <p:spPr>
          <a:xfrm>
            <a:off x="2529017" y="0"/>
            <a:ext cx="7376984" cy="644400"/>
          </a:xfrm>
          <a:prstGeom prst="rect">
            <a:avLst/>
          </a:prstGeom>
          <a:solidFill>
            <a:srgbClr val="FFD303"/>
          </a:solidFill>
          <a:ln w="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 dirty="0"/>
          </a:p>
        </p:txBody>
      </p:sp>
      <p:pic>
        <p:nvPicPr>
          <p:cNvPr id="6" name="Picture 2"/>
          <p:cNvPicPr>
            <a:picLocks noChangeAspect="1" noChangeArrowheads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0" y="2364"/>
            <a:ext cx="2696551" cy="64203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xmlns="" val="5449021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82638" y="4406910"/>
            <a:ext cx="8420100" cy="1362075"/>
          </a:xfrm>
        </p:spPr>
        <p:txBody>
          <a:bodyPr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  <a:endParaRPr lang="es-E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82638" y="2906713"/>
            <a:ext cx="84201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xmlns="" val="18001642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64039" y="650789"/>
            <a:ext cx="9456609" cy="477795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s-E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264039" y="1320802"/>
            <a:ext cx="4645712" cy="5203566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s-E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115697" y="1320802"/>
            <a:ext cx="4604951" cy="5203566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s-ES"/>
          </a:p>
        </p:txBody>
      </p:sp>
    </p:spTree>
    <p:extLst>
      <p:ext uri="{BB962C8B-B14F-4D97-AF65-F5344CB8AC3E}">
        <p14:creationId xmlns:p14="http://schemas.microsoft.com/office/powerpoint/2010/main" xmlns="" val="1753114891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95300" y="274638"/>
            <a:ext cx="89154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es-E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95300" y="1535113"/>
            <a:ext cx="437673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95300" y="2174875"/>
            <a:ext cx="437673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s-E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5032381" y="1535113"/>
            <a:ext cx="437832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5032381" y="2174875"/>
            <a:ext cx="437832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s-ES"/>
          </a:p>
        </p:txBody>
      </p:sp>
    </p:spTree>
    <p:extLst>
      <p:ext uri="{BB962C8B-B14F-4D97-AF65-F5344CB8AC3E}">
        <p14:creationId xmlns:p14="http://schemas.microsoft.com/office/powerpoint/2010/main" xmlns="" val="2393887633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2"/>
          <p:cNvPicPr>
            <a:picLocks noChangeAspect="1" noChangeArrowheads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4217364" y="3966883"/>
            <a:ext cx="5675189" cy="289113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7" name="6 Rectángulo"/>
          <p:cNvSpPr/>
          <p:nvPr userDrawn="1"/>
        </p:nvSpPr>
        <p:spPr bwMode="auto">
          <a:xfrm>
            <a:off x="4217364" y="3966883"/>
            <a:ext cx="5688636" cy="2846667"/>
          </a:xfrm>
          <a:prstGeom prst="rect">
            <a:avLst/>
          </a:prstGeom>
          <a:solidFill>
            <a:schemeClr val="bg1">
              <a:alpha val="69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s-ES" sz="1000" b="1" i="0" u="none" strike="noStrike" cap="none" normalizeH="0" baseline="0" dirty="0" smtClean="0">
              <a:ln>
                <a:noFill/>
              </a:ln>
              <a:solidFill>
                <a:schemeClr val="bg1"/>
              </a:solidFill>
              <a:effectLst/>
              <a:latin typeface="Arial" charset="0"/>
            </a:endParaRP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s-ES"/>
          </a:p>
        </p:txBody>
      </p:sp>
    </p:spTree>
    <p:extLst>
      <p:ext uri="{BB962C8B-B14F-4D97-AF65-F5344CB8AC3E}">
        <p14:creationId xmlns:p14="http://schemas.microsoft.com/office/powerpoint/2010/main" xmlns="" val="301344753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xmlns="" val="463192272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95305" y="273050"/>
            <a:ext cx="3259138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  <a:endParaRPr lang="es-E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73499" y="273060"/>
            <a:ext cx="5537201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s-E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95305" y="1435103"/>
            <a:ext cx="3259138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xmlns="" val="88527349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941513" y="4800600"/>
            <a:ext cx="59436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  <a:endParaRPr lang="es-E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941513" y="612775"/>
            <a:ext cx="5943600" cy="4114800"/>
          </a:xfrm>
        </p:spPr>
        <p:txBody>
          <a:bodyPr lIns="91541" tIns="45769" rIns="91541" bIns="45769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s-ES" noProof="0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941513" y="5367338"/>
            <a:ext cx="59436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xmlns="" val="55730536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s-E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s-ES"/>
          </a:p>
        </p:txBody>
      </p:sp>
    </p:spTree>
    <p:extLst>
      <p:ext uri="{BB962C8B-B14F-4D97-AF65-F5344CB8AC3E}">
        <p14:creationId xmlns:p14="http://schemas.microsoft.com/office/powerpoint/2010/main" xmlns="" val="1340315170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7181850" y="409575"/>
            <a:ext cx="2228850" cy="612298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s-E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95305" y="409575"/>
            <a:ext cx="6534150" cy="612298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s-ES"/>
          </a:p>
        </p:txBody>
      </p:sp>
    </p:spTree>
    <p:extLst>
      <p:ext uri="{BB962C8B-B14F-4D97-AF65-F5344CB8AC3E}">
        <p14:creationId xmlns:p14="http://schemas.microsoft.com/office/powerpoint/2010/main" xmlns="" val="2554391184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objAndTwoObj" preserve="1">
  <p:cSld name="Title, Content, and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11180" y="409585"/>
            <a:ext cx="7467600" cy="638175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s-E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95303" y="1625602"/>
            <a:ext cx="4381501" cy="4906963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s-ES"/>
          </a:p>
        </p:txBody>
      </p:sp>
      <p:sp>
        <p:nvSpPr>
          <p:cNvPr id="4" name="Content Placeholder 3"/>
          <p:cNvSpPr>
            <a:spLocks noGrp="1"/>
          </p:cNvSpPr>
          <p:nvPr>
            <p:ph sz="quarter" idx="2"/>
          </p:nvPr>
        </p:nvSpPr>
        <p:spPr>
          <a:xfrm>
            <a:off x="5029199" y="1625600"/>
            <a:ext cx="4381501" cy="23764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s-ES"/>
          </a:p>
        </p:txBody>
      </p:sp>
      <p:sp>
        <p:nvSpPr>
          <p:cNvPr id="5" name="Content Placeholder 4"/>
          <p:cNvSpPr>
            <a:spLocks noGrp="1"/>
          </p:cNvSpPr>
          <p:nvPr>
            <p:ph sz="quarter" idx="3"/>
          </p:nvPr>
        </p:nvSpPr>
        <p:spPr>
          <a:xfrm>
            <a:off x="5029199" y="4154498"/>
            <a:ext cx="4381501" cy="2378075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s-ES"/>
          </a:p>
        </p:txBody>
      </p:sp>
    </p:spTree>
    <p:extLst>
      <p:ext uri="{BB962C8B-B14F-4D97-AF65-F5344CB8AC3E}">
        <p14:creationId xmlns:p14="http://schemas.microsoft.com/office/powerpoint/2010/main" xmlns="" val="954121544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tbl" preserve="1">
  <p:cSld name="Title and 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11180" y="409585"/>
            <a:ext cx="7467600" cy="638175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s-ES"/>
          </a:p>
        </p:txBody>
      </p:sp>
      <p:sp>
        <p:nvSpPr>
          <p:cNvPr id="3" name="Table Placeholder 2"/>
          <p:cNvSpPr>
            <a:spLocks noGrp="1"/>
          </p:cNvSpPr>
          <p:nvPr>
            <p:ph type="tbl" idx="1"/>
          </p:nvPr>
        </p:nvSpPr>
        <p:spPr>
          <a:xfrm>
            <a:off x="495300" y="1625602"/>
            <a:ext cx="8915400" cy="4906963"/>
          </a:xfrm>
        </p:spPr>
        <p:txBody>
          <a:bodyPr lIns="91541" tIns="45769" rIns="91541" bIns="45769"/>
          <a:lstStyle/>
          <a:p>
            <a:pPr lvl="0"/>
            <a:endParaRPr lang="es-ES" noProof="0" dirty="0"/>
          </a:p>
        </p:txBody>
      </p:sp>
    </p:spTree>
    <p:extLst>
      <p:ext uri="{BB962C8B-B14F-4D97-AF65-F5344CB8AC3E}">
        <p14:creationId xmlns:p14="http://schemas.microsoft.com/office/powerpoint/2010/main" xmlns="" val="142998820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txAndObj" preserve="1">
  <p:cSld name="Title, Text,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11180" y="409585"/>
            <a:ext cx="7315008" cy="1015803"/>
          </a:xfrm>
        </p:spPr>
        <p:txBody>
          <a:bodyPr/>
          <a:lstStyle/>
          <a:p>
            <a:r>
              <a:rPr lang="en-US" dirty="0"/>
              <a:t>Click to edit Master title style</a:t>
            </a:r>
            <a:endParaRPr lang="es-E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sz="half" idx="1"/>
          </p:nvPr>
        </p:nvSpPr>
        <p:spPr>
          <a:xfrm>
            <a:off x="495303" y="1625602"/>
            <a:ext cx="4381501" cy="4906963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s-E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029199" y="1625602"/>
            <a:ext cx="4381501" cy="4906963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s-ES"/>
          </a:p>
        </p:txBody>
      </p:sp>
    </p:spTree>
    <p:extLst>
      <p:ext uri="{BB962C8B-B14F-4D97-AF65-F5344CB8AC3E}">
        <p14:creationId xmlns:p14="http://schemas.microsoft.com/office/powerpoint/2010/main" xmlns="" val="132209563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6" Type="http://schemas.openxmlformats.org/officeDocument/2006/relationships/image" Target="../media/image1.png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theme" Target="../theme/theme1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3"/>
          <p:cNvSpPr>
            <a:spLocks noGrp="1" noChangeArrowheads="1"/>
          </p:cNvSpPr>
          <p:nvPr>
            <p:ph type="title"/>
          </p:nvPr>
        </p:nvSpPr>
        <p:spPr bwMode="auto">
          <a:xfrm>
            <a:off x="511175" y="573088"/>
            <a:ext cx="7467600" cy="6381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36034" tIns="36034" rIns="36034" bIns="36034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s-ES_tradnl" dirty="0" smtClean="0"/>
              <a:t>Clic para editar estilo título patrón</a:t>
            </a:r>
            <a:endParaRPr lang="en-US" dirty="0" smtClean="0"/>
          </a:p>
        </p:txBody>
      </p:sp>
      <p:sp>
        <p:nvSpPr>
          <p:cNvPr id="1028" name="Rectangle 5"/>
          <p:cNvSpPr>
            <a:spLocks noGrp="1" noChangeArrowheads="1"/>
          </p:cNvSpPr>
          <p:nvPr>
            <p:ph type="body" idx="1"/>
          </p:nvPr>
        </p:nvSpPr>
        <p:spPr bwMode="auto">
          <a:xfrm>
            <a:off x="495300" y="1625600"/>
            <a:ext cx="8915400" cy="4906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532" tIns="45765" rIns="91532" bIns="45765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s-ES_tradnl" dirty="0" smtClean="0"/>
              <a:t>encabezado (</a:t>
            </a:r>
            <a:r>
              <a:rPr lang="es-ES_tradnl" dirty="0" err="1" smtClean="0"/>
              <a:t>arial</a:t>
            </a:r>
            <a:r>
              <a:rPr lang="es-ES_tradnl" dirty="0" smtClean="0"/>
              <a:t> 22, minúsculas, verde)</a:t>
            </a:r>
          </a:p>
          <a:p>
            <a:pPr lvl="1"/>
            <a:r>
              <a:rPr lang="es-ES_tradnl" dirty="0" smtClean="0"/>
              <a:t>Cuerpo de texto (</a:t>
            </a:r>
            <a:r>
              <a:rPr lang="es-ES_tradnl" dirty="0" err="1" smtClean="0"/>
              <a:t>arial</a:t>
            </a:r>
            <a:r>
              <a:rPr lang="es-ES_tradnl" dirty="0" smtClean="0"/>
              <a:t> 18, mayúsculas y minúsculas, negro)</a:t>
            </a:r>
          </a:p>
          <a:p>
            <a:pPr lvl="2"/>
            <a:r>
              <a:rPr lang="es-ES" dirty="0" smtClean="0"/>
              <a:t>Nivel 1 (</a:t>
            </a:r>
            <a:r>
              <a:rPr lang="es-ES" dirty="0" err="1" smtClean="0"/>
              <a:t>arial</a:t>
            </a:r>
            <a:r>
              <a:rPr lang="es-ES" dirty="0" smtClean="0"/>
              <a:t> 16, mayúsculas y minúsculas, negro)</a:t>
            </a:r>
          </a:p>
          <a:p>
            <a:pPr lvl="3"/>
            <a:r>
              <a:rPr lang="es-ES" dirty="0" smtClean="0"/>
              <a:t>Nivel 2 (</a:t>
            </a:r>
            <a:r>
              <a:rPr lang="es-ES" dirty="0" err="1" smtClean="0"/>
              <a:t>arial</a:t>
            </a:r>
            <a:r>
              <a:rPr lang="es-ES" dirty="0" smtClean="0"/>
              <a:t> 15, mayúsculas y minúsculas, negro)</a:t>
            </a:r>
          </a:p>
          <a:p>
            <a:pPr lvl="4"/>
            <a:r>
              <a:rPr lang="es-ES" dirty="0" smtClean="0"/>
              <a:t>Nivel 3 (</a:t>
            </a:r>
            <a:r>
              <a:rPr lang="es-ES" dirty="0" err="1" smtClean="0"/>
              <a:t>arial</a:t>
            </a:r>
            <a:r>
              <a:rPr lang="es-ES" dirty="0" smtClean="0"/>
              <a:t> 14, mayúsculas y minúsculas, negro)</a:t>
            </a:r>
            <a:endParaRPr lang="es-ES_tradnl" dirty="0" smtClean="0"/>
          </a:p>
        </p:txBody>
      </p:sp>
      <p:sp>
        <p:nvSpPr>
          <p:cNvPr id="7" name="6 Rectángulo"/>
          <p:cNvSpPr>
            <a:spLocks/>
          </p:cNvSpPr>
          <p:nvPr userDrawn="1"/>
        </p:nvSpPr>
        <p:spPr>
          <a:xfrm>
            <a:off x="2529017" y="0"/>
            <a:ext cx="7376984" cy="644400"/>
          </a:xfrm>
          <a:prstGeom prst="rect">
            <a:avLst/>
          </a:prstGeom>
          <a:solidFill>
            <a:srgbClr val="FFD303"/>
          </a:solidFill>
          <a:ln w="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 dirty="0"/>
          </a:p>
        </p:txBody>
      </p:sp>
      <p:pic>
        <p:nvPicPr>
          <p:cNvPr id="6" name="Picture 2"/>
          <p:cNvPicPr>
            <a:picLocks noChangeAspect="1" noChangeArrowheads="1"/>
          </p:cNvPicPr>
          <p:nvPr userDrawn="1"/>
        </p:nvPicPr>
        <p:blipFill>
          <a:blip r:embed="rId16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0" y="2364"/>
            <a:ext cx="2696551" cy="64203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 bg1="lt1" tx1="dk1" bg2="lt2" tx2="dk2" accent1="accent1" accent2="accent2" accent3="accent3" accent4="accent4" accent5="accent5" accent6="accent6" hlink="hlink" folHlink="folHlink"/>
  <p:sldLayoutIdLst>
    <p:sldLayoutId id="2147490234" r:id="rId1"/>
    <p:sldLayoutId id="2147490235" r:id="rId2"/>
    <p:sldLayoutId id="2147490211" r:id="rId3"/>
    <p:sldLayoutId id="2147490212" r:id="rId4"/>
    <p:sldLayoutId id="2147490213" r:id="rId5"/>
    <p:sldLayoutId id="2147490214" r:id="rId6"/>
    <p:sldLayoutId id="2147490215" r:id="rId7"/>
    <p:sldLayoutId id="2147490216" r:id="rId8"/>
    <p:sldLayoutId id="2147490217" r:id="rId9"/>
    <p:sldLayoutId id="2147490218" r:id="rId10"/>
    <p:sldLayoutId id="2147490219" r:id="rId11"/>
    <p:sldLayoutId id="2147490220" r:id="rId12"/>
    <p:sldLayoutId id="2147490221" r:id="rId13"/>
    <p:sldLayoutId id="2147490222" r:id="rId14"/>
  </p:sldLayoutIdLst>
  <p:transition/>
  <p:hf sldNum="0" hdr="0" dt="0"/>
  <p:txStyles>
    <p:titleStyle>
      <a:lvl1pPr algn="l" rtl="0" eaLnBrk="0" fontAlgn="base" hangingPunct="0">
        <a:spcBef>
          <a:spcPct val="0"/>
        </a:spcBef>
        <a:spcAft>
          <a:spcPct val="0"/>
        </a:spcAft>
        <a:defRPr sz="2800" b="1">
          <a:solidFill>
            <a:schemeClr val="bg2"/>
          </a:solidFill>
          <a:latin typeface="+mj-lt"/>
          <a:ea typeface="+mj-ea"/>
          <a:cs typeface="+mj-cs"/>
        </a:defRPr>
      </a:lvl1pPr>
      <a:lvl2pPr algn="l" rtl="0" eaLnBrk="0" fontAlgn="base" hangingPunct="0">
        <a:spcBef>
          <a:spcPct val="0"/>
        </a:spcBef>
        <a:spcAft>
          <a:spcPct val="0"/>
        </a:spcAft>
        <a:defRPr sz="2800" b="1">
          <a:solidFill>
            <a:schemeClr val="bg2"/>
          </a:solidFill>
          <a:latin typeface="Arial" charset="0"/>
        </a:defRPr>
      </a:lvl2pPr>
      <a:lvl3pPr algn="l" rtl="0" eaLnBrk="0" fontAlgn="base" hangingPunct="0">
        <a:spcBef>
          <a:spcPct val="0"/>
        </a:spcBef>
        <a:spcAft>
          <a:spcPct val="0"/>
        </a:spcAft>
        <a:defRPr sz="2800" b="1">
          <a:solidFill>
            <a:schemeClr val="bg2"/>
          </a:solidFill>
          <a:latin typeface="Arial" charset="0"/>
        </a:defRPr>
      </a:lvl3pPr>
      <a:lvl4pPr algn="l" rtl="0" eaLnBrk="0" fontAlgn="base" hangingPunct="0">
        <a:spcBef>
          <a:spcPct val="0"/>
        </a:spcBef>
        <a:spcAft>
          <a:spcPct val="0"/>
        </a:spcAft>
        <a:defRPr sz="2800" b="1">
          <a:solidFill>
            <a:schemeClr val="bg2"/>
          </a:solidFill>
          <a:latin typeface="Arial" charset="0"/>
        </a:defRPr>
      </a:lvl4pPr>
      <a:lvl5pPr algn="l" rtl="0" eaLnBrk="0" fontAlgn="base" hangingPunct="0">
        <a:spcBef>
          <a:spcPct val="0"/>
        </a:spcBef>
        <a:spcAft>
          <a:spcPct val="0"/>
        </a:spcAft>
        <a:defRPr sz="2800" b="1">
          <a:solidFill>
            <a:schemeClr val="bg2"/>
          </a:solidFill>
          <a:latin typeface="Arial" charset="0"/>
        </a:defRPr>
      </a:lvl5pPr>
      <a:lvl6pPr marL="457200" algn="l" rtl="0" fontAlgn="base">
        <a:spcBef>
          <a:spcPct val="0"/>
        </a:spcBef>
        <a:spcAft>
          <a:spcPct val="0"/>
        </a:spcAft>
        <a:defRPr sz="2800" b="1">
          <a:solidFill>
            <a:schemeClr val="bg2"/>
          </a:solidFill>
          <a:latin typeface="Arial" charset="0"/>
        </a:defRPr>
      </a:lvl6pPr>
      <a:lvl7pPr marL="914400" algn="l" rtl="0" fontAlgn="base">
        <a:spcBef>
          <a:spcPct val="0"/>
        </a:spcBef>
        <a:spcAft>
          <a:spcPct val="0"/>
        </a:spcAft>
        <a:defRPr sz="2800" b="1">
          <a:solidFill>
            <a:schemeClr val="bg2"/>
          </a:solidFill>
          <a:latin typeface="Arial" charset="0"/>
        </a:defRPr>
      </a:lvl7pPr>
      <a:lvl8pPr marL="1371600" algn="l" rtl="0" fontAlgn="base">
        <a:spcBef>
          <a:spcPct val="0"/>
        </a:spcBef>
        <a:spcAft>
          <a:spcPct val="0"/>
        </a:spcAft>
        <a:defRPr sz="2800" b="1">
          <a:solidFill>
            <a:schemeClr val="bg2"/>
          </a:solidFill>
          <a:latin typeface="Arial" charset="0"/>
        </a:defRPr>
      </a:lvl8pPr>
      <a:lvl9pPr marL="1828800" algn="l" rtl="0" fontAlgn="base">
        <a:spcBef>
          <a:spcPct val="0"/>
        </a:spcBef>
        <a:spcAft>
          <a:spcPct val="0"/>
        </a:spcAft>
        <a:defRPr sz="2800" b="1">
          <a:solidFill>
            <a:schemeClr val="bg2"/>
          </a:solidFill>
          <a:latin typeface="Arial" charset="0"/>
        </a:defRPr>
      </a:lvl9pPr>
    </p:titleStyle>
    <p:bodyStyle>
      <a:lvl1pPr marL="342900" indent="-342900" algn="l" defTabSz="915988" rtl="0" eaLnBrk="0" fontAlgn="base" hangingPunct="0">
        <a:lnSpc>
          <a:spcPct val="110000"/>
        </a:lnSpc>
        <a:spcBef>
          <a:spcPct val="30000"/>
        </a:spcBef>
        <a:spcAft>
          <a:spcPct val="0"/>
        </a:spcAft>
        <a:buChar char="•"/>
        <a:defRPr sz="2200">
          <a:solidFill>
            <a:schemeClr val="tx2"/>
          </a:solidFill>
          <a:latin typeface="+mn-lt"/>
          <a:ea typeface="+mn-ea"/>
          <a:cs typeface="+mn-cs"/>
        </a:defRPr>
      </a:lvl1pPr>
      <a:lvl2pPr marL="1588" indent="455613" algn="l" defTabSz="915988" rtl="0" eaLnBrk="0" fontAlgn="base" hangingPunct="0">
        <a:spcBef>
          <a:spcPct val="50000"/>
        </a:spcBef>
        <a:spcAft>
          <a:spcPct val="0"/>
        </a:spcAft>
        <a:buClr>
          <a:schemeClr val="accent2"/>
        </a:buClr>
        <a:buFont typeface="Wingdings" pitchFamily="2" charset="2"/>
        <a:buChar char="–"/>
        <a:defRPr sz="2800">
          <a:solidFill>
            <a:schemeClr val="tx1"/>
          </a:solidFill>
          <a:latin typeface="+mn-lt"/>
        </a:defRPr>
      </a:lvl2pPr>
      <a:lvl3pPr marL="631825" indent="-273050" algn="l" defTabSz="915988" rtl="0" eaLnBrk="0" fontAlgn="base" hangingPunct="0">
        <a:lnSpc>
          <a:spcPct val="110000"/>
        </a:lnSpc>
        <a:spcBef>
          <a:spcPct val="30000"/>
        </a:spcBef>
        <a:spcAft>
          <a:spcPct val="0"/>
        </a:spcAft>
        <a:buClr>
          <a:srgbClr val="9AAE04"/>
        </a:buClr>
        <a:buFont typeface="Wingdings" pitchFamily="2" charset="2"/>
        <a:buChar char="§"/>
        <a:defRPr sz="1600">
          <a:solidFill>
            <a:schemeClr val="tx1"/>
          </a:solidFill>
          <a:latin typeface="+mn-lt"/>
        </a:defRPr>
      </a:lvl3pPr>
      <a:lvl4pPr marL="1039813" indent="-228600" algn="l" defTabSz="915988" rtl="0" eaLnBrk="0" fontAlgn="base" hangingPunct="0">
        <a:lnSpc>
          <a:spcPct val="110000"/>
        </a:lnSpc>
        <a:spcBef>
          <a:spcPct val="30000"/>
        </a:spcBef>
        <a:spcAft>
          <a:spcPct val="0"/>
        </a:spcAft>
        <a:buClr>
          <a:srgbClr val="9AAE04"/>
        </a:buClr>
        <a:buFont typeface="Wingdings" pitchFamily="2" charset="2"/>
        <a:buChar char="§"/>
        <a:defRPr sz="1500">
          <a:solidFill>
            <a:schemeClr val="tx1"/>
          </a:solidFill>
          <a:latin typeface="+mn-lt"/>
        </a:defRPr>
      </a:lvl4pPr>
      <a:lvl5pPr marL="1447800" indent="-228600" algn="l" defTabSz="915988" rtl="0" eaLnBrk="0" fontAlgn="base" hangingPunct="0">
        <a:lnSpc>
          <a:spcPct val="110000"/>
        </a:lnSpc>
        <a:spcBef>
          <a:spcPct val="30000"/>
        </a:spcBef>
        <a:spcAft>
          <a:spcPct val="0"/>
        </a:spcAft>
        <a:buClr>
          <a:srgbClr val="9AAE04"/>
        </a:buClr>
        <a:buFont typeface="Wingdings" pitchFamily="2" charset="2"/>
        <a:buChar char="§"/>
        <a:defRPr sz="1400">
          <a:solidFill>
            <a:schemeClr val="tx1"/>
          </a:solidFill>
          <a:latin typeface="+mn-lt"/>
        </a:defRPr>
      </a:lvl5pPr>
      <a:lvl6pPr marL="1905000" indent="-228600" algn="l" defTabSz="915988" rtl="0" fontAlgn="base">
        <a:lnSpc>
          <a:spcPct val="110000"/>
        </a:lnSpc>
        <a:spcBef>
          <a:spcPct val="30000"/>
        </a:spcBef>
        <a:spcAft>
          <a:spcPct val="0"/>
        </a:spcAft>
        <a:buClr>
          <a:srgbClr val="9AAE04"/>
        </a:buClr>
        <a:buFont typeface="Wingdings" pitchFamily="2" charset="2"/>
        <a:buChar char="§"/>
        <a:defRPr sz="1400">
          <a:solidFill>
            <a:schemeClr val="tx1"/>
          </a:solidFill>
          <a:latin typeface="+mn-lt"/>
        </a:defRPr>
      </a:lvl6pPr>
      <a:lvl7pPr marL="2362200" indent="-228600" algn="l" defTabSz="915988" rtl="0" fontAlgn="base">
        <a:lnSpc>
          <a:spcPct val="110000"/>
        </a:lnSpc>
        <a:spcBef>
          <a:spcPct val="30000"/>
        </a:spcBef>
        <a:spcAft>
          <a:spcPct val="0"/>
        </a:spcAft>
        <a:buClr>
          <a:srgbClr val="9AAE04"/>
        </a:buClr>
        <a:buFont typeface="Wingdings" pitchFamily="2" charset="2"/>
        <a:buChar char="§"/>
        <a:defRPr sz="1400">
          <a:solidFill>
            <a:schemeClr val="tx1"/>
          </a:solidFill>
          <a:latin typeface="+mn-lt"/>
        </a:defRPr>
      </a:lvl7pPr>
      <a:lvl8pPr marL="2819400" indent="-228600" algn="l" defTabSz="915988" rtl="0" fontAlgn="base">
        <a:lnSpc>
          <a:spcPct val="110000"/>
        </a:lnSpc>
        <a:spcBef>
          <a:spcPct val="30000"/>
        </a:spcBef>
        <a:spcAft>
          <a:spcPct val="0"/>
        </a:spcAft>
        <a:buClr>
          <a:srgbClr val="9AAE04"/>
        </a:buClr>
        <a:buFont typeface="Wingdings" pitchFamily="2" charset="2"/>
        <a:buChar char="§"/>
        <a:defRPr sz="1400">
          <a:solidFill>
            <a:schemeClr val="tx1"/>
          </a:solidFill>
          <a:latin typeface="+mn-lt"/>
        </a:defRPr>
      </a:lvl8pPr>
      <a:lvl9pPr marL="3276600" indent="-228600" algn="l" defTabSz="915988" rtl="0" fontAlgn="base">
        <a:lnSpc>
          <a:spcPct val="110000"/>
        </a:lnSpc>
        <a:spcBef>
          <a:spcPct val="30000"/>
        </a:spcBef>
        <a:spcAft>
          <a:spcPct val="0"/>
        </a:spcAft>
        <a:buClr>
          <a:srgbClr val="9AAE04"/>
        </a:buClr>
        <a:buFont typeface="Wingdings" pitchFamily="2" charset="2"/>
        <a:buChar char="§"/>
        <a:defRPr sz="1400">
          <a:solidFill>
            <a:schemeClr val="tx1"/>
          </a:solidFill>
          <a:latin typeface="+mn-lt"/>
        </a:defRPr>
      </a:lvl9pPr>
    </p:bodyStyle>
    <p:otherStyle>
      <a:defPPr>
        <a:defRPr lang="es-E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3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hyperlink" Target="https://circa.administracionelectronica.gob.es/circabc/" TargetMode="External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4.png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3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7.png"/><Relationship Id="rId4" Type="http://schemas.openxmlformats.org/officeDocument/2006/relationships/hyperlink" Target="https://www.boe.es/legislacion/codigos/codigo.php?id=029_Codigo_de_Administracion_Electronica" TargetMode="External"/></Relationships>
</file>

<file path=ppt/slides/_rels/slide14.xml.rels><?xml version="1.0" encoding="UTF-8" standalone="yes"?>
<Relationships xmlns="http://schemas.openxmlformats.org/package/2006/relationships"><Relationship Id="rId8" Type="http://schemas.openxmlformats.org/officeDocument/2006/relationships/image" Target="../media/image7.png"/><Relationship Id="rId3" Type="http://schemas.openxmlformats.org/officeDocument/2006/relationships/hyperlink" Target="https://www.ccn-cert.cni.es/ens.html" TargetMode="External"/><Relationship Id="rId7" Type="http://schemas.openxmlformats.org/officeDocument/2006/relationships/hyperlink" Target="https://www.boe.es/legislacion/codigos/codigo.php?id=029_Codigo_de_Administracion_Electronica" TargetMode="External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9.png"/><Relationship Id="rId5" Type="http://schemas.openxmlformats.org/officeDocument/2006/relationships/hyperlink" Target="http://administracionelectronica.gob.es/pae_Home/pae_Estrategias/pae_Interoperabilidad_Inicio.html" TargetMode="External"/><Relationship Id="rId4" Type="http://schemas.openxmlformats.org/officeDocument/2006/relationships/image" Target="../media/image8.pn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hyperlink" Target="http://www.boe.es/diario_boe/txt.php?id=BOE-A-2015-10565" TargetMode="External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0.pn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hyperlink" Target="http://www.boe.es/diario_boe/txt.php?id=BOE-A-2015-10565" TargetMode="External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7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hyperlink" Target="http://www.boe.es/diario_boe/txt.php?id=BOE-A-2015-10565" TargetMode="External"/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7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hyperlink" Target="http://www.boe.es/diario_boe/txt.php?id=BOE-A-2015-10565" TargetMode="External"/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7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hyperlink" Target="http://www.boe.es/diario_boe/txt.php?id=BOE-A-2015-10565" TargetMode="External"/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1.png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hyperlink" Target="http://www.boe.es/diario_boe/txt.php?id=BOE-A-2015-10566" TargetMode="External"/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2.png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hyperlink" Target="http://www.boe.es/diario_boe/txt.php?id=BOE-A-2015-10566" TargetMode="External"/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7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hyperlink" Target="http://www.boe.es/diario_boe/txt.php?id=BOE-A-2015-10566" TargetMode="External"/><Relationship Id="rId2" Type="http://schemas.openxmlformats.org/officeDocument/2006/relationships/notesSlide" Target="../notesSlides/notesSlide22.xml"/><Relationship Id="rId1" Type="http://schemas.openxmlformats.org/officeDocument/2006/relationships/slideLayout" Target="../slideLayouts/slideLayout7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hyperlink" Target="http://www.boe.es/diario_boe/txt.php?id=BOE-A-2015-10566" TargetMode="External"/><Relationship Id="rId2" Type="http://schemas.openxmlformats.org/officeDocument/2006/relationships/notesSlide" Target="../notesSlides/notesSlide23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3.png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hyperlink" Target="http://administracionelectronica.gob.es/pae_Home/pae_Estrategias/Estrategia-TIC-AGE.html" TargetMode="External"/><Relationship Id="rId2" Type="http://schemas.openxmlformats.org/officeDocument/2006/relationships/notesSlide" Target="../notesSlides/notesSlide24.xml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15.png"/><Relationship Id="rId4" Type="http://schemas.openxmlformats.org/officeDocument/2006/relationships/image" Target="../media/image14.png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notesSlide" Target="../notesSlides/notesSlide25.xml"/><Relationship Id="rId1" Type="http://schemas.openxmlformats.org/officeDocument/2006/relationships/slideLayout" Target="../slideLayouts/slideLayout7.xml"/><Relationship Id="rId6" Type="http://schemas.openxmlformats.org/officeDocument/2006/relationships/hyperlink" Target="http://administracionelectronica.gob.es/pae_Home/pae_Estrategias/Estrategia-TIC-AGE.html" TargetMode="External"/><Relationship Id="rId5" Type="http://schemas.openxmlformats.org/officeDocument/2006/relationships/image" Target="../media/image18.png"/><Relationship Id="rId4" Type="http://schemas.openxmlformats.org/officeDocument/2006/relationships/image" Target="../media/image17.png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hyperlink" Target="http://administracionelectronica.gob.es/pae_Home/dms/pae_Home/documentos/Estrategias/Estrategia_TIC/20151002-Declaracion-servicios-compartidos.pdf" TargetMode="External"/><Relationship Id="rId2" Type="http://schemas.openxmlformats.org/officeDocument/2006/relationships/notesSlide" Target="../notesSlides/notesSlide26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9.png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png"/><Relationship Id="rId2" Type="http://schemas.openxmlformats.org/officeDocument/2006/relationships/notesSlide" Target="../notesSlides/notesSlide27.xml"/><Relationship Id="rId1" Type="http://schemas.openxmlformats.org/officeDocument/2006/relationships/slideLayout" Target="../slideLayouts/slideLayout7.xml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png"/><Relationship Id="rId2" Type="http://schemas.openxmlformats.org/officeDocument/2006/relationships/notesSlide" Target="../notesSlides/notesSlide28.xml"/><Relationship Id="rId1" Type="http://schemas.openxmlformats.org/officeDocument/2006/relationships/slideLayout" Target="../slideLayouts/slideLayout7.xml"/></Relationships>
</file>

<file path=ppt/slides/_rels/slide29.xml.rels><?xml version="1.0" encoding="UTF-8" standalone="yes"?>
<Relationships xmlns="http://schemas.openxmlformats.org/package/2006/relationships"><Relationship Id="rId8" Type="http://schemas.openxmlformats.org/officeDocument/2006/relationships/image" Target="../media/image25.png"/><Relationship Id="rId3" Type="http://schemas.openxmlformats.org/officeDocument/2006/relationships/hyperlink" Target="http://eur-lex.europa.eu/LexUriServ/LexUriServ.do?uri=COM:2010:0744:FIN:ES:PDF" TargetMode="External"/><Relationship Id="rId7" Type="http://schemas.openxmlformats.org/officeDocument/2006/relationships/image" Target="../media/image24.png"/><Relationship Id="rId12" Type="http://schemas.openxmlformats.org/officeDocument/2006/relationships/image" Target="../media/image28.png"/><Relationship Id="rId2" Type="http://schemas.openxmlformats.org/officeDocument/2006/relationships/notesSlide" Target="../notesSlides/notesSlide29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23.png"/><Relationship Id="rId11" Type="http://schemas.openxmlformats.org/officeDocument/2006/relationships/image" Target="../media/image27.png"/><Relationship Id="rId5" Type="http://schemas.openxmlformats.org/officeDocument/2006/relationships/hyperlink" Target="http://ec.europa.eu/isa/actions/02-interoperability-architecture/2-15action_en.htm" TargetMode="External"/><Relationship Id="rId10" Type="http://schemas.openxmlformats.org/officeDocument/2006/relationships/hyperlink" Target="http://www.eark-project.com/" TargetMode="External"/><Relationship Id="rId4" Type="http://schemas.openxmlformats.org/officeDocument/2006/relationships/image" Target="../media/image22.png"/><Relationship Id="rId9" Type="http://schemas.openxmlformats.org/officeDocument/2006/relationships/image" Target="../media/image26.png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0.xml"/><Relationship Id="rId1" Type="http://schemas.openxmlformats.org/officeDocument/2006/relationships/slideLayout" Target="../slideLayouts/slideLayout3.xml"/></Relationships>
</file>

<file path=ppt/slides/_rels/slide3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1.xml"/><Relationship Id="rId1" Type="http://schemas.openxmlformats.org/officeDocument/2006/relationships/slideLayout" Target="../slideLayouts/slideLayout2.xml"/></Relationships>
</file>

<file path=ppt/slides/_rels/slide3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2.xml"/><Relationship Id="rId1" Type="http://schemas.openxmlformats.org/officeDocument/2006/relationships/slideLayout" Target="../slideLayouts/slideLayout3.xml"/></Relationships>
</file>

<file path=ppt/slides/_rels/slide3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png"/><Relationship Id="rId2" Type="http://schemas.openxmlformats.org/officeDocument/2006/relationships/notesSlide" Target="../notesSlides/notesSlide33.xml"/><Relationship Id="rId1" Type="http://schemas.openxmlformats.org/officeDocument/2006/relationships/slideLayout" Target="../slideLayouts/slideLayout4.xml"/></Relationships>
</file>

<file path=ppt/slides/_rels/slide3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4.xml"/><Relationship Id="rId1" Type="http://schemas.openxmlformats.org/officeDocument/2006/relationships/slideLayout" Target="../slideLayouts/slideLayout2.xml"/></Relationships>
</file>

<file path=ppt/slides/_rels/slide3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5.xml"/><Relationship Id="rId1" Type="http://schemas.openxmlformats.org/officeDocument/2006/relationships/slideLayout" Target="../slideLayouts/slideLayout2.xml"/></Relationships>
</file>

<file path=ppt/slides/_rels/slide3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.png"/><Relationship Id="rId2" Type="http://schemas.openxmlformats.org/officeDocument/2006/relationships/notesSlide" Target="../notesSlides/notesSlide36.xml"/><Relationship Id="rId1" Type="http://schemas.openxmlformats.org/officeDocument/2006/relationships/slideLayout" Target="../slideLayouts/slideLayout2.xml"/></Relationships>
</file>

<file path=ppt/slides/_rels/slide3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1.jpeg"/><Relationship Id="rId2" Type="http://schemas.openxmlformats.org/officeDocument/2006/relationships/notesSlide" Target="../notesSlides/notesSlide37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2.png"/></Relationships>
</file>

<file path=ppt/slides/_rels/slide3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3.png"/><Relationship Id="rId2" Type="http://schemas.openxmlformats.org/officeDocument/2006/relationships/notesSlide" Target="../notesSlides/notesSlide38.xml"/><Relationship Id="rId1" Type="http://schemas.openxmlformats.org/officeDocument/2006/relationships/slideLayout" Target="../slideLayouts/slideLayout2.xml"/><Relationship Id="rId6" Type="http://schemas.openxmlformats.org/officeDocument/2006/relationships/hyperlink" Target="http://www.minhap.gob.es/Documentacion/Publico/SGT/POLITICA%20DE%20GESTION%20DE%20DOCUMENTOS%20MINHAP/politica%20de%20gestion%20de%20documentos%20electronicos%20MINHAP-ponencias%20complementarias%20al%20documento.pdf" TargetMode="External"/><Relationship Id="rId5" Type="http://schemas.openxmlformats.org/officeDocument/2006/relationships/hyperlink" Target="http://www.minhap.gob.es/Documentacion/Publico/SGT/POLITICA%20DE%20GESTION%20DE%20DOCUMENTOS%20MINHAP/politica%20de%20gestion%20de%20documentos%20electronicos%20MINHAP.pdf" TargetMode="External"/><Relationship Id="rId4" Type="http://schemas.openxmlformats.org/officeDocument/2006/relationships/image" Target="../media/image34.png"/></Relationships>
</file>

<file path=ppt/slides/_rels/slide3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9.xml"/><Relationship Id="rId1" Type="http://schemas.openxmlformats.org/officeDocument/2006/relationships/slideLayout" Target="../slideLayouts/slideLayout5.xml"/></Relationships>
</file>

<file path=ppt/slides/_rels/slide4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0.xml"/><Relationship Id="rId1" Type="http://schemas.openxmlformats.org/officeDocument/2006/relationships/slideLayout" Target="../slideLayouts/slideLayout5.xml"/></Relationships>
</file>

<file path=ppt/slides/_rels/slide4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1.xml"/><Relationship Id="rId1" Type="http://schemas.openxmlformats.org/officeDocument/2006/relationships/slideLayout" Target="../slideLayouts/slideLayout2.xml"/></Relationships>
</file>

<file path=ppt/slides/_rels/slide4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2.xml"/><Relationship Id="rId1" Type="http://schemas.openxmlformats.org/officeDocument/2006/relationships/slideLayout" Target="../slideLayouts/slideLayout2.xml"/></Relationships>
</file>

<file path=ppt/slides/_rels/slide4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5.png"/><Relationship Id="rId2" Type="http://schemas.openxmlformats.org/officeDocument/2006/relationships/notesSlide" Target="../notesSlides/notesSlide43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37.png"/><Relationship Id="rId4" Type="http://schemas.openxmlformats.org/officeDocument/2006/relationships/image" Target="../media/image36.png"/></Relationships>
</file>

<file path=ppt/slides/_rels/slide4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4.xml"/><Relationship Id="rId1" Type="http://schemas.openxmlformats.org/officeDocument/2006/relationships/slideLayout" Target="../slideLayouts/slideLayout2.xml"/></Relationships>
</file>

<file path=ppt/slides/_rels/slide4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5.xml"/><Relationship Id="rId1" Type="http://schemas.openxmlformats.org/officeDocument/2006/relationships/slideLayout" Target="../slideLayouts/slideLayout2.xml"/></Relationships>
</file>

<file path=ppt/slides/_rels/slide4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6.xml"/><Relationship Id="rId1" Type="http://schemas.openxmlformats.org/officeDocument/2006/relationships/slideLayout" Target="../slideLayouts/slideLayout2.xml"/></Relationships>
</file>

<file path=ppt/slides/_rels/slide4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8.png"/><Relationship Id="rId2" Type="http://schemas.openxmlformats.org/officeDocument/2006/relationships/notesSlide" Target="../notesSlides/notesSlide47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9.png"/></Relationships>
</file>

<file path=ppt/slides/_rels/slide48.xml.rels><?xml version="1.0" encoding="UTF-8" standalone="yes"?>
<Relationships xmlns="http://schemas.openxmlformats.org/package/2006/relationships"><Relationship Id="rId3" Type="http://schemas.openxmlformats.org/officeDocument/2006/relationships/image" Target="../media/image40.png"/><Relationship Id="rId2" Type="http://schemas.openxmlformats.org/officeDocument/2006/relationships/notesSlide" Target="../notesSlides/notesSlide48.xml"/><Relationship Id="rId1" Type="http://schemas.openxmlformats.org/officeDocument/2006/relationships/slideLayout" Target="../slideLayouts/slideLayout2.xml"/></Relationships>
</file>

<file path=ppt/slides/_rels/slide4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9.xml"/><Relationship Id="rId1" Type="http://schemas.openxmlformats.org/officeDocument/2006/relationships/slideLayout" Target="../slideLayouts/slideLayout2.xml"/></Relationships>
</file>

<file path=ppt/slides/_rels/slide50.xml.rels><?xml version="1.0" encoding="UTF-8" standalone="yes"?>
<Relationships xmlns="http://schemas.openxmlformats.org/package/2006/relationships"><Relationship Id="rId3" Type="http://schemas.openxmlformats.org/officeDocument/2006/relationships/image" Target="../media/image41.png"/><Relationship Id="rId2" Type="http://schemas.openxmlformats.org/officeDocument/2006/relationships/notesSlide" Target="../notesSlides/notesSlide50.xml"/><Relationship Id="rId1" Type="http://schemas.openxmlformats.org/officeDocument/2006/relationships/slideLayout" Target="../slideLayouts/slideLayout2.xml"/></Relationships>
</file>

<file path=ppt/slides/_rels/slide5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2.png"/><Relationship Id="rId2" Type="http://schemas.openxmlformats.org/officeDocument/2006/relationships/notesSlide" Target="../notesSlides/notesSlide51.xml"/><Relationship Id="rId1" Type="http://schemas.openxmlformats.org/officeDocument/2006/relationships/slideLayout" Target="../slideLayouts/slideLayout2.xml"/></Relationships>
</file>

<file path=ppt/slides/_rels/slide5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3.png"/><Relationship Id="rId2" Type="http://schemas.openxmlformats.org/officeDocument/2006/relationships/notesSlide" Target="../notesSlides/notesSlide52.xml"/><Relationship Id="rId1" Type="http://schemas.openxmlformats.org/officeDocument/2006/relationships/slideLayout" Target="../slideLayouts/slideLayout2.xml"/></Relationships>
</file>

<file path=ppt/slides/_rels/slide5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4.png"/><Relationship Id="rId2" Type="http://schemas.openxmlformats.org/officeDocument/2006/relationships/notesSlide" Target="../notesSlides/notesSlide53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45.png"/></Relationships>
</file>

<file path=ppt/slides/_rels/slide5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6.png"/><Relationship Id="rId2" Type="http://schemas.openxmlformats.org/officeDocument/2006/relationships/notesSlide" Target="../notesSlides/notesSlide54.xml"/><Relationship Id="rId1" Type="http://schemas.openxmlformats.org/officeDocument/2006/relationships/slideLayout" Target="../slideLayouts/slideLayout2.xml"/></Relationships>
</file>

<file path=ppt/slides/_rels/slide55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55.xml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1.vml"/><Relationship Id="rId5" Type="http://schemas.openxmlformats.org/officeDocument/2006/relationships/image" Target="../media/image46.png"/><Relationship Id="rId4" Type="http://schemas.openxmlformats.org/officeDocument/2006/relationships/package" Target="../embeddings/Documento_de_Microsoft_Office_Word1.docx"/></Relationships>
</file>

<file path=ppt/slides/_rels/slide5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6.xml"/><Relationship Id="rId1" Type="http://schemas.openxmlformats.org/officeDocument/2006/relationships/slideLayout" Target="../slideLayouts/slideLayout2.xml"/></Relationships>
</file>

<file path=ppt/slides/_rels/slide5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7.xml"/><Relationship Id="rId1" Type="http://schemas.openxmlformats.org/officeDocument/2006/relationships/slideLayout" Target="../slideLayouts/slideLayout2.xml"/></Relationships>
</file>

<file path=ppt/slides/_rels/slide5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8.xml"/><Relationship Id="rId1" Type="http://schemas.openxmlformats.org/officeDocument/2006/relationships/slideLayout" Target="../slideLayouts/slideLayout3.xml"/></Relationships>
</file>

<file path=ppt/slides/_rels/slide59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59.xml"/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2.vml"/><Relationship Id="rId4" Type="http://schemas.openxmlformats.org/officeDocument/2006/relationships/oleObject" Target="../embeddings/oleObject1.bin"/></Relationships>
</file>

<file path=ppt/slides/_rels/slide60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60.xml"/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3.vml"/><Relationship Id="rId4" Type="http://schemas.openxmlformats.org/officeDocument/2006/relationships/oleObject" Target="../embeddings/oleObject2.bin"/></Relationships>
</file>

<file path=ppt/slides/_rels/slide61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61.xml"/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4.vml"/><Relationship Id="rId4" Type="http://schemas.openxmlformats.org/officeDocument/2006/relationships/oleObject" Target="../embeddings/oleObject3.bin"/></Relationships>
</file>

<file path=ppt/slides/_rels/slide62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62.xml"/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5.vml"/><Relationship Id="rId4" Type="http://schemas.openxmlformats.org/officeDocument/2006/relationships/oleObject" Target="../embeddings/oleObject4.bin"/></Relationships>
</file>

<file path=ppt/slides/_rels/slide63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63.xml"/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6.vml"/><Relationship Id="rId5" Type="http://schemas.openxmlformats.org/officeDocument/2006/relationships/oleObject" Target="../embeddings/oleObject6.bin"/><Relationship Id="rId4" Type="http://schemas.openxmlformats.org/officeDocument/2006/relationships/oleObject" Target="../embeddings/oleObject5.bin"/></Relationships>
</file>

<file path=ppt/slides/_rels/slide6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4.xml"/><Relationship Id="rId1" Type="http://schemas.openxmlformats.org/officeDocument/2006/relationships/slideLayout" Target="../slideLayouts/slideLayout2.xml"/></Relationships>
</file>

<file path=ppt/slides/_rels/slide6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5.xml"/><Relationship Id="rId1" Type="http://schemas.openxmlformats.org/officeDocument/2006/relationships/slideLayout" Target="../slideLayouts/slideLayout2.xml"/></Relationships>
</file>

<file path=ppt/slides/_rels/slide6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8.png"/><Relationship Id="rId2" Type="http://schemas.openxmlformats.org/officeDocument/2006/relationships/notesSlide" Target="../notesSlides/notesSlide66.xml"/><Relationship Id="rId1" Type="http://schemas.openxmlformats.org/officeDocument/2006/relationships/slideLayout" Target="../slideLayouts/slideLayout14.xml"/><Relationship Id="rId4" Type="http://schemas.openxmlformats.org/officeDocument/2006/relationships/image" Target="../media/image54.png"/></Relationships>
</file>

<file path=ppt/slides/_rels/slide6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8.png"/><Relationship Id="rId2" Type="http://schemas.openxmlformats.org/officeDocument/2006/relationships/notesSlide" Target="../notesSlides/notesSlide67.xml"/><Relationship Id="rId1" Type="http://schemas.openxmlformats.org/officeDocument/2006/relationships/slideLayout" Target="../slideLayouts/slideLayout14.xml"/><Relationship Id="rId4" Type="http://schemas.openxmlformats.org/officeDocument/2006/relationships/image" Target="../media/image39.png"/></Relationships>
</file>

<file path=ppt/slides/_rels/slide6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8.xml"/><Relationship Id="rId1" Type="http://schemas.openxmlformats.org/officeDocument/2006/relationships/slideLayout" Target="../slideLayouts/slideLayout3.xml"/></Relationships>
</file>

<file path=ppt/slides/_rels/slide6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9.xml"/><Relationship Id="rId1" Type="http://schemas.openxmlformats.org/officeDocument/2006/relationships/slideLayout" Target="../slideLayouts/slideLayout3.xml"/></Relationships>
</file>

<file path=ppt/slides/_rels/slide7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0.xml"/><Relationship Id="rId1" Type="http://schemas.openxmlformats.org/officeDocument/2006/relationships/slideLayout" Target="../slideLayouts/slideLayout3.xml"/></Relationships>
</file>

<file path=ppt/slides/_rels/slide71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2.xml"/></Relationships>
</file>

<file path=ppt/slides/_rels/slide7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1.xml"/><Relationship Id="rId1" Type="http://schemas.openxmlformats.org/officeDocument/2006/relationships/slideLayout" Target="../slideLayouts/slideLayout3.xml"/></Relationships>
</file>

<file path=ppt/slides/_rels/slide7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5.jpeg"/><Relationship Id="rId2" Type="http://schemas.openxmlformats.org/officeDocument/2006/relationships/notesSlide" Target="../notesSlides/notesSlide72.xml"/><Relationship Id="rId1" Type="http://schemas.openxmlformats.org/officeDocument/2006/relationships/slideLayout" Target="../slideLayouts/slideLayout3.xml"/></Relationships>
</file>

<file path=ppt/slides/_rels/slide75.xml.rels><?xml version="1.0" encoding="UTF-8" standalone="yes"?>
<Relationships xmlns="http://schemas.openxmlformats.org/package/2006/relationships"><Relationship Id="rId8" Type="http://schemas.openxmlformats.org/officeDocument/2006/relationships/image" Target="../media/image61.png"/><Relationship Id="rId3" Type="http://schemas.openxmlformats.org/officeDocument/2006/relationships/image" Target="../media/image56.jpeg"/><Relationship Id="rId7" Type="http://schemas.openxmlformats.org/officeDocument/2006/relationships/image" Target="../media/image60.png"/><Relationship Id="rId2" Type="http://schemas.openxmlformats.org/officeDocument/2006/relationships/notesSlide" Target="../notesSlides/notesSlide73.xml"/><Relationship Id="rId1" Type="http://schemas.openxmlformats.org/officeDocument/2006/relationships/slideLayout" Target="../slideLayouts/slideLayout3.xml"/><Relationship Id="rId6" Type="http://schemas.openxmlformats.org/officeDocument/2006/relationships/image" Target="../media/image59.jpeg"/><Relationship Id="rId11" Type="http://schemas.openxmlformats.org/officeDocument/2006/relationships/image" Target="../media/image64.jpeg"/><Relationship Id="rId5" Type="http://schemas.openxmlformats.org/officeDocument/2006/relationships/image" Target="../media/image58.png"/><Relationship Id="rId10" Type="http://schemas.openxmlformats.org/officeDocument/2006/relationships/image" Target="../media/image63.png"/><Relationship Id="rId4" Type="http://schemas.openxmlformats.org/officeDocument/2006/relationships/image" Target="../media/image57.png"/><Relationship Id="rId9" Type="http://schemas.openxmlformats.org/officeDocument/2006/relationships/image" Target="../media/image62.png"/></Relationships>
</file>

<file path=ppt/slides/_rels/slide76.xml.rels><?xml version="1.0" encoding="UTF-8" standalone="yes"?>
<Relationships xmlns="http://schemas.openxmlformats.org/package/2006/relationships"><Relationship Id="rId3" Type="http://schemas.openxmlformats.org/officeDocument/2006/relationships/image" Target="../media/image65.png"/><Relationship Id="rId2" Type="http://schemas.openxmlformats.org/officeDocument/2006/relationships/notesSlide" Target="../notesSlides/notesSlide74.xml"/><Relationship Id="rId1" Type="http://schemas.openxmlformats.org/officeDocument/2006/relationships/slideLayout" Target="../slideLayouts/slideLayout3.xml"/></Relationships>
</file>

<file path=ppt/slides/_rels/slide77.xml.rels><?xml version="1.0" encoding="UTF-8" standalone="yes"?>
<Relationships xmlns="http://schemas.openxmlformats.org/package/2006/relationships"><Relationship Id="rId3" Type="http://schemas.openxmlformats.org/officeDocument/2006/relationships/image" Target="../media/image66.png"/><Relationship Id="rId2" Type="http://schemas.openxmlformats.org/officeDocument/2006/relationships/notesSlide" Target="../notesSlides/notesSlide75.xml"/><Relationship Id="rId1" Type="http://schemas.openxmlformats.org/officeDocument/2006/relationships/slideLayout" Target="../slideLayouts/slideLayout3.xml"/></Relationships>
</file>

<file path=ppt/slides/_rels/slide78.xml.rels><?xml version="1.0" encoding="UTF-8" standalone="yes"?>
<Relationships xmlns="http://schemas.openxmlformats.org/package/2006/relationships"><Relationship Id="rId8" Type="http://schemas.openxmlformats.org/officeDocument/2006/relationships/image" Target="../media/image72.png"/><Relationship Id="rId3" Type="http://schemas.openxmlformats.org/officeDocument/2006/relationships/image" Target="../media/image67.jpeg"/><Relationship Id="rId7" Type="http://schemas.openxmlformats.org/officeDocument/2006/relationships/image" Target="../media/image71.png"/><Relationship Id="rId2" Type="http://schemas.openxmlformats.org/officeDocument/2006/relationships/notesSlide" Target="../notesSlides/notesSlide76.xml"/><Relationship Id="rId1" Type="http://schemas.openxmlformats.org/officeDocument/2006/relationships/slideLayout" Target="../slideLayouts/slideLayout3.xml"/><Relationship Id="rId6" Type="http://schemas.openxmlformats.org/officeDocument/2006/relationships/image" Target="../media/image70.jpeg"/><Relationship Id="rId5" Type="http://schemas.openxmlformats.org/officeDocument/2006/relationships/image" Target="../media/image69.jpeg"/><Relationship Id="rId10" Type="http://schemas.openxmlformats.org/officeDocument/2006/relationships/image" Target="../media/image74.jpeg"/><Relationship Id="rId4" Type="http://schemas.openxmlformats.org/officeDocument/2006/relationships/image" Target="../media/image68.png"/><Relationship Id="rId9" Type="http://schemas.openxmlformats.org/officeDocument/2006/relationships/image" Target="../media/image73.png"/></Relationships>
</file>

<file path=ppt/slides/_rels/slide79.xml.rels><?xml version="1.0" encoding="UTF-8" standalone="yes"?>
<Relationships xmlns="http://schemas.openxmlformats.org/package/2006/relationships"><Relationship Id="rId3" Type="http://schemas.openxmlformats.org/officeDocument/2006/relationships/image" Target="../media/image75.jpeg"/><Relationship Id="rId2" Type="http://schemas.openxmlformats.org/officeDocument/2006/relationships/notesSlide" Target="../notesSlides/notesSlide77.xml"/><Relationship Id="rId1" Type="http://schemas.openxmlformats.org/officeDocument/2006/relationships/slideLayout" Target="../slideLayouts/slideLayout3.xml"/><Relationship Id="rId6" Type="http://schemas.openxmlformats.org/officeDocument/2006/relationships/image" Target="../media/image77.jpeg"/><Relationship Id="rId5" Type="http://schemas.openxmlformats.org/officeDocument/2006/relationships/image" Target="../media/image76.jpeg"/><Relationship Id="rId4" Type="http://schemas.openxmlformats.org/officeDocument/2006/relationships/hyperlink" Target="http://www.google.es/url?sa=i&amp;rct=j&amp;q=&amp;esrc=s&amp;source=images&amp;cd=&amp;cad=rja&amp;uact=8&amp;ved=0ahUKEwj2uoHjpbTKAhWThhoKHXd-AqcQjRwIBw&amp;url=http://www.iconseeker.com/search/group%20users/&amp;bvm=bv.112064104,d.d2s&amp;psig=AFQjCNFunryD0ASpLLu0oWc_dJUZfXDSGQ&amp;ust=1453238540758614" TargetMode="External"/></Relationships>
</file>

<file path=ppt/slides/_rels/slide8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8.xml"/><Relationship Id="rId1" Type="http://schemas.openxmlformats.org/officeDocument/2006/relationships/slideLayout" Target="../slideLayouts/slideLayout3.xml"/></Relationships>
</file>

<file path=ppt/slides/_rels/slide8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9.xml"/><Relationship Id="rId1" Type="http://schemas.openxmlformats.org/officeDocument/2006/relationships/slideLayout" Target="../slideLayouts/slideLayout3.xml"/></Relationships>
</file>

<file path=ppt/slides/_rels/slide82.xml.rels><?xml version="1.0" encoding="UTF-8" standalone="yes"?>
<Relationships xmlns="http://schemas.openxmlformats.org/package/2006/relationships"><Relationship Id="rId3" Type="http://schemas.openxmlformats.org/officeDocument/2006/relationships/image" Target="../media/image78.png"/><Relationship Id="rId2" Type="http://schemas.openxmlformats.org/officeDocument/2006/relationships/notesSlide" Target="../notesSlides/notesSlide80.xml"/><Relationship Id="rId1" Type="http://schemas.openxmlformats.org/officeDocument/2006/relationships/slideLayout" Target="../slideLayouts/slideLayout3.xml"/><Relationship Id="rId4" Type="http://schemas.microsoft.com/office/2007/relationships/hdphoto" Target="../media/hdphoto1.wdp"/></Relationships>
</file>

<file path=ppt/slides/_rels/slide8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1.xml"/><Relationship Id="rId1" Type="http://schemas.openxmlformats.org/officeDocument/2006/relationships/slideLayout" Target="../slideLayouts/slideLayout3.xml"/></Relationships>
</file>

<file path=ppt/slides/_rels/slide84.xml.rels><?xml version="1.0" encoding="UTF-8" standalone="yes"?>
<Relationships xmlns="http://schemas.openxmlformats.org/package/2006/relationships"><Relationship Id="rId3" Type="http://schemas.openxmlformats.org/officeDocument/2006/relationships/image" Target="../media/image79.png"/><Relationship Id="rId2" Type="http://schemas.openxmlformats.org/officeDocument/2006/relationships/notesSlide" Target="../notesSlides/notesSlide82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72.png"/></Relationships>
</file>

<file path=ppt/slides/_rels/slide85.xml.rels><?xml version="1.0" encoding="UTF-8" standalone="yes"?>
<Relationships xmlns="http://schemas.openxmlformats.org/package/2006/relationships"><Relationship Id="rId3" Type="http://schemas.openxmlformats.org/officeDocument/2006/relationships/image" Target="../media/image80.png"/><Relationship Id="rId2" Type="http://schemas.openxmlformats.org/officeDocument/2006/relationships/notesSlide" Target="../notesSlides/notesSlide83.xml"/><Relationship Id="rId1" Type="http://schemas.openxmlformats.org/officeDocument/2006/relationships/slideLayout" Target="../slideLayouts/slideLayout14.xml"/></Relationships>
</file>

<file path=ppt/slides/_rels/slide86.xml.rels><?xml version="1.0" encoding="UTF-8" standalone="yes"?>
<Relationships xmlns="http://schemas.openxmlformats.org/package/2006/relationships"><Relationship Id="rId3" Type="http://schemas.openxmlformats.org/officeDocument/2006/relationships/image" Target="../media/image81.jpeg"/><Relationship Id="rId2" Type="http://schemas.openxmlformats.org/officeDocument/2006/relationships/notesSlide" Target="../notesSlides/notesSlide84.xml"/><Relationship Id="rId1" Type="http://schemas.openxmlformats.org/officeDocument/2006/relationships/slideLayout" Target="../slideLayouts/slideLayout14.xml"/></Relationships>
</file>

<file path=ppt/slides/_rels/slide87.xml.rels><?xml version="1.0" encoding="UTF-8" standalone="yes"?>
<Relationships xmlns="http://schemas.openxmlformats.org/package/2006/relationships"><Relationship Id="rId3" Type="http://schemas.openxmlformats.org/officeDocument/2006/relationships/image" Target="../media/image81.jpeg"/><Relationship Id="rId2" Type="http://schemas.openxmlformats.org/officeDocument/2006/relationships/notesSlide" Target="../notesSlides/notesSlide85.xml"/><Relationship Id="rId1" Type="http://schemas.openxmlformats.org/officeDocument/2006/relationships/slideLayout" Target="../slideLayouts/slideLayout2.xml"/></Relationships>
</file>

<file path=ppt/slides/_rels/slide88.xml.rels><?xml version="1.0" encoding="UTF-8" standalone="yes"?>
<Relationships xmlns="http://schemas.openxmlformats.org/package/2006/relationships"><Relationship Id="rId3" Type="http://schemas.openxmlformats.org/officeDocument/2006/relationships/image" Target="../media/image81.jpeg"/><Relationship Id="rId2" Type="http://schemas.openxmlformats.org/officeDocument/2006/relationships/notesSlide" Target="../notesSlides/notesSlide86.xml"/><Relationship Id="rId1" Type="http://schemas.openxmlformats.org/officeDocument/2006/relationships/slideLayout" Target="../slideLayouts/slideLayout2.xml"/></Relationships>
</file>

<file path=ppt/slides/_rels/slide89.xml.rels><?xml version="1.0" encoding="UTF-8" standalone="yes"?>
<Relationships xmlns="http://schemas.openxmlformats.org/package/2006/relationships"><Relationship Id="rId3" Type="http://schemas.openxmlformats.org/officeDocument/2006/relationships/image" Target="../media/image81.jpeg"/><Relationship Id="rId2" Type="http://schemas.openxmlformats.org/officeDocument/2006/relationships/notesSlide" Target="../notesSlides/notesSlide87.xml"/><Relationship Id="rId1" Type="http://schemas.openxmlformats.org/officeDocument/2006/relationships/slideLayout" Target="../slideLayouts/slideLayout14.xml"/></Relationships>
</file>

<file path=ppt/slides/_rels/slide90.xml.rels><?xml version="1.0" encoding="UTF-8" standalone="yes"?>
<Relationships xmlns="http://schemas.openxmlformats.org/package/2006/relationships"><Relationship Id="rId3" Type="http://schemas.openxmlformats.org/officeDocument/2006/relationships/image" Target="../media/image82.png"/><Relationship Id="rId2" Type="http://schemas.openxmlformats.org/officeDocument/2006/relationships/notesSlide" Target="../notesSlides/notesSlide88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81.jpeg"/></Relationships>
</file>

<file path=ppt/slides/_rels/slide91.xml.rels><?xml version="1.0" encoding="UTF-8" standalone="yes"?>
<Relationships xmlns="http://schemas.openxmlformats.org/package/2006/relationships"><Relationship Id="rId3" Type="http://schemas.openxmlformats.org/officeDocument/2006/relationships/image" Target="../media/image83.png"/><Relationship Id="rId2" Type="http://schemas.openxmlformats.org/officeDocument/2006/relationships/notesSlide" Target="../notesSlides/notesSlide89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81.jpeg"/></Relationships>
</file>

<file path=ppt/slides/_rels/slide92.xml.rels><?xml version="1.0" encoding="UTF-8" standalone="yes"?>
<Relationships xmlns="http://schemas.openxmlformats.org/package/2006/relationships"><Relationship Id="rId3" Type="http://schemas.openxmlformats.org/officeDocument/2006/relationships/image" Target="../media/image84.png"/><Relationship Id="rId2" Type="http://schemas.openxmlformats.org/officeDocument/2006/relationships/notesSlide" Target="../notesSlides/notesSlide90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81.jpeg"/></Relationships>
</file>

<file path=ppt/slides/_rels/slide93.xml.rels><?xml version="1.0" encoding="UTF-8" standalone="yes"?>
<Relationships xmlns="http://schemas.openxmlformats.org/package/2006/relationships"><Relationship Id="rId3" Type="http://schemas.openxmlformats.org/officeDocument/2006/relationships/image" Target="../media/image85.png"/><Relationship Id="rId2" Type="http://schemas.openxmlformats.org/officeDocument/2006/relationships/notesSlide" Target="../notesSlides/notesSlide91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81.jpeg"/></Relationships>
</file>

<file path=ppt/slides/_rels/slide94.xml.rels><?xml version="1.0" encoding="UTF-8" standalone="yes"?>
<Relationships xmlns="http://schemas.openxmlformats.org/package/2006/relationships"><Relationship Id="rId3" Type="http://schemas.openxmlformats.org/officeDocument/2006/relationships/image" Target="../media/image86.png"/><Relationship Id="rId2" Type="http://schemas.openxmlformats.org/officeDocument/2006/relationships/notesSlide" Target="../notesSlides/notesSlide92.xml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81.jpeg"/><Relationship Id="rId4" Type="http://schemas.openxmlformats.org/officeDocument/2006/relationships/image" Target="../media/image87.png"/></Relationships>
</file>

<file path=ppt/slides/_rels/slide95.xml.rels><?xml version="1.0" encoding="UTF-8" standalone="yes"?>
<Relationships xmlns="http://schemas.openxmlformats.org/package/2006/relationships"><Relationship Id="rId3" Type="http://schemas.openxmlformats.org/officeDocument/2006/relationships/image" Target="../media/image72.png"/><Relationship Id="rId2" Type="http://schemas.openxmlformats.org/officeDocument/2006/relationships/notesSlide" Target="../notesSlides/notesSlide93.xml"/><Relationship Id="rId1" Type="http://schemas.openxmlformats.org/officeDocument/2006/relationships/slideLayout" Target="../slideLayouts/slideLayout14.xml"/></Relationships>
</file>

<file path=ppt/slides/_rels/slide96.xml.rels><?xml version="1.0" encoding="UTF-8" standalone="yes"?>
<Relationships xmlns="http://schemas.openxmlformats.org/package/2006/relationships"><Relationship Id="rId3" Type="http://schemas.openxmlformats.org/officeDocument/2006/relationships/image" Target="../media/image72.png"/><Relationship Id="rId2" Type="http://schemas.openxmlformats.org/officeDocument/2006/relationships/notesSlide" Target="../notesSlides/notesSlide94.xml"/><Relationship Id="rId1" Type="http://schemas.openxmlformats.org/officeDocument/2006/relationships/slideLayout" Target="../slideLayouts/slideLayout2.xml"/></Relationships>
</file>

<file path=ppt/slides/_rels/slide97.xml.rels><?xml version="1.0" encoding="UTF-8" standalone="yes"?>
<Relationships xmlns="http://schemas.openxmlformats.org/package/2006/relationships"><Relationship Id="rId3" Type="http://schemas.openxmlformats.org/officeDocument/2006/relationships/image" Target="../media/image88.png"/><Relationship Id="rId2" Type="http://schemas.openxmlformats.org/officeDocument/2006/relationships/notesSlide" Target="../notesSlides/notesSlide95.xml"/><Relationship Id="rId1" Type="http://schemas.openxmlformats.org/officeDocument/2006/relationships/slideLayout" Target="../slideLayouts/slideLayout14.xml"/><Relationship Id="rId4" Type="http://schemas.openxmlformats.org/officeDocument/2006/relationships/image" Target="../media/image89.png"/></Relationships>
</file>

<file path=ppt/slides/_rels/slide98.xml.rels><?xml version="1.0" encoding="UTF-8" standalone="yes"?>
<Relationships xmlns="http://schemas.openxmlformats.org/package/2006/relationships"><Relationship Id="rId3" Type="http://schemas.openxmlformats.org/officeDocument/2006/relationships/image" Target="../media/image90.png"/><Relationship Id="rId2" Type="http://schemas.openxmlformats.org/officeDocument/2006/relationships/notesSlide" Target="../notesSlides/notesSlide96.xml"/><Relationship Id="rId1" Type="http://schemas.openxmlformats.org/officeDocument/2006/relationships/slideLayout" Target="../slideLayouts/slideLayout14.xml"/></Relationships>
</file>

<file path=ppt/slides/_rels/slide99.xml.rels><?xml version="1.0" encoding="UTF-8" standalone="yes"?>
<Relationships xmlns="http://schemas.openxmlformats.org/package/2006/relationships"><Relationship Id="rId3" Type="http://schemas.openxmlformats.org/officeDocument/2006/relationships/image" Target="../media/image72.png"/><Relationship Id="rId2" Type="http://schemas.openxmlformats.org/officeDocument/2006/relationships/notesSlide" Target="../notesSlides/notesSlide97.xml"/><Relationship Id="rId1" Type="http://schemas.openxmlformats.org/officeDocument/2006/relationships/slideLayout" Target="../slideLayouts/slideLayout14.xml"/></Relationships>
</file>

<file path=ppt/slides/_rels/slide100.xml.rels><?xml version="1.0" encoding="UTF-8" standalone="yes"?>
<Relationships xmlns="http://schemas.openxmlformats.org/package/2006/relationships"><Relationship Id="rId3" Type="http://schemas.openxmlformats.org/officeDocument/2006/relationships/image" Target="../media/image72.png"/><Relationship Id="rId2" Type="http://schemas.openxmlformats.org/officeDocument/2006/relationships/notesSlide" Target="../notesSlides/notesSlide98.xml"/><Relationship Id="rId1" Type="http://schemas.openxmlformats.org/officeDocument/2006/relationships/slideLayout" Target="../slideLayouts/slideLayout14.xml"/><Relationship Id="rId4" Type="http://schemas.openxmlformats.org/officeDocument/2006/relationships/image" Target="../media/image91.png"/></Relationships>
</file>

<file path=ppt/slides/_rels/slide101.xml.rels><?xml version="1.0" encoding="UTF-8" standalone="yes"?>
<Relationships xmlns="http://schemas.openxmlformats.org/package/2006/relationships"><Relationship Id="rId3" Type="http://schemas.openxmlformats.org/officeDocument/2006/relationships/image" Target="../media/image72.png"/><Relationship Id="rId2" Type="http://schemas.openxmlformats.org/officeDocument/2006/relationships/notesSlide" Target="../notesSlides/notesSlide99.xml"/><Relationship Id="rId1" Type="http://schemas.openxmlformats.org/officeDocument/2006/relationships/slideLayout" Target="../slideLayouts/slideLayout14.xml"/></Relationships>
</file>

<file path=ppt/slides/_rels/slide102.xml.rels><?xml version="1.0" encoding="UTF-8" standalone="yes"?>
<Relationships xmlns="http://schemas.openxmlformats.org/package/2006/relationships"><Relationship Id="rId3" Type="http://schemas.openxmlformats.org/officeDocument/2006/relationships/image" Target="../media/image92.png"/><Relationship Id="rId2" Type="http://schemas.openxmlformats.org/officeDocument/2006/relationships/notesSlide" Target="../notesSlides/notesSlide100.xml"/><Relationship Id="rId1" Type="http://schemas.openxmlformats.org/officeDocument/2006/relationships/slideLayout" Target="../slideLayouts/slideLayout14.xml"/><Relationship Id="rId4" Type="http://schemas.openxmlformats.org/officeDocument/2006/relationships/image" Target="../media/image72.png"/></Relationships>
</file>

<file path=ppt/slides/_rels/slide103.xml.rels><?xml version="1.0" encoding="UTF-8" standalone="yes"?>
<Relationships xmlns="http://schemas.openxmlformats.org/package/2006/relationships"><Relationship Id="rId3" Type="http://schemas.openxmlformats.org/officeDocument/2006/relationships/image" Target="../media/image93.png"/><Relationship Id="rId2" Type="http://schemas.openxmlformats.org/officeDocument/2006/relationships/notesSlide" Target="../notesSlides/notesSlide101.xml"/><Relationship Id="rId1" Type="http://schemas.openxmlformats.org/officeDocument/2006/relationships/slideLayout" Target="../slideLayouts/slideLayout14.xml"/><Relationship Id="rId4" Type="http://schemas.openxmlformats.org/officeDocument/2006/relationships/image" Target="../media/image72.png"/></Relationships>
</file>

<file path=ppt/slides/_rels/slide104.xml.rels><?xml version="1.0" encoding="UTF-8" standalone="yes"?>
<Relationships xmlns="http://schemas.openxmlformats.org/package/2006/relationships"><Relationship Id="rId3" Type="http://schemas.openxmlformats.org/officeDocument/2006/relationships/image" Target="../media/image72.png"/><Relationship Id="rId2" Type="http://schemas.openxmlformats.org/officeDocument/2006/relationships/notesSlide" Target="../notesSlides/notesSlide102.xml"/><Relationship Id="rId1" Type="http://schemas.openxmlformats.org/officeDocument/2006/relationships/slideLayout" Target="../slideLayouts/slideLayout14.xml"/><Relationship Id="rId4" Type="http://schemas.openxmlformats.org/officeDocument/2006/relationships/image" Target="../media/image94.png"/></Relationships>
</file>

<file path=ppt/slides/_rels/slide105.xml.rels><?xml version="1.0" encoding="UTF-8" standalone="yes"?>
<Relationships xmlns="http://schemas.openxmlformats.org/package/2006/relationships"><Relationship Id="rId3" Type="http://schemas.openxmlformats.org/officeDocument/2006/relationships/image" Target="../media/image72.png"/><Relationship Id="rId2" Type="http://schemas.openxmlformats.org/officeDocument/2006/relationships/notesSlide" Target="../notesSlides/notesSlide103.xml"/><Relationship Id="rId1" Type="http://schemas.openxmlformats.org/officeDocument/2006/relationships/slideLayout" Target="../slideLayouts/slideLayout14.xml"/><Relationship Id="rId4" Type="http://schemas.openxmlformats.org/officeDocument/2006/relationships/image" Target="../media/image95.png"/></Relationships>
</file>

<file path=ppt/slides/_rels/slide106.xml.rels><?xml version="1.0" encoding="UTF-8" standalone="yes"?>
<Relationships xmlns="http://schemas.openxmlformats.org/package/2006/relationships"><Relationship Id="rId3" Type="http://schemas.openxmlformats.org/officeDocument/2006/relationships/image" Target="../media/image72.png"/><Relationship Id="rId2" Type="http://schemas.openxmlformats.org/officeDocument/2006/relationships/notesSlide" Target="../notesSlides/notesSlide104.xml"/><Relationship Id="rId1" Type="http://schemas.openxmlformats.org/officeDocument/2006/relationships/slideLayout" Target="../slideLayouts/slideLayout14.xml"/><Relationship Id="rId4" Type="http://schemas.openxmlformats.org/officeDocument/2006/relationships/image" Target="../media/image96.png"/></Relationships>
</file>

<file path=ppt/slides/_rels/slide107.xml.rels><?xml version="1.0" encoding="UTF-8" standalone="yes"?>
<Relationships xmlns="http://schemas.openxmlformats.org/package/2006/relationships"><Relationship Id="rId3" Type="http://schemas.openxmlformats.org/officeDocument/2006/relationships/image" Target="../media/image72.png"/><Relationship Id="rId2" Type="http://schemas.openxmlformats.org/officeDocument/2006/relationships/notesSlide" Target="../notesSlides/notesSlide105.xml"/><Relationship Id="rId1" Type="http://schemas.openxmlformats.org/officeDocument/2006/relationships/slideLayout" Target="../slideLayouts/slideLayout14.xml"/><Relationship Id="rId4" Type="http://schemas.openxmlformats.org/officeDocument/2006/relationships/image" Target="../media/image97.png"/></Relationships>
</file>

<file path=ppt/slides/_rels/slide10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06.xml"/><Relationship Id="rId1" Type="http://schemas.openxmlformats.org/officeDocument/2006/relationships/slideLayout" Target="../slideLayouts/slideLayout3.xml"/></Relationships>
</file>

<file path=ppt/slides/_rels/slide10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07.xml"/><Relationship Id="rId1" Type="http://schemas.openxmlformats.org/officeDocument/2006/relationships/slideLayout" Target="../slideLayouts/slideLayout2.xml"/></Relationships>
</file>

<file path=ppt/slides/_rels/slide11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08.xml"/><Relationship Id="rId1" Type="http://schemas.openxmlformats.org/officeDocument/2006/relationships/slideLayout" Target="../slideLayouts/slideLayout3.xml"/></Relationships>
</file>

<file path=ppt/slides/_rels/slide11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09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ctrTitle"/>
          </p:nvPr>
        </p:nvSpPr>
        <p:spPr>
          <a:xfrm>
            <a:off x="512135" y="2437599"/>
            <a:ext cx="8815388" cy="934546"/>
          </a:xfrm>
        </p:spPr>
        <p:txBody>
          <a:bodyPr/>
          <a:lstStyle/>
          <a:p>
            <a:r>
              <a:rPr lang="es-ES" dirty="0" smtClean="0"/>
              <a:t>Grupo de Trabajo del Comité Sectorial </a:t>
            </a:r>
            <a:br>
              <a:rPr lang="es-ES" dirty="0" smtClean="0"/>
            </a:br>
            <a:r>
              <a:rPr lang="es-ES" dirty="0" smtClean="0"/>
              <a:t>de Expediente, Documento y Archivo Electrónicos</a:t>
            </a:r>
            <a:endParaRPr lang="es-ES" dirty="0"/>
          </a:p>
        </p:txBody>
      </p:sp>
      <p:sp>
        <p:nvSpPr>
          <p:cNvPr id="3" name="Subtítulo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s-ES" dirty="0" smtClean="0"/>
              <a:t>Reunión del 19 de Enero de 2016</a:t>
            </a:r>
            <a:endParaRPr lang="es-ES" dirty="0"/>
          </a:p>
        </p:txBody>
      </p:sp>
    </p:spTree>
  </p:cSld>
  <p:clrMapOvr>
    <a:masterClrMapping/>
  </p:clrMapOvr>
  <p:transition advClick="0"/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dirty="0" smtClean="0"/>
              <a:t>Orden del día</a:t>
            </a:r>
            <a:endParaRPr lang="es-ES" dirty="0"/>
          </a:p>
        </p:txBody>
      </p:sp>
      <p:sp>
        <p:nvSpPr>
          <p:cNvPr id="3" name="Marcador de contenid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457200" indent="-457200">
              <a:buFont typeface="+mj-lt"/>
              <a:buAutoNum type="arabicPeriod"/>
            </a:pPr>
            <a:endParaRPr lang="es-ES" sz="1800" dirty="0" smtClean="0"/>
          </a:p>
          <a:p>
            <a:pPr marL="457200" indent="-457200">
              <a:buFont typeface="+mj-lt"/>
              <a:buAutoNum type="arabicPeriod"/>
            </a:pPr>
            <a:r>
              <a:rPr lang="es-ES" sz="2000" dirty="0" smtClean="0"/>
              <a:t>Constitución y Funcionamiento del Grupo de Trabajo</a:t>
            </a:r>
          </a:p>
          <a:p>
            <a:pPr marL="457200" indent="-457200">
              <a:buFont typeface="+mj-lt"/>
              <a:buAutoNum type="arabicPeriod"/>
            </a:pPr>
            <a:r>
              <a:rPr lang="es-ES" sz="2000" dirty="0" smtClean="0"/>
              <a:t>Archivo Único y Estrategia TIC, con un horizonte de interconexión de archivos</a:t>
            </a:r>
          </a:p>
          <a:p>
            <a:pPr marL="457200" indent="-457200">
              <a:buFont typeface="+mj-lt"/>
              <a:buAutoNum type="arabicPeriod"/>
            </a:pPr>
            <a:r>
              <a:rPr lang="es-ES" sz="2000" dirty="0" smtClean="0"/>
              <a:t>Política de Gestión de Documentos de Convergencia</a:t>
            </a:r>
          </a:p>
          <a:p>
            <a:pPr marL="457200" indent="-457200">
              <a:buFont typeface="+mj-lt"/>
              <a:buAutoNum type="arabicPeriod"/>
            </a:pPr>
            <a:r>
              <a:rPr lang="es-ES" sz="2000" dirty="0" smtClean="0"/>
              <a:t>Esquema de Metadatos de Ingreso</a:t>
            </a:r>
          </a:p>
          <a:p>
            <a:pPr marL="457200" indent="-457200">
              <a:buFont typeface="+mj-lt"/>
              <a:buAutoNum type="arabicPeriod"/>
            </a:pPr>
            <a:r>
              <a:rPr lang="es-ES" sz="2000" dirty="0" smtClean="0"/>
              <a:t>Ampliación del Sistema de Información Administrativa (SIA) enfocado al archivo</a:t>
            </a:r>
          </a:p>
          <a:p>
            <a:pPr marL="457200" indent="-457200">
              <a:buFont typeface="+mj-lt"/>
              <a:buAutoNum type="arabicPeriod"/>
            </a:pPr>
            <a:r>
              <a:rPr lang="es-ES" sz="2000" dirty="0" smtClean="0"/>
              <a:t>Soluciones para el documento y expediente electrónicos, y soluciones para el archivo</a:t>
            </a:r>
          </a:p>
          <a:p>
            <a:pPr marL="457200" indent="-457200">
              <a:buFont typeface="+mj-lt"/>
              <a:buAutoNum type="arabicPeriod"/>
            </a:pPr>
            <a:r>
              <a:rPr lang="es-ES" sz="2000" dirty="0" smtClean="0"/>
              <a:t>Evento e-ARK y relaciones con la Unión Europea</a:t>
            </a:r>
          </a:p>
          <a:p>
            <a:pPr marL="457200" indent="-457200">
              <a:buFont typeface="+mj-lt"/>
              <a:buAutoNum type="arabicPeriod"/>
            </a:pPr>
            <a:r>
              <a:rPr lang="es-ES" sz="2000" dirty="0" smtClean="0"/>
              <a:t>Ruegos y Preguntas</a:t>
            </a:r>
          </a:p>
          <a:p>
            <a:pPr marL="457200" indent="-457200">
              <a:buFont typeface="+mj-lt"/>
              <a:buAutoNum type="arabicPeriod"/>
            </a:pPr>
            <a:endParaRPr lang="es-ES" sz="1800" dirty="0"/>
          </a:p>
        </p:txBody>
      </p:sp>
    </p:spTree>
    <p:extLst>
      <p:ext uri="{BB962C8B-B14F-4D97-AF65-F5344CB8AC3E}">
        <p14:creationId xmlns:p14="http://schemas.microsoft.com/office/powerpoint/2010/main" xmlns="" val="3781698013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ítulo 3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s-ES" dirty="0" smtClean="0"/>
              <a:t>Constitución y funcionamiento del grupo de trabajo</a:t>
            </a:r>
            <a:endParaRPr lang="es-ES" dirty="0"/>
          </a:p>
        </p:txBody>
      </p:sp>
      <p:sp>
        <p:nvSpPr>
          <p:cNvPr id="5" name="Marcador de texto 4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s-ES" dirty="0" smtClean="0"/>
              <a:t>Punto 1</a:t>
            </a:r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xmlns="" val="287149911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ítulo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dirty="0" smtClean="0"/>
              <a:t>1. Constitución del Grupo de Trabajo</a:t>
            </a:r>
            <a:endParaRPr lang="es-ES" dirty="0"/>
          </a:p>
        </p:txBody>
      </p:sp>
      <p:graphicFrame>
        <p:nvGraphicFramePr>
          <p:cNvPr id="7" name="Tabla 6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xmlns="" val="2959840410"/>
              </p:ext>
            </p:extLst>
          </p:nvPr>
        </p:nvGraphicFramePr>
        <p:xfrm>
          <a:off x="498856" y="1956817"/>
          <a:ext cx="4356608" cy="3986398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019431">
                  <a:extLst>
                    <a:ext uri="{9D8B030D-6E8A-4147-A177-3AD203B41FA5}">
                      <a16:colId xmlns="" xmlns:a16="http://schemas.microsoft.com/office/drawing/2014/main" val="978424326"/>
                    </a:ext>
                  </a:extLst>
                </a:gridCol>
                <a:gridCol w="3337177">
                  <a:extLst>
                    <a:ext uri="{9D8B030D-6E8A-4147-A177-3AD203B41FA5}">
                      <a16:colId xmlns="" xmlns:a16="http://schemas.microsoft.com/office/drawing/2014/main" val="2955912493"/>
                    </a:ext>
                  </a:extLst>
                </a:gridCol>
              </a:tblGrid>
              <a:tr h="249112">
                <a:tc>
                  <a:txBody>
                    <a:bodyPr/>
                    <a:lstStyle/>
                    <a:p>
                      <a:pPr algn="l"/>
                      <a:r>
                        <a:rPr lang="es-ES" sz="1000" dirty="0" smtClean="0"/>
                        <a:t>Organismo</a:t>
                      </a:r>
                      <a:endParaRPr lang="es-ES" sz="10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/>
                      <a:r>
                        <a:rPr lang="es-ES" sz="1000" dirty="0" smtClean="0"/>
                        <a:t>Participantes</a:t>
                      </a:r>
                      <a:endParaRPr lang="es-ES" sz="1000" dirty="0"/>
                    </a:p>
                  </a:txBody>
                  <a:tcPr/>
                </a:tc>
                <a:extLst>
                  <a:ext uri="{0D108BD9-81ED-4DB2-BD59-A6C34878D82A}">
                    <a16:rowId xmlns="" xmlns:a16="http://schemas.microsoft.com/office/drawing/2014/main" val="4032755764"/>
                  </a:ext>
                </a:extLst>
              </a:tr>
              <a:tr h="311390">
                <a:tc>
                  <a:txBody>
                    <a:bodyPr/>
                    <a:lstStyle/>
                    <a:p>
                      <a:pPr algn="l"/>
                      <a:r>
                        <a:rPr lang="es-ES" sz="1000" b="1" dirty="0" smtClean="0"/>
                        <a:t>Andalucía</a:t>
                      </a:r>
                      <a:endParaRPr lang="es-ES" sz="1000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>
                        <a:spcAft>
                          <a:spcPts val="0"/>
                        </a:spcAft>
                      </a:pPr>
                      <a:r>
                        <a:rPr lang="es-ES" sz="1000" b="0" dirty="0">
                          <a:solidFill>
                            <a:srgbClr val="000000"/>
                          </a:solidFill>
                          <a:effectLst/>
                          <a:latin typeface="Calibri Light" panose="020F0302020204030204" pitchFamily="34" charset="0"/>
                          <a:ea typeface="Times New Roman" panose="02020603050405020304" pitchFamily="18" charset="0"/>
                        </a:rPr>
                        <a:t>Manuel Perera </a:t>
                      </a:r>
                      <a:r>
                        <a:rPr lang="es-ES" sz="1000" b="0" dirty="0" smtClean="0">
                          <a:solidFill>
                            <a:srgbClr val="000000"/>
                          </a:solidFill>
                          <a:effectLst/>
                          <a:latin typeface="Calibri Light" panose="020F0302020204030204" pitchFamily="34" charset="0"/>
                          <a:ea typeface="Times New Roman" panose="02020603050405020304" pitchFamily="18" charset="0"/>
                        </a:rPr>
                        <a:t>Domínguez, Servicio de Coordinación de Administración Electrónica</a:t>
                      </a:r>
                      <a:endParaRPr lang="es-ES" sz="1000" b="0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="" xmlns:a16="http://schemas.microsoft.com/office/drawing/2014/main" val="1873682087"/>
                  </a:ext>
                </a:extLst>
              </a:tr>
              <a:tr h="249112">
                <a:tc>
                  <a:txBody>
                    <a:bodyPr/>
                    <a:lstStyle/>
                    <a:p>
                      <a:pPr algn="l"/>
                      <a:endParaRPr lang="es-ES" sz="1000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>
                        <a:spcAft>
                          <a:spcPts val="0"/>
                        </a:spcAft>
                      </a:pPr>
                      <a:r>
                        <a:rPr lang="es-ES" sz="1000" b="0" dirty="0">
                          <a:solidFill>
                            <a:srgbClr val="000000"/>
                          </a:solidFill>
                          <a:effectLst/>
                          <a:latin typeface="Calibri Light" panose="020F0302020204030204" pitchFamily="34" charset="0"/>
                          <a:ea typeface="Times New Roman" panose="02020603050405020304" pitchFamily="18" charset="0"/>
                        </a:rPr>
                        <a:t>Mª Isabel Valiente </a:t>
                      </a:r>
                      <a:r>
                        <a:rPr lang="es-ES" sz="1000" b="0" dirty="0" err="1">
                          <a:solidFill>
                            <a:srgbClr val="000000"/>
                          </a:solidFill>
                          <a:effectLst/>
                          <a:latin typeface="Calibri Light" panose="020F0302020204030204" pitchFamily="34" charset="0"/>
                          <a:ea typeface="Times New Roman" panose="02020603050405020304" pitchFamily="18" charset="0"/>
                        </a:rPr>
                        <a:t>Fabero</a:t>
                      </a:r>
                      <a:r>
                        <a:rPr lang="es-ES" sz="1000" b="0" dirty="0">
                          <a:solidFill>
                            <a:srgbClr val="000000"/>
                          </a:solidFill>
                          <a:effectLst/>
                          <a:latin typeface="Calibri Light" panose="020F0302020204030204" pitchFamily="34" charset="0"/>
                          <a:ea typeface="Times New Roman" panose="02020603050405020304" pitchFamily="18" charset="0"/>
                        </a:rPr>
                        <a:t>, Servicio de </a:t>
                      </a:r>
                      <a:r>
                        <a:rPr lang="es-ES" sz="1000" b="0" dirty="0" smtClean="0">
                          <a:solidFill>
                            <a:srgbClr val="000000"/>
                          </a:solidFill>
                          <a:effectLst/>
                          <a:latin typeface="Calibri Light" panose="020F0302020204030204" pitchFamily="34" charset="0"/>
                          <a:ea typeface="Times New Roman" panose="02020603050405020304" pitchFamily="18" charset="0"/>
                        </a:rPr>
                        <a:t>Archivos</a:t>
                      </a:r>
                      <a:endParaRPr lang="es-ES" sz="1000" b="0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="" xmlns:a16="http://schemas.microsoft.com/office/drawing/2014/main" val="1948256271"/>
                  </a:ext>
                </a:extLst>
              </a:tr>
              <a:tr h="249112">
                <a:tc>
                  <a:txBody>
                    <a:bodyPr/>
                    <a:lstStyle/>
                    <a:p>
                      <a:pPr algn="l"/>
                      <a:r>
                        <a:rPr lang="es-ES" sz="1000" b="1" dirty="0" smtClean="0"/>
                        <a:t>Aragón</a:t>
                      </a:r>
                      <a:endParaRPr lang="es-ES" sz="1000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>
                        <a:spcAft>
                          <a:spcPts val="0"/>
                        </a:spcAft>
                      </a:pPr>
                      <a:r>
                        <a:rPr lang="es-ES" sz="1000" b="0" dirty="0">
                          <a:solidFill>
                            <a:srgbClr val="000000"/>
                          </a:solidFill>
                          <a:effectLst/>
                          <a:latin typeface="Calibri Light" panose="020F0302020204030204" pitchFamily="34" charset="0"/>
                          <a:ea typeface="Times New Roman" panose="02020603050405020304" pitchFamily="18" charset="0"/>
                        </a:rPr>
                        <a:t>Alberto Andrés Sevillano </a:t>
                      </a:r>
                      <a:endParaRPr lang="es-ES" sz="1000" b="0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="" xmlns:a16="http://schemas.microsoft.com/office/drawing/2014/main" val="215188912"/>
                  </a:ext>
                </a:extLst>
              </a:tr>
              <a:tr h="249112">
                <a:tc>
                  <a:txBody>
                    <a:bodyPr/>
                    <a:lstStyle/>
                    <a:p>
                      <a:pPr algn="l"/>
                      <a:endParaRPr lang="es-ES" sz="1000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>
                        <a:spcAft>
                          <a:spcPts val="0"/>
                        </a:spcAft>
                      </a:pPr>
                      <a:r>
                        <a:rPr lang="es-ES" sz="1000" b="0" dirty="0">
                          <a:solidFill>
                            <a:srgbClr val="000000"/>
                          </a:solidFill>
                          <a:effectLst/>
                          <a:latin typeface="Calibri Light" panose="020F0302020204030204" pitchFamily="34" charset="0"/>
                          <a:ea typeface="Times New Roman" panose="02020603050405020304" pitchFamily="18" charset="0"/>
                        </a:rPr>
                        <a:t>Mª Angel Lozano </a:t>
                      </a:r>
                      <a:r>
                        <a:rPr lang="es-ES" sz="1000" b="0" dirty="0" err="1">
                          <a:solidFill>
                            <a:srgbClr val="000000"/>
                          </a:solidFill>
                          <a:effectLst/>
                          <a:latin typeface="Calibri Light" panose="020F0302020204030204" pitchFamily="34" charset="0"/>
                          <a:ea typeface="Times New Roman" panose="02020603050405020304" pitchFamily="18" charset="0"/>
                        </a:rPr>
                        <a:t>Cantín</a:t>
                      </a:r>
                      <a:r>
                        <a:rPr lang="es-ES" sz="1000" b="0" dirty="0">
                          <a:solidFill>
                            <a:srgbClr val="000000"/>
                          </a:solidFill>
                          <a:effectLst/>
                          <a:latin typeface="Calibri Light" panose="020F0302020204030204" pitchFamily="34" charset="0"/>
                          <a:ea typeface="Times New Roman" panose="02020603050405020304" pitchFamily="18" charset="0"/>
                        </a:rPr>
                        <a:t> </a:t>
                      </a:r>
                      <a:endParaRPr lang="es-ES" sz="1000" b="0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="" xmlns:a16="http://schemas.microsoft.com/office/drawing/2014/main" val="1255794249"/>
                  </a:ext>
                </a:extLst>
              </a:tr>
              <a:tr h="249112">
                <a:tc>
                  <a:txBody>
                    <a:bodyPr/>
                    <a:lstStyle/>
                    <a:p>
                      <a:pPr algn="l"/>
                      <a:endParaRPr lang="es-ES" sz="1000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>
                        <a:spcAft>
                          <a:spcPts val="0"/>
                        </a:spcAft>
                      </a:pPr>
                      <a:r>
                        <a:rPr lang="es-ES" sz="1000" b="0" dirty="0">
                          <a:solidFill>
                            <a:srgbClr val="000000"/>
                          </a:solidFill>
                          <a:effectLst/>
                          <a:latin typeface="Calibri Light" panose="020F0302020204030204" pitchFamily="34" charset="0"/>
                          <a:ea typeface="Times New Roman" panose="02020603050405020304" pitchFamily="18" charset="0"/>
                        </a:rPr>
                        <a:t>Pilar Sanz  Jiménez </a:t>
                      </a:r>
                      <a:endParaRPr lang="es-ES" sz="1000" b="0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="" xmlns:a16="http://schemas.microsoft.com/office/drawing/2014/main" val="2244598125"/>
                  </a:ext>
                </a:extLst>
              </a:tr>
              <a:tr h="249112">
                <a:tc>
                  <a:txBody>
                    <a:bodyPr/>
                    <a:lstStyle/>
                    <a:p>
                      <a:pPr algn="l"/>
                      <a:endParaRPr lang="es-ES" sz="1000" b="1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>
                        <a:spcAft>
                          <a:spcPts val="0"/>
                        </a:spcAft>
                      </a:pPr>
                      <a:r>
                        <a:rPr lang="es-ES" sz="1000" b="0" dirty="0">
                          <a:solidFill>
                            <a:srgbClr val="000000"/>
                          </a:solidFill>
                          <a:effectLst/>
                          <a:latin typeface="Calibri Light" panose="020F0302020204030204" pitchFamily="34" charset="0"/>
                          <a:ea typeface="Times New Roman" panose="02020603050405020304" pitchFamily="18" charset="0"/>
                        </a:rPr>
                        <a:t>Magdalena Gómez Valenzuela </a:t>
                      </a:r>
                      <a:endParaRPr lang="es-ES" sz="1000" b="0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="" xmlns:a16="http://schemas.microsoft.com/office/drawing/2014/main" val="1492687934"/>
                  </a:ext>
                </a:extLst>
              </a:tr>
              <a:tr h="249112">
                <a:tc>
                  <a:txBody>
                    <a:bodyPr/>
                    <a:lstStyle/>
                    <a:p>
                      <a:pPr algn="l"/>
                      <a:r>
                        <a:rPr lang="es-ES" sz="1000" b="1" dirty="0" smtClean="0"/>
                        <a:t>Asturias</a:t>
                      </a:r>
                      <a:endParaRPr lang="es-ES" sz="1000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>
                        <a:spcAft>
                          <a:spcPts val="0"/>
                        </a:spcAft>
                      </a:pPr>
                      <a:r>
                        <a:rPr lang="es-ES" sz="1000" b="0" dirty="0">
                          <a:solidFill>
                            <a:srgbClr val="000000"/>
                          </a:solidFill>
                          <a:effectLst/>
                          <a:latin typeface="Calibri Light" panose="020F0302020204030204" pitchFamily="34" charset="0"/>
                          <a:ea typeface="Times New Roman" panose="02020603050405020304" pitchFamily="18" charset="0"/>
                        </a:rPr>
                        <a:t>Francisco José Hidalgo López</a:t>
                      </a:r>
                      <a:endParaRPr lang="es-ES" sz="1000" b="0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="" xmlns:a16="http://schemas.microsoft.com/office/drawing/2014/main" val="2472288251"/>
                  </a:ext>
                </a:extLst>
              </a:tr>
              <a:tr h="289716">
                <a:tc>
                  <a:txBody>
                    <a:bodyPr/>
                    <a:lstStyle/>
                    <a:p>
                      <a:pPr algn="l"/>
                      <a:endParaRPr lang="es-ES" sz="1000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>
                        <a:spcAft>
                          <a:spcPts val="0"/>
                        </a:spcAft>
                      </a:pPr>
                      <a:r>
                        <a:rPr lang="es-ES" sz="1000" b="0" dirty="0">
                          <a:solidFill>
                            <a:srgbClr val="000000"/>
                          </a:solidFill>
                          <a:effectLst/>
                          <a:latin typeface="Calibri Light" panose="020F0302020204030204" pitchFamily="34" charset="0"/>
                          <a:ea typeface="Times New Roman" panose="02020603050405020304" pitchFamily="18" charset="0"/>
                        </a:rPr>
                        <a:t>Alfonso Díaz Rodríguez, Jefe Sección Archivos Centrales</a:t>
                      </a:r>
                      <a:endParaRPr lang="es-ES" sz="1000" b="0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="" xmlns:a16="http://schemas.microsoft.com/office/drawing/2014/main" val="3767448213"/>
                  </a:ext>
                </a:extLst>
              </a:tr>
              <a:tr h="249112">
                <a:tc>
                  <a:txBody>
                    <a:bodyPr/>
                    <a:lstStyle/>
                    <a:p>
                      <a:pPr algn="l"/>
                      <a:r>
                        <a:rPr lang="es-ES" sz="1000" b="1" dirty="0" smtClean="0"/>
                        <a:t>Canarias</a:t>
                      </a:r>
                      <a:endParaRPr lang="es-ES" sz="1000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>
                        <a:spcAft>
                          <a:spcPts val="0"/>
                        </a:spcAft>
                      </a:pPr>
                      <a:r>
                        <a:rPr lang="es-ES" sz="1000" b="0" dirty="0">
                          <a:solidFill>
                            <a:srgbClr val="000000"/>
                          </a:solidFill>
                          <a:effectLst/>
                          <a:latin typeface="Calibri Light" panose="020F0302020204030204" pitchFamily="34" charset="0"/>
                          <a:ea typeface="Times New Roman" panose="02020603050405020304" pitchFamily="18" charset="0"/>
                        </a:rPr>
                        <a:t>Carmen Ruiz-Benítez de Lugo </a:t>
                      </a:r>
                      <a:r>
                        <a:rPr lang="es-ES" sz="1000" b="0" dirty="0" err="1">
                          <a:solidFill>
                            <a:srgbClr val="000000"/>
                          </a:solidFill>
                          <a:effectLst/>
                          <a:latin typeface="Calibri Light" panose="020F0302020204030204" pitchFamily="34" charset="0"/>
                          <a:ea typeface="Times New Roman" panose="02020603050405020304" pitchFamily="18" charset="0"/>
                        </a:rPr>
                        <a:t>Marmo</a:t>
                      </a:r>
                      <a:endParaRPr lang="es-ES" sz="1000" b="0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="" xmlns:a16="http://schemas.microsoft.com/office/drawing/2014/main" val="1334472522"/>
                  </a:ext>
                </a:extLst>
              </a:tr>
              <a:tr h="249112">
                <a:tc>
                  <a:txBody>
                    <a:bodyPr/>
                    <a:lstStyle/>
                    <a:p>
                      <a:pPr algn="l"/>
                      <a:endParaRPr lang="es-ES" sz="1000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>
                        <a:spcAft>
                          <a:spcPts val="0"/>
                        </a:spcAft>
                      </a:pPr>
                      <a:r>
                        <a:rPr lang="es-ES" sz="1000" b="0" dirty="0">
                          <a:solidFill>
                            <a:srgbClr val="000000"/>
                          </a:solidFill>
                          <a:effectLst/>
                          <a:latin typeface="Calibri Light" panose="020F0302020204030204" pitchFamily="34" charset="0"/>
                          <a:ea typeface="Times New Roman" panose="02020603050405020304" pitchFamily="18" charset="0"/>
                        </a:rPr>
                        <a:t>Rosa M. Galindo Rodríguez</a:t>
                      </a:r>
                      <a:endParaRPr lang="es-ES" sz="1000" b="0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="" xmlns:a16="http://schemas.microsoft.com/office/drawing/2014/main" val="1856837583"/>
                  </a:ext>
                </a:extLst>
              </a:tr>
              <a:tr h="311390">
                <a:tc>
                  <a:txBody>
                    <a:bodyPr/>
                    <a:lstStyle/>
                    <a:p>
                      <a:pPr algn="l"/>
                      <a:endParaRPr lang="es-ES" sz="1000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>
                        <a:spcAft>
                          <a:spcPts val="0"/>
                        </a:spcAft>
                      </a:pPr>
                      <a:r>
                        <a:rPr lang="es-ES" sz="1000" b="0" dirty="0">
                          <a:solidFill>
                            <a:srgbClr val="000000"/>
                          </a:solidFill>
                          <a:effectLst/>
                          <a:latin typeface="Calibri Light" panose="020F0302020204030204" pitchFamily="34" charset="0"/>
                          <a:ea typeface="Times New Roman" panose="02020603050405020304" pitchFamily="18" charset="0"/>
                        </a:rPr>
                        <a:t>Rafael Carlos del Rosario Verdú, Director del Servicio de Desarrollo y Mantenimiento</a:t>
                      </a:r>
                      <a:endParaRPr lang="es-ES" sz="1000" b="0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="" xmlns:a16="http://schemas.microsoft.com/office/drawing/2014/main" val="1796031821"/>
                  </a:ext>
                </a:extLst>
              </a:tr>
              <a:tr h="277298">
                <a:tc>
                  <a:txBody>
                    <a:bodyPr/>
                    <a:lstStyle/>
                    <a:p>
                      <a:pPr algn="l"/>
                      <a:r>
                        <a:rPr lang="es-ES" sz="1000" b="1" dirty="0" smtClean="0"/>
                        <a:t>Cantabria</a:t>
                      </a:r>
                      <a:endParaRPr lang="es-ES" sz="1000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s-ES" sz="1000" b="0" dirty="0">
                          <a:solidFill>
                            <a:srgbClr val="000000"/>
                          </a:solidFill>
                          <a:effectLst/>
                          <a:latin typeface="Calibri Light" panose="020F0302020204030204" pitchFamily="34" charset="0"/>
                          <a:ea typeface="Times New Roman" panose="02020603050405020304" pitchFamily="18" charset="0"/>
                        </a:rPr>
                        <a:t>Javier Saro </a:t>
                      </a:r>
                      <a:r>
                        <a:rPr lang="es-ES" sz="1000" b="0" dirty="0" err="1">
                          <a:solidFill>
                            <a:srgbClr val="000000"/>
                          </a:solidFill>
                          <a:effectLst/>
                          <a:latin typeface="Calibri Light" panose="020F0302020204030204" pitchFamily="34" charset="0"/>
                          <a:ea typeface="Times New Roman" panose="02020603050405020304" pitchFamily="18" charset="0"/>
                        </a:rPr>
                        <a:t>Baldor</a:t>
                      </a:r>
                      <a:r>
                        <a:rPr lang="es-ES" sz="1000" b="0" dirty="0">
                          <a:solidFill>
                            <a:srgbClr val="000000"/>
                          </a:solidFill>
                          <a:effectLst/>
                          <a:latin typeface="Calibri Light" panose="020F0302020204030204" pitchFamily="34" charset="0"/>
                          <a:ea typeface="Times New Roman" panose="02020603050405020304" pitchFamily="18" charset="0"/>
                        </a:rPr>
                        <a:t>, Jefe del Servicio de Informática</a:t>
                      </a:r>
                      <a:endParaRPr lang="es-ES" sz="1200" b="0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="" xmlns:a16="http://schemas.microsoft.com/office/drawing/2014/main" val="3880690329"/>
                  </a:ext>
                </a:extLst>
              </a:tr>
              <a:tr h="277298">
                <a:tc>
                  <a:txBody>
                    <a:bodyPr/>
                    <a:lstStyle/>
                    <a:p>
                      <a:pPr algn="l"/>
                      <a:endParaRPr lang="es-ES" sz="1000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s-ES" sz="1000" b="0" dirty="0">
                          <a:solidFill>
                            <a:srgbClr val="000000"/>
                          </a:solidFill>
                          <a:effectLst/>
                          <a:latin typeface="Calibri Light" panose="020F0302020204030204" pitchFamily="34" charset="0"/>
                          <a:ea typeface="Times New Roman" panose="02020603050405020304" pitchFamily="18" charset="0"/>
                        </a:rPr>
                        <a:t>Borja González Alonso, Jefe de Sección de Proyectos </a:t>
                      </a:r>
                      <a:endParaRPr lang="es-ES" sz="1200" b="0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="" xmlns:a16="http://schemas.microsoft.com/office/drawing/2014/main" val="3183808499"/>
                  </a:ext>
                </a:extLst>
              </a:tr>
              <a:tr h="277298">
                <a:tc>
                  <a:txBody>
                    <a:bodyPr/>
                    <a:lstStyle/>
                    <a:p>
                      <a:pPr algn="l"/>
                      <a:r>
                        <a:rPr lang="es-ES" sz="1000" b="1" dirty="0" smtClean="0"/>
                        <a:t>Cataluña</a:t>
                      </a:r>
                      <a:endParaRPr lang="es-ES" sz="1000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s-ES" sz="1000" b="0" dirty="0" err="1" smtClean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</a:rPr>
                        <a:t>Raimón</a:t>
                      </a:r>
                      <a:r>
                        <a:rPr lang="es-ES" sz="1000" b="0" dirty="0" smtClean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</a:rPr>
                        <a:t> </a:t>
                      </a:r>
                      <a:r>
                        <a:rPr lang="es-ES" sz="1000" b="0" dirty="0" err="1" smtClean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</a:rPr>
                        <a:t>Nualart</a:t>
                      </a:r>
                      <a:endParaRPr lang="es-ES" sz="1000" b="0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="" xmlns:a16="http://schemas.microsoft.com/office/drawing/2014/main" val="3871610920"/>
                  </a:ext>
                </a:extLst>
              </a:tr>
            </a:tbl>
          </a:graphicData>
        </a:graphic>
      </p:graphicFrame>
      <p:graphicFrame>
        <p:nvGraphicFramePr>
          <p:cNvPr id="8" name="Tabla 7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xmlns="" val="242280571"/>
              </p:ext>
            </p:extLst>
          </p:nvPr>
        </p:nvGraphicFramePr>
        <p:xfrm>
          <a:off x="5098947" y="1956817"/>
          <a:ext cx="4398621" cy="3971682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029262">
                  <a:extLst>
                    <a:ext uri="{9D8B030D-6E8A-4147-A177-3AD203B41FA5}">
                      <a16:colId xmlns="" xmlns:a16="http://schemas.microsoft.com/office/drawing/2014/main" val="978424326"/>
                    </a:ext>
                  </a:extLst>
                </a:gridCol>
                <a:gridCol w="3369359">
                  <a:extLst>
                    <a:ext uri="{9D8B030D-6E8A-4147-A177-3AD203B41FA5}">
                      <a16:colId xmlns="" xmlns:a16="http://schemas.microsoft.com/office/drawing/2014/main" val="2955912493"/>
                    </a:ext>
                  </a:extLst>
                </a:gridCol>
              </a:tblGrid>
              <a:tr h="232685">
                <a:tc>
                  <a:txBody>
                    <a:bodyPr/>
                    <a:lstStyle/>
                    <a:p>
                      <a:pPr algn="l"/>
                      <a:r>
                        <a:rPr lang="es-ES" sz="1000" dirty="0" smtClean="0"/>
                        <a:t>Organismo</a:t>
                      </a:r>
                      <a:endParaRPr lang="es-ES" sz="10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/>
                      <a:r>
                        <a:rPr lang="es-ES" sz="1000" dirty="0" smtClean="0"/>
                        <a:t>Participantes</a:t>
                      </a:r>
                      <a:endParaRPr lang="es-ES" sz="1000" dirty="0"/>
                    </a:p>
                  </a:txBody>
                  <a:tcPr/>
                </a:tc>
                <a:extLst>
                  <a:ext uri="{0D108BD9-81ED-4DB2-BD59-A6C34878D82A}">
                    <a16:rowId xmlns="" xmlns:a16="http://schemas.microsoft.com/office/drawing/2014/main" val="4032755764"/>
                  </a:ext>
                </a:extLst>
              </a:tr>
              <a:tr h="276164">
                <a:tc>
                  <a:txBody>
                    <a:bodyPr/>
                    <a:lstStyle/>
                    <a:p>
                      <a:pPr algn="l"/>
                      <a:r>
                        <a:rPr lang="es-ES" sz="1000" b="1" dirty="0" smtClean="0"/>
                        <a:t>Extremadura</a:t>
                      </a:r>
                      <a:endParaRPr lang="es-ES" sz="1000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s-ES" sz="1000" b="0">
                          <a:solidFill>
                            <a:srgbClr val="000000"/>
                          </a:solidFill>
                          <a:effectLst/>
                          <a:latin typeface="Calibri Light" panose="020F0302020204030204" pitchFamily="34" charset="0"/>
                          <a:ea typeface="Times New Roman" panose="02020603050405020304" pitchFamily="18" charset="0"/>
                        </a:rPr>
                        <a:t>Gustavo Barbero Loro</a:t>
                      </a:r>
                      <a:endParaRPr lang="es-ES" sz="1200" b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="" xmlns:a16="http://schemas.microsoft.com/office/drawing/2014/main" val="1873682087"/>
                  </a:ext>
                </a:extLst>
              </a:tr>
              <a:tr h="232685">
                <a:tc>
                  <a:txBody>
                    <a:bodyPr/>
                    <a:lstStyle/>
                    <a:p>
                      <a:pPr algn="l"/>
                      <a:endParaRPr lang="es-ES" sz="1000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s-ES" sz="1000" b="0" dirty="0">
                          <a:solidFill>
                            <a:srgbClr val="000000"/>
                          </a:solidFill>
                          <a:effectLst/>
                          <a:latin typeface="Calibri Light" panose="020F0302020204030204" pitchFamily="34" charset="0"/>
                          <a:ea typeface="Times New Roman" panose="02020603050405020304" pitchFamily="18" charset="0"/>
                        </a:rPr>
                        <a:t>Antonio Fernández </a:t>
                      </a:r>
                      <a:r>
                        <a:rPr lang="es-ES" sz="1000" b="0" dirty="0" err="1">
                          <a:solidFill>
                            <a:srgbClr val="000000"/>
                          </a:solidFill>
                          <a:effectLst/>
                          <a:latin typeface="Calibri Light" panose="020F0302020204030204" pitchFamily="34" charset="0"/>
                          <a:ea typeface="Times New Roman" panose="02020603050405020304" pitchFamily="18" charset="0"/>
                        </a:rPr>
                        <a:t>Requejo</a:t>
                      </a:r>
                      <a:endParaRPr lang="es-ES" sz="1200" b="0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="" xmlns:a16="http://schemas.microsoft.com/office/drawing/2014/main" val="1948256271"/>
                  </a:ext>
                </a:extLst>
              </a:tr>
              <a:tr h="232685">
                <a:tc>
                  <a:txBody>
                    <a:bodyPr/>
                    <a:lstStyle/>
                    <a:p>
                      <a:pPr algn="l"/>
                      <a:r>
                        <a:rPr lang="es-ES" sz="1000" b="1" dirty="0" smtClean="0"/>
                        <a:t>Galicia</a:t>
                      </a:r>
                      <a:endParaRPr lang="es-ES" sz="1000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s-ES" sz="1000" b="0">
                          <a:solidFill>
                            <a:srgbClr val="000000"/>
                          </a:solidFill>
                          <a:effectLst/>
                          <a:latin typeface="Calibri Light" panose="020F0302020204030204" pitchFamily="34" charset="0"/>
                          <a:ea typeface="Times New Roman" panose="02020603050405020304" pitchFamily="18" charset="0"/>
                        </a:rPr>
                        <a:t>Isabel Pillado Quintáns, Jefa Dpto.A. Electrónica</a:t>
                      </a:r>
                      <a:endParaRPr lang="es-ES" sz="1200" b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="" xmlns:a16="http://schemas.microsoft.com/office/drawing/2014/main" val="215188912"/>
                  </a:ext>
                </a:extLst>
              </a:tr>
              <a:tr h="232685">
                <a:tc>
                  <a:txBody>
                    <a:bodyPr/>
                    <a:lstStyle/>
                    <a:p>
                      <a:pPr algn="l"/>
                      <a:endParaRPr lang="es-ES" sz="1000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s-ES" sz="1000" b="0" dirty="0">
                          <a:solidFill>
                            <a:srgbClr val="000000"/>
                          </a:solidFill>
                          <a:effectLst/>
                          <a:latin typeface="Calibri Light" panose="020F0302020204030204" pitchFamily="34" charset="0"/>
                          <a:ea typeface="Times New Roman" panose="02020603050405020304" pitchFamily="18" charset="0"/>
                        </a:rPr>
                        <a:t>Jorge Chacón </a:t>
                      </a:r>
                      <a:r>
                        <a:rPr lang="es-ES" sz="1000" b="0" dirty="0" err="1">
                          <a:solidFill>
                            <a:srgbClr val="000000"/>
                          </a:solidFill>
                          <a:effectLst/>
                          <a:latin typeface="Calibri Light" panose="020F0302020204030204" pitchFamily="34" charset="0"/>
                          <a:ea typeface="Times New Roman" panose="02020603050405020304" pitchFamily="18" charset="0"/>
                        </a:rPr>
                        <a:t>Souto</a:t>
                      </a:r>
                      <a:r>
                        <a:rPr lang="es-ES" sz="1000" b="0" dirty="0">
                          <a:solidFill>
                            <a:srgbClr val="000000"/>
                          </a:solidFill>
                          <a:effectLst/>
                          <a:latin typeface="Calibri Light" panose="020F0302020204030204" pitchFamily="34" charset="0"/>
                          <a:ea typeface="Times New Roman" panose="02020603050405020304" pitchFamily="18" charset="0"/>
                        </a:rPr>
                        <a:t>, Jefe Dpto. Nuevas Tecnologías A Justicia</a:t>
                      </a:r>
                      <a:endParaRPr lang="es-ES" sz="1200" b="0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="" xmlns:a16="http://schemas.microsoft.com/office/drawing/2014/main" val="1255794249"/>
                  </a:ext>
                </a:extLst>
              </a:tr>
              <a:tr h="232685">
                <a:tc>
                  <a:txBody>
                    <a:bodyPr/>
                    <a:lstStyle/>
                    <a:p>
                      <a:pPr algn="l"/>
                      <a:r>
                        <a:rPr lang="es-ES" sz="1000" b="1" dirty="0" smtClean="0"/>
                        <a:t>Madrid</a:t>
                      </a:r>
                      <a:endParaRPr lang="es-ES" sz="1000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s-ES" sz="1000" b="0">
                          <a:solidFill>
                            <a:srgbClr val="000000"/>
                          </a:solidFill>
                          <a:effectLst/>
                          <a:latin typeface="Calibri Light" panose="020F0302020204030204" pitchFamily="34" charset="0"/>
                          <a:ea typeface="Times New Roman" panose="02020603050405020304" pitchFamily="18" charset="0"/>
                        </a:rPr>
                        <a:t>Pepa Marín Cruz, Jefa Área Administración Electrónica</a:t>
                      </a:r>
                      <a:endParaRPr lang="es-ES" sz="1200" b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="" xmlns:a16="http://schemas.microsoft.com/office/drawing/2014/main" val="2244598125"/>
                  </a:ext>
                </a:extLst>
              </a:tr>
              <a:tr h="232685">
                <a:tc>
                  <a:txBody>
                    <a:bodyPr/>
                    <a:lstStyle/>
                    <a:p>
                      <a:pPr algn="l"/>
                      <a:endParaRPr lang="es-ES" sz="1000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s-ES" sz="1000" b="0">
                          <a:solidFill>
                            <a:srgbClr val="000000"/>
                          </a:solidFill>
                          <a:effectLst/>
                          <a:latin typeface="Calibri Light" panose="020F0302020204030204" pitchFamily="34" charset="0"/>
                          <a:ea typeface="Times New Roman" panose="02020603050405020304" pitchFamily="18" charset="0"/>
                        </a:rPr>
                        <a:t>Borja Mayor Barba, Subdirector Gral. de Calidad de los Servicios</a:t>
                      </a:r>
                      <a:endParaRPr lang="es-ES" sz="1200" b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="" xmlns:a16="http://schemas.microsoft.com/office/drawing/2014/main" val="1492687934"/>
                  </a:ext>
                </a:extLst>
              </a:tr>
              <a:tr h="232685">
                <a:tc>
                  <a:txBody>
                    <a:bodyPr/>
                    <a:lstStyle/>
                    <a:p>
                      <a:pPr algn="l"/>
                      <a:endParaRPr lang="es-ES" sz="1000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s-ES" sz="1000" b="0">
                          <a:solidFill>
                            <a:srgbClr val="000000"/>
                          </a:solidFill>
                          <a:effectLst/>
                          <a:latin typeface="Calibri Light" panose="020F0302020204030204" pitchFamily="34" charset="0"/>
                          <a:ea typeface="Times New Roman" panose="02020603050405020304" pitchFamily="18" charset="0"/>
                        </a:rPr>
                        <a:t>Roberto Gómez Cuevas (ICM)</a:t>
                      </a:r>
                      <a:endParaRPr lang="es-ES" sz="1200" b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="" xmlns:a16="http://schemas.microsoft.com/office/drawing/2014/main" val="2472288251"/>
                  </a:ext>
                </a:extLst>
              </a:tr>
              <a:tr h="276164">
                <a:tc>
                  <a:txBody>
                    <a:bodyPr/>
                    <a:lstStyle/>
                    <a:p>
                      <a:pPr algn="l"/>
                      <a:endParaRPr lang="es-ES" sz="1000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s-ES" sz="1000" b="0">
                          <a:solidFill>
                            <a:srgbClr val="000000"/>
                          </a:solidFill>
                          <a:effectLst/>
                          <a:latin typeface="Calibri Light" panose="020F0302020204030204" pitchFamily="34" charset="0"/>
                          <a:ea typeface="Times New Roman" panose="02020603050405020304" pitchFamily="18" charset="0"/>
                        </a:rPr>
                        <a:t>Mario Fidel (ICM)</a:t>
                      </a:r>
                      <a:endParaRPr lang="es-ES" sz="1200" b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="" xmlns:a16="http://schemas.microsoft.com/office/drawing/2014/main" val="3767448213"/>
                  </a:ext>
                </a:extLst>
              </a:tr>
              <a:tr h="232685">
                <a:tc>
                  <a:txBody>
                    <a:bodyPr/>
                    <a:lstStyle/>
                    <a:p>
                      <a:pPr algn="l"/>
                      <a:endParaRPr lang="es-ES" sz="1000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s-ES" sz="1000" b="0">
                          <a:solidFill>
                            <a:srgbClr val="000000"/>
                          </a:solidFill>
                          <a:effectLst/>
                          <a:latin typeface="Calibri Light" panose="020F0302020204030204" pitchFamily="34" charset="0"/>
                          <a:ea typeface="Times New Roman" panose="02020603050405020304" pitchFamily="18" charset="0"/>
                        </a:rPr>
                        <a:t>Nicolás López Manzanares (ICM)</a:t>
                      </a:r>
                      <a:endParaRPr lang="es-ES" sz="1200" b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="" xmlns:a16="http://schemas.microsoft.com/office/drawing/2014/main" val="1334472522"/>
                  </a:ext>
                </a:extLst>
              </a:tr>
              <a:tr h="232685">
                <a:tc>
                  <a:txBody>
                    <a:bodyPr/>
                    <a:lstStyle/>
                    <a:p>
                      <a:pPr algn="l"/>
                      <a:endParaRPr lang="es-ES" sz="1000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s-ES" sz="1000" b="0" dirty="0">
                          <a:solidFill>
                            <a:srgbClr val="000000"/>
                          </a:solidFill>
                          <a:effectLst/>
                          <a:latin typeface="Calibri Light" panose="020F0302020204030204" pitchFamily="34" charset="0"/>
                          <a:ea typeface="Times New Roman" panose="02020603050405020304" pitchFamily="18" charset="0"/>
                        </a:rPr>
                        <a:t>Guillermo Hernández Fidalgo</a:t>
                      </a:r>
                      <a:endParaRPr lang="es-ES" sz="1200" b="0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="" xmlns:a16="http://schemas.microsoft.com/office/drawing/2014/main" val="1856837583"/>
                  </a:ext>
                </a:extLst>
              </a:tr>
              <a:tr h="276164">
                <a:tc>
                  <a:txBody>
                    <a:bodyPr/>
                    <a:lstStyle/>
                    <a:p>
                      <a:pPr algn="l"/>
                      <a:r>
                        <a:rPr lang="es-ES" sz="1000" b="1" dirty="0" smtClean="0"/>
                        <a:t>Euskadi</a:t>
                      </a:r>
                      <a:endParaRPr lang="es-ES" sz="1000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s-ES" sz="1000" b="0">
                          <a:solidFill>
                            <a:srgbClr val="000000"/>
                          </a:solidFill>
                          <a:effectLst/>
                          <a:latin typeface="Calibri Light" panose="020F0302020204030204" pitchFamily="34" charset="0"/>
                          <a:ea typeface="Times New Roman" panose="02020603050405020304" pitchFamily="18" charset="0"/>
                        </a:rPr>
                        <a:t>Jose Angel Rodríguez, Sistemas Informáticos</a:t>
                      </a:r>
                      <a:endParaRPr lang="es-ES" sz="1200" b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="" xmlns:a16="http://schemas.microsoft.com/office/drawing/2014/main" val="1796031821"/>
                  </a:ext>
                </a:extLst>
              </a:tr>
              <a:tr h="264328">
                <a:tc>
                  <a:txBody>
                    <a:bodyPr/>
                    <a:lstStyle/>
                    <a:p>
                      <a:pPr algn="l"/>
                      <a:endParaRPr lang="es-ES" sz="1000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s-ES" sz="1000" b="0">
                          <a:solidFill>
                            <a:srgbClr val="000000"/>
                          </a:solidFill>
                          <a:effectLst/>
                          <a:latin typeface="Calibri Light" panose="020F0302020204030204" pitchFamily="34" charset="0"/>
                          <a:ea typeface="Times New Roman" panose="02020603050405020304" pitchFamily="18" charset="0"/>
                        </a:rPr>
                        <a:t>Irune Zumalde,Área de Documentación</a:t>
                      </a:r>
                      <a:endParaRPr lang="es-ES" sz="1200" b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="" xmlns:a16="http://schemas.microsoft.com/office/drawing/2014/main" val="3880690329"/>
                  </a:ext>
                </a:extLst>
              </a:tr>
              <a:tr h="264328">
                <a:tc>
                  <a:txBody>
                    <a:bodyPr/>
                    <a:lstStyle/>
                    <a:p>
                      <a:pPr algn="l"/>
                      <a:endParaRPr lang="es-ES" sz="1000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s-ES" sz="1000" b="0">
                          <a:solidFill>
                            <a:srgbClr val="000000"/>
                          </a:solidFill>
                          <a:effectLst/>
                          <a:latin typeface="Calibri Light" panose="020F0302020204030204" pitchFamily="34" charset="0"/>
                          <a:ea typeface="Times New Roman" panose="02020603050405020304" pitchFamily="18" charset="0"/>
                        </a:rPr>
                        <a:t>Iñaki Ortiz,Proyectos</a:t>
                      </a:r>
                      <a:endParaRPr lang="es-ES" sz="1200" b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="" xmlns:a16="http://schemas.microsoft.com/office/drawing/2014/main" val="3183808499"/>
                  </a:ext>
                </a:extLst>
              </a:tr>
              <a:tr h="359014">
                <a:tc>
                  <a:txBody>
                    <a:bodyPr/>
                    <a:lstStyle/>
                    <a:p>
                      <a:pPr algn="l"/>
                      <a:endParaRPr lang="es-ES" sz="1000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s-ES" sz="1000" b="0" dirty="0" err="1">
                          <a:solidFill>
                            <a:srgbClr val="000000"/>
                          </a:solidFill>
                          <a:effectLst/>
                          <a:latin typeface="Calibri Light" panose="020F0302020204030204" pitchFamily="34" charset="0"/>
                          <a:ea typeface="Times New Roman" panose="02020603050405020304" pitchFamily="18" charset="0"/>
                        </a:rPr>
                        <a:t>Asier</a:t>
                      </a:r>
                      <a:r>
                        <a:rPr lang="es-ES" sz="1000" b="0" dirty="0">
                          <a:solidFill>
                            <a:srgbClr val="000000"/>
                          </a:solidFill>
                          <a:effectLst/>
                          <a:latin typeface="Calibri Light" panose="020F0302020204030204" pitchFamily="34" charset="0"/>
                          <a:ea typeface="Times New Roman" panose="02020603050405020304" pitchFamily="18" charset="0"/>
                        </a:rPr>
                        <a:t> Sáez de Vicuña, Jefe  de proyecto de EJIE (Sociedad Informática del Gobierno Vasco)</a:t>
                      </a:r>
                      <a:endParaRPr lang="es-ES" sz="1200" b="0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="" xmlns:a16="http://schemas.microsoft.com/office/drawing/2014/main" val="3750784715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xmlns="" val="1626920540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ítulo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dirty="0" smtClean="0"/>
              <a:t>1. Constitución del Grupo de Trabajo</a:t>
            </a:r>
            <a:endParaRPr lang="es-ES" dirty="0"/>
          </a:p>
        </p:txBody>
      </p:sp>
      <p:graphicFrame>
        <p:nvGraphicFramePr>
          <p:cNvPr id="7" name="Tabla 6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xmlns="" val="464353492"/>
              </p:ext>
            </p:extLst>
          </p:nvPr>
        </p:nvGraphicFramePr>
        <p:xfrm>
          <a:off x="1754988" y="1254784"/>
          <a:ext cx="5999124" cy="5438438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403774">
                  <a:extLst>
                    <a:ext uri="{9D8B030D-6E8A-4147-A177-3AD203B41FA5}">
                      <a16:colId xmlns="" xmlns:a16="http://schemas.microsoft.com/office/drawing/2014/main" val="978424326"/>
                    </a:ext>
                  </a:extLst>
                </a:gridCol>
                <a:gridCol w="4595350">
                  <a:extLst>
                    <a:ext uri="{9D8B030D-6E8A-4147-A177-3AD203B41FA5}">
                      <a16:colId xmlns="" xmlns:a16="http://schemas.microsoft.com/office/drawing/2014/main" val="2955912493"/>
                    </a:ext>
                  </a:extLst>
                </a:gridCol>
              </a:tblGrid>
              <a:tr h="249112">
                <a:tc>
                  <a:txBody>
                    <a:bodyPr/>
                    <a:lstStyle/>
                    <a:p>
                      <a:pPr algn="l"/>
                      <a:r>
                        <a:rPr lang="es-ES" sz="1000" dirty="0" smtClean="0">
                          <a:latin typeface="Calibri" panose="020F0502020204030204" pitchFamily="34" charset="0"/>
                        </a:rPr>
                        <a:t>Organismo</a:t>
                      </a:r>
                      <a:endParaRPr lang="es-ES" sz="1000" dirty="0">
                        <a:latin typeface="Calibri" panose="020F050202020403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/>
                      <a:r>
                        <a:rPr lang="es-ES" sz="1000" dirty="0" smtClean="0">
                          <a:latin typeface="Calibri" panose="020F0502020204030204" pitchFamily="34" charset="0"/>
                        </a:rPr>
                        <a:t>Participantes</a:t>
                      </a:r>
                      <a:endParaRPr lang="es-ES" sz="1000" dirty="0">
                        <a:latin typeface="Calibri" panose="020F0502020204030204" pitchFamily="34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="" xmlns:a16="http://schemas.microsoft.com/office/drawing/2014/main" val="4032755764"/>
                  </a:ext>
                </a:extLst>
              </a:tr>
              <a:tr h="311390">
                <a:tc>
                  <a:txBody>
                    <a:bodyPr/>
                    <a:lstStyle/>
                    <a:p>
                      <a:pPr algn="l"/>
                      <a:r>
                        <a:rPr lang="es-ES" sz="1000" b="1" dirty="0" smtClean="0">
                          <a:latin typeface="Calibri" panose="020F0502020204030204" pitchFamily="34" charset="0"/>
                        </a:rPr>
                        <a:t>Generalitat Valenciana</a:t>
                      </a:r>
                      <a:endParaRPr lang="es-ES" sz="1000" b="1" dirty="0">
                        <a:latin typeface="Calibri" panose="020F050202020403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s-ES" sz="1000" b="0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</a:rPr>
                        <a:t>Miguel Ángel Vivas Vega </a:t>
                      </a:r>
                      <a:endParaRPr lang="es-ES" sz="1200" b="0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="" xmlns:a16="http://schemas.microsoft.com/office/drawing/2014/main" val="1873682087"/>
                  </a:ext>
                </a:extLst>
              </a:tr>
              <a:tr h="249112">
                <a:tc>
                  <a:txBody>
                    <a:bodyPr/>
                    <a:lstStyle/>
                    <a:p>
                      <a:pPr algn="l"/>
                      <a:endParaRPr lang="es-ES" sz="1000" b="1" dirty="0">
                        <a:latin typeface="Calibri" panose="020F050202020403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s-ES" sz="1000" b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</a:rPr>
                        <a:t>María Sánchez Poveda</a:t>
                      </a:r>
                      <a:endParaRPr lang="es-ES" sz="1200" b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="" xmlns:a16="http://schemas.microsoft.com/office/drawing/2014/main" val="1948256271"/>
                  </a:ext>
                </a:extLst>
              </a:tr>
              <a:tr h="249112">
                <a:tc>
                  <a:txBody>
                    <a:bodyPr/>
                    <a:lstStyle/>
                    <a:p>
                      <a:pPr algn="l"/>
                      <a:endParaRPr lang="es-ES" sz="1000" b="1" dirty="0">
                        <a:latin typeface="Calibri" panose="020F050202020403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s-ES" sz="1000" b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</a:rPr>
                        <a:t>Carmen Pérez Vázquez</a:t>
                      </a:r>
                      <a:endParaRPr lang="es-ES" sz="1200" b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="" xmlns:a16="http://schemas.microsoft.com/office/drawing/2014/main" val="215188912"/>
                  </a:ext>
                </a:extLst>
              </a:tr>
              <a:tr h="249112">
                <a:tc>
                  <a:txBody>
                    <a:bodyPr/>
                    <a:lstStyle/>
                    <a:p>
                      <a:pPr algn="l"/>
                      <a:endParaRPr lang="es-ES" sz="1000" b="1" dirty="0">
                        <a:latin typeface="Calibri" panose="020F050202020403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s-ES" sz="1000" b="0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</a:rPr>
                        <a:t>Noemí Galán Serrano </a:t>
                      </a:r>
                      <a:endParaRPr lang="es-ES" sz="1200" b="0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="" xmlns:a16="http://schemas.microsoft.com/office/drawing/2014/main" val="2244598125"/>
                  </a:ext>
                </a:extLst>
              </a:tr>
              <a:tr h="249112">
                <a:tc>
                  <a:txBody>
                    <a:bodyPr/>
                    <a:lstStyle/>
                    <a:p>
                      <a:pPr algn="l"/>
                      <a:r>
                        <a:rPr lang="es-ES" sz="1000" b="1" dirty="0" smtClean="0">
                          <a:latin typeface="Calibri" panose="020F0502020204030204" pitchFamily="34" charset="0"/>
                        </a:rPr>
                        <a:t>Navarra</a:t>
                      </a:r>
                      <a:endParaRPr lang="es-ES" sz="1000" b="1" dirty="0">
                        <a:latin typeface="Calibri" panose="020F050202020403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>
                        <a:spcAft>
                          <a:spcPts val="0"/>
                        </a:spcAft>
                      </a:pPr>
                      <a:r>
                        <a:rPr lang="es-ES" sz="1000" b="0" kern="1200" dirty="0" smtClean="0">
                          <a:solidFill>
                            <a:schemeClr val="dk1"/>
                          </a:solidFill>
                          <a:effectLst/>
                          <a:latin typeface="Calibri" panose="020F0502020204030204" pitchFamily="34" charset="0"/>
                          <a:ea typeface="+mn-ea"/>
                          <a:cs typeface="+mn-cs"/>
                        </a:rPr>
                        <a:t>Sebastián Romero, Javier (DGITIP-</a:t>
                      </a:r>
                      <a:r>
                        <a:rPr lang="es-ES" sz="1000" b="0" kern="1200" dirty="0" err="1" smtClean="0">
                          <a:solidFill>
                            <a:schemeClr val="dk1"/>
                          </a:solidFill>
                          <a:effectLst/>
                          <a:latin typeface="Calibri" panose="020F0502020204030204" pitchFamily="34" charset="0"/>
                          <a:ea typeface="+mn-ea"/>
                          <a:cs typeface="+mn-cs"/>
                        </a:rPr>
                        <a:t>Serv</a:t>
                      </a:r>
                      <a:r>
                        <a:rPr lang="es-ES" sz="1000" b="0" kern="1200" dirty="0" smtClean="0">
                          <a:solidFill>
                            <a:schemeClr val="dk1"/>
                          </a:solidFill>
                          <a:effectLst/>
                          <a:latin typeface="Calibri" panose="020F0502020204030204" pitchFamily="34" charset="0"/>
                          <a:ea typeface="+mn-ea"/>
                          <a:cs typeface="+mn-cs"/>
                        </a:rPr>
                        <a:t>. Organización e Innovación)</a:t>
                      </a:r>
                      <a:endParaRPr lang="es-ES" sz="1000" b="0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="" xmlns:a16="http://schemas.microsoft.com/office/drawing/2014/main" val="1334472522"/>
                  </a:ext>
                </a:extLst>
              </a:tr>
              <a:tr h="249112">
                <a:tc>
                  <a:txBody>
                    <a:bodyPr/>
                    <a:lstStyle/>
                    <a:p>
                      <a:pPr algn="l"/>
                      <a:endParaRPr lang="es-ES" sz="1000" b="1" dirty="0">
                        <a:latin typeface="Calibri" panose="020F050202020403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>
                        <a:spcAft>
                          <a:spcPts val="0"/>
                        </a:spcAft>
                      </a:pPr>
                      <a:r>
                        <a:rPr lang="es-ES" sz="1050" b="0" kern="1200" dirty="0" smtClean="0">
                          <a:solidFill>
                            <a:schemeClr val="dk1"/>
                          </a:solidFill>
                          <a:effectLst/>
                          <a:latin typeface="Calibri" panose="020F0502020204030204" pitchFamily="34" charset="0"/>
                          <a:ea typeface="+mn-ea"/>
                          <a:cs typeface="+mn-cs"/>
                        </a:rPr>
                        <a:t>Susana Herreros </a:t>
                      </a:r>
                      <a:r>
                        <a:rPr lang="es-ES" sz="1050" b="0" kern="1200" dirty="0" err="1" smtClean="0">
                          <a:solidFill>
                            <a:schemeClr val="dk1"/>
                          </a:solidFill>
                          <a:effectLst/>
                          <a:latin typeface="Calibri" panose="020F0502020204030204" pitchFamily="34" charset="0"/>
                          <a:ea typeface="+mn-ea"/>
                          <a:cs typeface="+mn-cs"/>
                        </a:rPr>
                        <a:t>Lopetegui</a:t>
                      </a:r>
                      <a:endParaRPr lang="es-ES" sz="500" b="0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="" xmlns:a16="http://schemas.microsoft.com/office/drawing/2014/main" val="1856837583"/>
                  </a:ext>
                </a:extLst>
              </a:tr>
              <a:tr h="277298">
                <a:tc>
                  <a:txBody>
                    <a:bodyPr/>
                    <a:lstStyle/>
                    <a:p>
                      <a:pPr algn="l"/>
                      <a:endParaRPr lang="es-ES" sz="1000" b="1" dirty="0">
                        <a:latin typeface="Calibri" panose="020F050202020403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s-ES" sz="1050" b="0" kern="1200" dirty="0" smtClean="0">
                          <a:solidFill>
                            <a:schemeClr val="dk1"/>
                          </a:solidFill>
                          <a:effectLst/>
                          <a:latin typeface="Calibri" panose="020F0502020204030204" pitchFamily="34" charset="0"/>
                          <a:ea typeface="+mn-ea"/>
                          <a:cs typeface="+mn-cs"/>
                        </a:rPr>
                        <a:t>Aitziber </a:t>
                      </a:r>
                      <a:r>
                        <a:rPr lang="es-ES" sz="1050" b="0" kern="1200" dirty="0" err="1" smtClean="0">
                          <a:solidFill>
                            <a:schemeClr val="dk1"/>
                          </a:solidFill>
                          <a:effectLst/>
                          <a:latin typeface="Calibri" panose="020F0502020204030204" pitchFamily="34" charset="0"/>
                          <a:ea typeface="+mn-ea"/>
                          <a:cs typeface="+mn-cs"/>
                        </a:rPr>
                        <a:t>Oscoz</a:t>
                      </a:r>
                      <a:r>
                        <a:rPr lang="es-ES" sz="1050" b="0" kern="1200" dirty="0" smtClean="0">
                          <a:solidFill>
                            <a:schemeClr val="dk1"/>
                          </a:solidFill>
                          <a:effectLst/>
                          <a:latin typeface="Calibri" panose="020F0502020204030204" pitchFamily="34" charset="0"/>
                          <a:ea typeface="+mn-ea"/>
                          <a:cs typeface="+mn-cs"/>
                        </a:rPr>
                        <a:t> </a:t>
                      </a:r>
                      <a:r>
                        <a:rPr lang="es-ES" sz="1050" b="0" kern="1200" dirty="0" err="1" smtClean="0">
                          <a:solidFill>
                            <a:schemeClr val="dk1"/>
                          </a:solidFill>
                          <a:effectLst/>
                          <a:latin typeface="Calibri" panose="020F0502020204030204" pitchFamily="34" charset="0"/>
                          <a:ea typeface="+mn-ea"/>
                          <a:cs typeface="+mn-cs"/>
                        </a:rPr>
                        <a:t>Asiain</a:t>
                      </a:r>
                      <a:endParaRPr lang="es-ES" sz="800" b="0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="" xmlns:a16="http://schemas.microsoft.com/office/drawing/2014/main" val="3758526426"/>
                  </a:ext>
                </a:extLst>
              </a:tr>
              <a:tr h="277298">
                <a:tc>
                  <a:txBody>
                    <a:bodyPr/>
                    <a:lstStyle/>
                    <a:p>
                      <a:pPr algn="l"/>
                      <a:r>
                        <a:rPr lang="es-ES" sz="1000" b="1" dirty="0" smtClean="0">
                          <a:latin typeface="Calibri" panose="020F0502020204030204" pitchFamily="34" charset="0"/>
                        </a:rPr>
                        <a:t>La Rioja</a:t>
                      </a:r>
                      <a:endParaRPr lang="es-ES" sz="1000" b="1" dirty="0">
                        <a:latin typeface="Calibri" panose="020F050202020403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s-ES" sz="1000" b="0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</a:rPr>
                        <a:t>Mercedes Martínez Pérez, Servicio Atención al Ciudadano</a:t>
                      </a:r>
                      <a:endParaRPr lang="es-ES" sz="1200" b="0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="" xmlns:a16="http://schemas.microsoft.com/office/drawing/2014/main" val="206213477"/>
                  </a:ext>
                </a:extLst>
              </a:tr>
              <a:tr h="277298">
                <a:tc>
                  <a:txBody>
                    <a:bodyPr/>
                    <a:lstStyle/>
                    <a:p>
                      <a:pPr algn="l"/>
                      <a:endParaRPr lang="es-ES" sz="1000" b="1" dirty="0">
                        <a:latin typeface="Calibri" panose="020F050202020403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s-ES" sz="1000" b="0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</a:rPr>
                        <a:t>Alicia Ruiz Domingo, Sección de Archivo</a:t>
                      </a:r>
                      <a:endParaRPr lang="es-ES" sz="1200" b="0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="" xmlns:a16="http://schemas.microsoft.com/office/drawing/2014/main" val="2764712983"/>
                  </a:ext>
                </a:extLst>
              </a:tr>
              <a:tr h="277298">
                <a:tc>
                  <a:txBody>
                    <a:bodyPr/>
                    <a:lstStyle/>
                    <a:p>
                      <a:pPr algn="l"/>
                      <a:endParaRPr lang="es-ES" sz="1000" b="1" dirty="0">
                        <a:latin typeface="Calibri" panose="020F050202020403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s-ES" sz="1000" b="0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</a:rPr>
                        <a:t>Belén Dueñas Castro, Servicio de Ordenación, Calidad y Evaluación</a:t>
                      </a:r>
                      <a:endParaRPr lang="es-ES" sz="1200" b="0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="" xmlns:a16="http://schemas.microsoft.com/office/drawing/2014/main" val="1795126968"/>
                  </a:ext>
                </a:extLst>
              </a:tr>
              <a:tr h="277298">
                <a:tc>
                  <a:txBody>
                    <a:bodyPr/>
                    <a:lstStyle/>
                    <a:p>
                      <a:pPr algn="l"/>
                      <a:endParaRPr lang="es-ES" sz="1000" b="1" dirty="0">
                        <a:latin typeface="Calibri" panose="020F050202020403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s-ES" sz="1000" b="0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</a:rPr>
                        <a:t>Juan Ignacio Larrea </a:t>
                      </a:r>
                      <a:r>
                        <a:rPr lang="es-ES" sz="1000" b="0" dirty="0" err="1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</a:rPr>
                        <a:t>Elejalde</a:t>
                      </a:r>
                      <a:r>
                        <a:rPr lang="es-ES" sz="1000" b="0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</a:rPr>
                        <a:t>, D.G. TIC</a:t>
                      </a:r>
                      <a:endParaRPr lang="es-ES" sz="1200" b="0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="" xmlns:a16="http://schemas.microsoft.com/office/drawing/2014/main" val="2067174456"/>
                  </a:ext>
                </a:extLst>
              </a:tr>
              <a:tr h="277298">
                <a:tc>
                  <a:txBody>
                    <a:bodyPr/>
                    <a:lstStyle/>
                    <a:p>
                      <a:pPr algn="l"/>
                      <a:endParaRPr lang="es-ES" sz="1000" b="1" dirty="0">
                        <a:latin typeface="Calibri" panose="020F050202020403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s-ES" sz="1000" b="0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</a:rPr>
                        <a:t>Juan Carlos Oliva Pérez, D.G. TIC</a:t>
                      </a:r>
                      <a:endParaRPr lang="es-ES" sz="1200" b="0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="" xmlns:a16="http://schemas.microsoft.com/office/drawing/2014/main" val="3020394153"/>
                  </a:ext>
                </a:extLst>
              </a:tr>
              <a:tr h="277298">
                <a:tc>
                  <a:txBody>
                    <a:bodyPr/>
                    <a:lstStyle/>
                    <a:p>
                      <a:pPr algn="l"/>
                      <a:r>
                        <a:rPr lang="es-ES" sz="1000" b="1" dirty="0" smtClean="0">
                          <a:latin typeface="Calibri" panose="020F0502020204030204" pitchFamily="34" charset="0"/>
                        </a:rPr>
                        <a:t>Castilla-La</a:t>
                      </a:r>
                      <a:r>
                        <a:rPr lang="es-ES" sz="1000" b="1" baseline="0" dirty="0" smtClean="0">
                          <a:latin typeface="Calibri" panose="020F0502020204030204" pitchFamily="34" charset="0"/>
                        </a:rPr>
                        <a:t> Mancha</a:t>
                      </a:r>
                      <a:endParaRPr lang="es-ES" sz="1000" b="1" dirty="0">
                        <a:latin typeface="Calibri" panose="020F050202020403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s-ES" sz="1000" b="0" kern="1200" dirty="0" smtClean="0">
                          <a:solidFill>
                            <a:schemeClr val="dk1"/>
                          </a:solidFill>
                          <a:effectLst/>
                          <a:latin typeface="Calibri" panose="020F0502020204030204" pitchFamily="34" charset="0"/>
                          <a:ea typeface="+mn-ea"/>
                          <a:cs typeface="+mn-cs"/>
                        </a:rPr>
                        <a:t>Miguel Ángel Page</a:t>
                      </a:r>
                      <a:endParaRPr lang="es-ES" sz="1000" b="0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="" xmlns:a16="http://schemas.microsoft.com/office/drawing/2014/main" val="804898636"/>
                  </a:ext>
                </a:extLst>
              </a:tr>
              <a:tr h="277298">
                <a:tc>
                  <a:txBody>
                    <a:bodyPr/>
                    <a:lstStyle/>
                    <a:p>
                      <a:pPr algn="l"/>
                      <a:r>
                        <a:rPr lang="es-ES" sz="1000" b="1" dirty="0" smtClean="0">
                          <a:latin typeface="Calibri" panose="020F0502020204030204" pitchFamily="34" charset="0"/>
                        </a:rPr>
                        <a:t>Castilla</a:t>
                      </a:r>
                      <a:r>
                        <a:rPr lang="es-ES" sz="1000" b="1" baseline="0" dirty="0" smtClean="0">
                          <a:latin typeface="Calibri" panose="020F0502020204030204" pitchFamily="34" charset="0"/>
                        </a:rPr>
                        <a:t> y León</a:t>
                      </a:r>
                      <a:endParaRPr lang="es-ES" sz="1000" b="1" dirty="0">
                        <a:latin typeface="Calibri" panose="020F050202020403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s-ES" sz="1000" b="0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</a:rPr>
                        <a:t>Lola </a:t>
                      </a:r>
                      <a:r>
                        <a:rPr lang="es-ES" sz="1000" b="0" dirty="0" err="1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</a:rPr>
                        <a:t>Carnicer</a:t>
                      </a:r>
                      <a:r>
                        <a:rPr lang="es-ES" sz="1000" b="0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</a:rPr>
                        <a:t> </a:t>
                      </a:r>
                      <a:r>
                        <a:rPr lang="es-ES" sz="1000" b="0" dirty="0" err="1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</a:rPr>
                        <a:t>Arribas,Directora</a:t>
                      </a:r>
                      <a:r>
                        <a:rPr lang="es-ES" sz="1000" b="0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</a:rPr>
                        <a:t> del Archivo General</a:t>
                      </a:r>
                      <a:endParaRPr lang="es-ES" sz="1200" b="0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="" xmlns:a16="http://schemas.microsoft.com/office/drawing/2014/main" val="904271666"/>
                  </a:ext>
                </a:extLst>
              </a:tr>
              <a:tr h="277298">
                <a:tc>
                  <a:txBody>
                    <a:bodyPr/>
                    <a:lstStyle/>
                    <a:p>
                      <a:pPr algn="l"/>
                      <a:endParaRPr lang="es-ES" sz="1000" b="1" dirty="0">
                        <a:latin typeface="Calibri" panose="020F050202020403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s-ES" sz="1000" b="0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</a:rPr>
                        <a:t>José María Rodríguez </a:t>
                      </a:r>
                      <a:r>
                        <a:rPr lang="es-ES" sz="1000" b="0" dirty="0" err="1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</a:rPr>
                        <a:t>Párraga</a:t>
                      </a:r>
                      <a:r>
                        <a:rPr lang="es-ES" sz="1000" b="0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</a:rPr>
                        <a:t>, Jefe de Proyecto del Depósito de Originales Electrónicos. </a:t>
                      </a:r>
                      <a:endParaRPr lang="es-ES" sz="1200" b="0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="" xmlns:a16="http://schemas.microsoft.com/office/drawing/2014/main" val="2886364913"/>
                  </a:ext>
                </a:extLst>
              </a:tr>
              <a:tr h="277298">
                <a:tc>
                  <a:txBody>
                    <a:bodyPr/>
                    <a:lstStyle/>
                    <a:p>
                      <a:pPr algn="l"/>
                      <a:endParaRPr lang="es-ES" sz="1000" b="1" dirty="0">
                        <a:latin typeface="Calibri" panose="020F050202020403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s-ES" sz="1000" b="0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</a:rPr>
                        <a:t>Juan Antonio Barras García, </a:t>
                      </a:r>
                      <a:r>
                        <a:rPr lang="es-ES" sz="1000" b="0" dirty="0" err="1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</a:rPr>
                        <a:t>Jefé</a:t>
                      </a:r>
                      <a:r>
                        <a:rPr lang="es-ES" sz="1000" b="0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</a:rPr>
                        <a:t> del Área de Desarrollo y Mantenimiento</a:t>
                      </a:r>
                      <a:endParaRPr lang="es-ES" sz="1200" b="0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="" xmlns:a16="http://schemas.microsoft.com/office/drawing/2014/main" val="1257242647"/>
                  </a:ext>
                </a:extLst>
              </a:tr>
              <a:tr h="277298">
                <a:tc>
                  <a:txBody>
                    <a:bodyPr/>
                    <a:lstStyle/>
                    <a:p>
                      <a:pPr algn="l"/>
                      <a:r>
                        <a:rPr lang="es-ES" sz="1000" b="1" dirty="0" smtClean="0">
                          <a:latin typeface="Calibri" panose="020F0502020204030204" pitchFamily="34" charset="0"/>
                        </a:rPr>
                        <a:t>FEMP</a:t>
                      </a:r>
                      <a:endParaRPr lang="es-ES" sz="1000" b="1" dirty="0">
                        <a:latin typeface="Calibri" panose="020F050202020403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>
                        <a:spcAft>
                          <a:spcPts val="0"/>
                        </a:spcAft>
                      </a:pPr>
                      <a:r>
                        <a:rPr lang="es-ES" sz="1000" b="0" kern="1200" dirty="0" smtClean="0">
                          <a:solidFill>
                            <a:schemeClr val="dk1"/>
                          </a:solidFill>
                          <a:effectLst/>
                          <a:latin typeface="Calibri" panose="020F0502020204030204" pitchFamily="34" charset="0"/>
                          <a:ea typeface="+mn-ea"/>
                          <a:cs typeface="+mn-cs"/>
                        </a:rPr>
                        <a:t>Pablo Bárcenas Gutiérrez</a:t>
                      </a:r>
                      <a:endParaRPr lang="es-ES" sz="1000" b="0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="" xmlns:a16="http://schemas.microsoft.com/office/drawing/2014/main" val="377424660"/>
                  </a:ext>
                </a:extLst>
              </a:tr>
              <a:tr h="277298">
                <a:tc>
                  <a:txBody>
                    <a:bodyPr/>
                    <a:lstStyle/>
                    <a:p>
                      <a:pPr algn="l"/>
                      <a:r>
                        <a:rPr lang="es-ES" sz="1000" b="1" dirty="0" smtClean="0">
                          <a:latin typeface="Calibri" panose="020F0502020204030204" pitchFamily="34" charset="0"/>
                        </a:rPr>
                        <a:t>CRUE</a:t>
                      </a:r>
                      <a:endParaRPr lang="es-ES" sz="1000" b="1" dirty="0">
                        <a:latin typeface="Calibri" panose="020F050202020403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s-ES" sz="1000" b="0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</a:rPr>
                        <a:t>Daniel Sánchez Martínez</a:t>
                      </a:r>
                      <a:endParaRPr lang="es-ES" sz="1200" b="0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="" xmlns:a16="http://schemas.microsoft.com/office/drawing/2014/main" val="1865969699"/>
                  </a:ext>
                </a:extLst>
              </a:tr>
              <a:tr h="277298">
                <a:tc>
                  <a:txBody>
                    <a:bodyPr/>
                    <a:lstStyle/>
                    <a:p>
                      <a:pPr algn="l"/>
                      <a:endParaRPr lang="es-ES" sz="1000" b="1" dirty="0">
                        <a:latin typeface="Calibri" panose="020F050202020403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s-ES" sz="1000" b="0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</a:rPr>
                        <a:t>Pepita Raventós, Secretaria Ejecutiva de la CAU</a:t>
                      </a:r>
                      <a:endParaRPr lang="es-ES" sz="1200" b="0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="" xmlns:a16="http://schemas.microsoft.com/office/drawing/2014/main" val="2583629046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xmlns="" val="2146237676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dirty="0"/>
              <a:t>1. Constitución del Grupo de Trabajo</a:t>
            </a:r>
          </a:p>
        </p:txBody>
      </p:sp>
      <p:sp>
        <p:nvSpPr>
          <p:cNvPr id="3" name="Marcador de contenid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s-ES" dirty="0"/>
          </a:p>
        </p:txBody>
      </p:sp>
      <p:graphicFrame>
        <p:nvGraphicFramePr>
          <p:cNvPr id="4" name="Tabla 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xmlns="" val="1367317927"/>
              </p:ext>
            </p:extLst>
          </p:nvPr>
        </p:nvGraphicFramePr>
        <p:xfrm>
          <a:off x="2138982" y="2139697"/>
          <a:ext cx="5947664" cy="3339288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454656">
                  <a:extLst>
                    <a:ext uri="{9D8B030D-6E8A-4147-A177-3AD203B41FA5}">
                      <a16:colId xmlns="" xmlns:a16="http://schemas.microsoft.com/office/drawing/2014/main" val="978424326"/>
                    </a:ext>
                  </a:extLst>
                </a:gridCol>
                <a:gridCol w="3493008">
                  <a:extLst>
                    <a:ext uri="{9D8B030D-6E8A-4147-A177-3AD203B41FA5}">
                      <a16:colId xmlns="" xmlns:a16="http://schemas.microsoft.com/office/drawing/2014/main" val="2955912493"/>
                    </a:ext>
                  </a:extLst>
                </a:gridCol>
              </a:tblGrid>
              <a:tr h="249112">
                <a:tc>
                  <a:txBody>
                    <a:bodyPr/>
                    <a:lstStyle/>
                    <a:p>
                      <a:pPr algn="l"/>
                      <a:r>
                        <a:rPr lang="es-ES" sz="1000" dirty="0" smtClean="0"/>
                        <a:t>Organismo</a:t>
                      </a:r>
                      <a:endParaRPr lang="es-ES" sz="10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/>
                      <a:r>
                        <a:rPr lang="es-ES" sz="1000" dirty="0" smtClean="0"/>
                        <a:t>Participantes</a:t>
                      </a:r>
                      <a:endParaRPr lang="es-ES" sz="1000" dirty="0"/>
                    </a:p>
                  </a:txBody>
                  <a:tcPr/>
                </a:tc>
                <a:extLst>
                  <a:ext uri="{0D108BD9-81ED-4DB2-BD59-A6C34878D82A}">
                    <a16:rowId xmlns="" xmlns:a16="http://schemas.microsoft.com/office/drawing/2014/main" val="4032755764"/>
                  </a:ext>
                </a:extLst>
              </a:tr>
              <a:tr h="249112">
                <a:tc>
                  <a:txBody>
                    <a:bodyPr/>
                    <a:lstStyle/>
                    <a:p>
                      <a:pPr algn="l"/>
                      <a:r>
                        <a:rPr lang="es-ES" sz="1000" b="1" dirty="0" smtClean="0"/>
                        <a:t>MECD</a:t>
                      </a:r>
                      <a:endParaRPr lang="es-ES" sz="1000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>
                        <a:spcAft>
                          <a:spcPts val="0"/>
                        </a:spcAft>
                      </a:pPr>
                      <a:r>
                        <a:rPr lang="es-ES" sz="1000" b="0" dirty="0" smtClean="0">
                          <a:solidFill>
                            <a:srgbClr val="000000"/>
                          </a:solidFill>
                          <a:effectLst/>
                          <a:latin typeface="Calibri Light" panose="020F0302020204030204" pitchFamily="34" charset="0"/>
                          <a:ea typeface="Calibri" panose="020F0502020204030204" pitchFamily="34" charset="0"/>
                        </a:rPr>
                        <a:t>Severiano Hernández</a:t>
                      </a:r>
                      <a:endParaRPr lang="es-ES" sz="1000" b="0" dirty="0">
                        <a:solidFill>
                          <a:srgbClr val="000000"/>
                        </a:solidFill>
                        <a:effectLst/>
                        <a:latin typeface="Calibri Light" panose="020F0302020204030204" pitchFamily="34" charset="0"/>
                        <a:ea typeface="Calibri" panose="020F0502020204030204" pitchFamily="34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="" xmlns:a16="http://schemas.microsoft.com/office/drawing/2014/main" val="2725404859"/>
                  </a:ext>
                </a:extLst>
              </a:tr>
              <a:tr h="249112">
                <a:tc>
                  <a:txBody>
                    <a:bodyPr/>
                    <a:lstStyle/>
                    <a:p>
                      <a:pPr algn="l"/>
                      <a:endParaRPr lang="es-ES" sz="1000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>
                        <a:spcAft>
                          <a:spcPts val="0"/>
                        </a:spcAft>
                      </a:pPr>
                      <a:r>
                        <a:rPr lang="es-ES" sz="1000" b="0" dirty="0" err="1" smtClean="0">
                          <a:solidFill>
                            <a:srgbClr val="000000"/>
                          </a:solidFill>
                          <a:effectLst/>
                          <a:latin typeface="Calibri Light" panose="020F0302020204030204" pitchFamily="34" charset="0"/>
                          <a:ea typeface="Calibri" panose="020F0502020204030204" pitchFamily="34" charset="0"/>
                        </a:rPr>
                        <a:t>Ricard</a:t>
                      </a:r>
                      <a:r>
                        <a:rPr lang="es-ES" sz="1000" b="0" dirty="0" smtClean="0">
                          <a:solidFill>
                            <a:srgbClr val="000000"/>
                          </a:solidFill>
                          <a:effectLst/>
                          <a:latin typeface="Calibri Light" panose="020F0302020204030204" pitchFamily="34" charset="0"/>
                          <a:ea typeface="Calibri" panose="020F0502020204030204" pitchFamily="34" charset="0"/>
                        </a:rPr>
                        <a:t> Pérez Alcázar</a:t>
                      </a:r>
                      <a:endParaRPr lang="es-ES" sz="1000" b="0" dirty="0">
                        <a:solidFill>
                          <a:srgbClr val="000000"/>
                        </a:solidFill>
                        <a:effectLst/>
                        <a:latin typeface="Calibri Light" panose="020F0302020204030204" pitchFamily="34" charset="0"/>
                        <a:ea typeface="Calibri" panose="020F0502020204030204" pitchFamily="34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="" xmlns:a16="http://schemas.microsoft.com/office/drawing/2014/main" val="3526326438"/>
                  </a:ext>
                </a:extLst>
              </a:tr>
              <a:tr h="249112">
                <a:tc>
                  <a:txBody>
                    <a:bodyPr/>
                    <a:lstStyle/>
                    <a:p>
                      <a:pPr algn="l"/>
                      <a:endParaRPr lang="es-ES" sz="1000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>
                        <a:spcAft>
                          <a:spcPts val="0"/>
                        </a:spcAft>
                      </a:pPr>
                      <a:r>
                        <a:rPr lang="es-ES" sz="1000" b="0" dirty="0" smtClean="0">
                          <a:solidFill>
                            <a:srgbClr val="000000"/>
                          </a:solidFill>
                          <a:effectLst/>
                          <a:latin typeface="Calibri Light" panose="020F0302020204030204" pitchFamily="34" charset="0"/>
                          <a:ea typeface="Calibri" panose="020F0502020204030204" pitchFamily="34" charset="0"/>
                        </a:rPr>
                        <a:t>Beatriz Franco</a:t>
                      </a:r>
                      <a:endParaRPr lang="es-ES" sz="1000" b="0" dirty="0">
                        <a:solidFill>
                          <a:srgbClr val="000000"/>
                        </a:solidFill>
                        <a:effectLst/>
                        <a:latin typeface="Calibri Light" panose="020F0302020204030204" pitchFamily="34" charset="0"/>
                        <a:ea typeface="Calibri" panose="020F0502020204030204" pitchFamily="34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="" xmlns:a16="http://schemas.microsoft.com/office/drawing/2014/main" val="3999889579"/>
                  </a:ext>
                </a:extLst>
              </a:tr>
              <a:tr h="249112">
                <a:tc>
                  <a:txBody>
                    <a:bodyPr/>
                    <a:lstStyle/>
                    <a:p>
                      <a:pPr algn="l"/>
                      <a:endParaRPr lang="es-ES" sz="1000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>
                        <a:spcAft>
                          <a:spcPts val="0"/>
                        </a:spcAft>
                      </a:pPr>
                      <a:r>
                        <a:rPr lang="es-ES" sz="1000" b="0" dirty="0" smtClean="0">
                          <a:solidFill>
                            <a:srgbClr val="000000"/>
                          </a:solidFill>
                          <a:effectLst/>
                          <a:latin typeface="Calibri Light" panose="020F0302020204030204" pitchFamily="34" charset="0"/>
                          <a:ea typeface="Calibri" panose="020F0502020204030204" pitchFamily="34" charset="0"/>
                        </a:rPr>
                        <a:t>Blanca </a:t>
                      </a:r>
                      <a:r>
                        <a:rPr lang="es-ES" sz="1000" b="0" dirty="0" err="1" smtClean="0">
                          <a:solidFill>
                            <a:srgbClr val="000000"/>
                          </a:solidFill>
                          <a:effectLst/>
                          <a:latin typeface="Calibri Light" panose="020F0302020204030204" pitchFamily="34" charset="0"/>
                          <a:ea typeface="Calibri" panose="020F0502020204030204" pitchFamily="34" charset="0"/>
                        </a:rPr>
                        <a:t>Desantes</a:t>
                      </a:r>
                      <a:endParaRPr lang="es-ES" sz="1000" b="0" dirty="0">
                        <a:solidFill>
                          <a:srgbClr val="000000"/>
                        </a:solidFill>
                        <a:effectLst/>
                        <a:latin typeface="Calibri Light" panose="020F0302020204030204" pitchFamily="34" charset="0"/>
                        <a:ea typeface="Calibri" panose="020F0502020204030204" pitchFamily="34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="" xmlns:a16="http://schemas.microsoft.com/office/drawing/2014/main" val="1737053227"/>
                  </a:ext>
                </a:extLst>
              </a:tr>
              <a:tr h="249112">
                <a:tc>
                  <a:txBody>
                    <a:bodyPr/>
                    <a:lstStyle/>
                    <a:p>
                      <a:pPr algn="l"/>
                      <a:r>
                        <a:rPr lang="es-ES" sz="1000" b="1" dirty="0" smtClean="0"/>
                        <a:t>MINHAP</a:t>
                      </a:r>
                      <a:r>
                        <a:rPr lang="es-ES" sz="1000" b="1" baseline="0" dirty="0" smtClean="0"/>
                        <a:t/>
                      </a:r>
                      <a:br>
                        <a:rPr lang="es-ES" sz="1000" b="1" baseline="0" dirty="0" smtClean="0"/>
                      </a:br>
                      <a:r>
                        <a:rPr lang="es-ES" sz="1000" b="1" baseline="0" dirty="0" smtClean="0"/>
                        <a:t>S.G. Información, Documentación y Publicaciones</a:t>
                      </a:r>
                      <a:endParaRPr lang="es-ES" sz="1000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>
                        <a:spcAft>
                          <a:spcPts val="0"/>
                        </a:spcAft>
                      </a:pPr>
                      <a:r>
                        <a:rPr lang="es-ES" sz="1000" b="0" dirty="0" smtClean="0">
                          <a:solidFill>
                            <a:srgbClr val="000000"/>
                          </a:solidFill>
                          <a:effectLst/>
                          <a:latin typeface="Calibri Light" panose="020F0302020204030204" pitchFamily="34" charset="0"/>
                          <a:ea typeface="Times New Roman" panose="02020603050405020304" pitchFamily="18" charset="0"/>
                        </a:rPr>
                        <a:t>Gerardo Bustos Pretel (Gerardo.bustos@minhap.es)</a:t>
                      </a:r>
                      <a:endParaRPr lang="es-ES" sz="1000" b="0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="" xmlns:a16="http://schemas.microsoft.com/office/drawing/2014/main" val="2120591725"/>
                  </a:ext>
                </a:extLst>
              </a:tr>
              <a:tr h="249112">
                <a:tc>
                  <a:txBody>
                    <a:bodyPr/>
                    <a:lstStyle/>
                    <a:p>
                      <a:pPr algn="l"/>
                      <a:endParaRPr lang="es-ES" sz="1000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>
                        <a:spcAft>
                          <a:spcPts val="0"/>
                        </a:spcAft>
                      </a:pPr>
                      <a:r>
                        <a:rPr lang="es-ES" sz="1000" b="0" dirty="0" smtClean="0">
                          <a:solidFill>
                            <a:srgbClr val="000000"/>
                          </a:solidFill>
                          <a:effectLst/>
                          <a:latin typeface="Calibri Light" panose="020F0302020204030204" pitchFamily="34" charset="0"/>
                          <a:ea typeface="Times New Roman" panose="02020603050405020304" pitchFamily="18" charset="0"/>
                        </a:rPr>
                        <a:t>Rosa Mª Martín Rey (rosamaria.martin@minhap.es)</a:t>
                      </a:r>
                      <a:endParaRPr lang="es-ES" sz="1000" b="0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="" xmlns:a16="http://schemas.microsoft.com/office/drawing/2014/main" val="2206192717"/>
                  </a:ext>
                </a:extLst>
              </a:tr>
              <a:tr h="249112">
                <a:tc>
                  <a:txBody>
                    <a:bodyPr/>
                    <a:lstStyle/>
                    <a:p>
                      <a:pPr algn="l"/>
                      <a:endParaRPr lang="es-ES" sz="1000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>
                        <a:spcAft>
                          <a:spcPts val="0"/>
                        </a:spcAft>
                      </a:pPr>
                      <a:r>
                        <a:rPr lang="es-ES" sz="1000" b="0" dirty="0" smtClean="0">
                          <a:solidFill>
                            <a:srgbClr val="000000"/>
                          </a:solidFill>
                          <a:effectLst/>
                          <a:latin typeface="Calibri Light" panose="020F0302020204030204" pitchFamily="34" charset="0"/>
                          <a:ea typeface="Times New Roman" panose="02020603050405020304" pitchFamily="18" charset="0"/>
                        </a:rPr>
                        <a:t>José Luis García Martínez (joseluis.garcia7@seap.minhap.es)</a:t>
                      </a:r>
                      <a:endParaRPr lang="es-ES" sz="1000" b="0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="" xmlns:a16="http://schemas.microsoft.com/office/drawing/2014/main" val="1024579139"/>
                  </a:ext>
                </a:extLst>
              </a:tr>
              <a:tr h="249112">
                <a:tc>
                  <a:txBody>
                    <a:bodyPr/>
                    <a:lstStyle/>
                    <a:p>
                      <a:pPr algn="l"/>
                      <a:r>
                        <a:rPr lang="es-ES" sz="1000" b="1" dirty="0" smtClean="0"/>
                        <a:t>MINHAP</a:t>
                      </a:r>
                      <a:br>
                        <a:rPr lang="es-ES" sz="1000" b="1" dirty="0" smtClean="0"/>
                      </a:br>
                      <a:r>
                        <a:rPr lang="es-ES" sz="1000" b="1" dirty="0" smtClean="0"/>
                        <a:t>Dirección de Tecnologías</a:t>
                      </a:r>
                      <a:r>
                        <a:rPr lang="es-ES" sz="1000" b="1" baseline="0" dirty="0" smtClean="0"/>
                        <a:t> de la Información y Comunicaciones</a:t>
                      </a:r>
                      <a:endParaRPr lang="es-ES" sz="1000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>
                        <a:spcAft>
                          <a:spcPts val="0"/>
                        </a:spcAft>
                      </a:pPr>
                      <a:r>
                        <a:rPr lang="es-ES" sz="1000" b="0" dirty="0" smtClean="0">
                          <a:solidFill>
                            <a:srgbClr val="000000"/>
                          </a:solidFill>
                          <a:effectLst/>
                          <a:latin typeface="Calibri Light" panose="020F0302020204030204" pitchFamily="34" charset="0"/>
                          <a:ea typeface="Times New Roman" panose="02020603050405020304" pitchFamily="18" charset="0"/>
                        </a:rPr>
                        <a:t>Aitor Cubo Contreras</a:t>
                      </a:r>
                      <a:r>
                        <a:rPr lang="es-ES" sz="1000" b="0" baseline="0" dirty="0" smtClean="0">
                          <a:solidFill>
                            <a:srgbClr val="000000"/>
                          </a:solidFill>
                          <a:effectLst/>
                          <a:latin typeface="Calibri Light" panose="020F0302020204030204" pitchFamily="34" charset="0"/>
                          <a:ea typeface="Times New Roman" panose="02020603050405020304" pitchFamily="18" charset="0"/>
                        </a:rPr>
                        <a:t> (secretaria.sgiadsc@seap.minhap.es)</a:t>
                      </a:r>
                      <a:endParaRPr lang="es-ES" sz="1000" b="0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="" xmlns:a16="http://schemas.microsoft.com/office/drawing/2014/main" val="3397952785"/>
                  </a:ext>
                </a:extLst>
              </a:tr>
              <a:tr h="249112">
                <a:tc>
                  <a:txBody>
                    <a:bodyPr/>
                    <a:lstStyle/>
                    <a:p>
                      <a:pPr algn="l"/>
                      <a:endParaRPr lang="es-ES" sz="1000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>
                        <a:spcAft>
                          <a:spcPts val="0"/>
                        </a:spcAft>
                      </a:pPr>
                      <a:r>
                        <a:rPr lang="es-ES" sz="1000" b="0" dirty="0" smtClean="0">
                          <a:solidFill>
                            <a:srgbClr val="000000"/>
                          </a:solidFill>
                          <a:effectLst/>
                          <a:latin typeface="Calibri Light" panose="020F0302020204030204" pitchFamily="34" charset="0"/>
                          <a:ea typeface="Times New Roman" panose="02020603050405020304" pitchFamily="18" charset="0"/>
                        </a:rPr>
                        <a:t>Javier Hernández</a:t>
                      </a:r>
                      <a:r>
                        <a:rPr lang="es-ES" sz="1000" b="0" baseline="0" dirty="0" smtClean="0">
                          <a:solidFill>
                            <a:srgbClr val="000000"/>
                          </a:solidFill>
                          <a:effectLst/>
                          <a:latin typeface="Calibri Light" panose="020F0302020204030204" pitchFamily="34" charset="0"/>
                          <a:ea typeface="Times New Roman" panose="02020603050405020304" pitchFamily="18" charset="0"/>
                        </a:rPr>
                        <a:t> Díez (javier.Hernandez@seap.minhap.es)</a:t>
                      </a:r>
                      <a:endParaRPr lang="es-ES" sz="1000" b="0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="" xmlns:a16="http://schemas.microsoft.com/office/drawing/2014/main" val="1308836206"/>
                  </a:ext>
                </a:extLst>
              </a:tr>
              <a:tr h="249112">
                <a:tc>
                  <a:txBody>
                    <a:bodyPr/>
                    <a:lstStyle/>
                    <a:p>
                      <a:pPr algn="l"/>
                      <a:endParaRPr lang="es-ES" sz="1000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>
                        <a:spcAft>
                          <a:spcPts val="0"/>
                        </a:spcAft>
                      </a:pPr>
                      <a:r>
                        <a:rPr lang="es-ES" sz="1000" b="0" dirty="0" smtClean="0">
                          <a:solidFill>
                            <a:srgbClr val="000000"/>
                          </a:solidFill>
                          <a:effectLst/>
                          <a:latin typeface="Calibri Light" panose="020F0302020204030204" pitchFamily="34" charset="0"/>
                          <a:ea typeface="Times New Roman" panose="02020603050405020304" pitchFamily="18" charset="0"/>
                        </a:rPr>
                        <a:t>Laura Flores Iglesias (laura.flores@seap.minhap.es)</a:t>
                      </a:r>
                      <a:endParaRPr lang="es-ES" sz="1000" b="0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="" xmlns:a16="http://schemas.microsoft.com/office/drawing/2014/main" val="693127438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xmlns="" val="958490705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dirty="0" smtClean="0"/>
              <a:t>1. Constitución del Grupo de Trabajo</a:t>
            </a:r>
            <a:endParaRPr lang="es-ES" dirty="0"/>
          </a:p>
        </p:txBody>
      </p:sp>
      <p:sp>
        <p:nvSpPr>
          <p:cNvPr id="3" name="Marcador de contenid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s-ES" sz="1200" dirty="0" smtClean="0"/>
          </a:p>
          <a:p>
            <a:r>
              <a:rPr lang="es-ES" dirty="0" smtClean="0"/>
              <a:t>Bienvenida al Grupo de Trabajo:</a:t>
            </a:r>
          </a:p>
          <a:p>
            <a:pPr lvl="2"/>
            <a:endParaRPr lang="es-ES" dirty="0"/>
          </a:p>
          <a:p>
            <a:r>
              <a:rPr lang="es-ES" dirty="0" smtClean="0"/>
              <a:t>Acceso CIRCABC:</a:t>
            </a:r>
          </a:p>
          <a:p>
            <a:pPr lvl="2"/>
            <a:r>
              <a:rPr lang="es-ES" dirty="0"/>
              <a:t>Grupo de Trabajo del Comité Sectorial de Expediente, Documento y Archivo Electrónicos</a:t>
            </a:r>
            <a:endParaRPr lang="es-ES" dirty="0" smtClean="0"/>
          </a:p>
          <a:p>
            <a:pPr lvl="2"/>
            <a:r>
              <a:rPr lang="es-ES" dirty="0">
                <a:hlinkClick r:id="rId3"/>
              </a:rPr>
              <a:t>https://circa.administracionelectronica.gob.es/circabc</a:t>
            </a:r>
            <a:r>
              <a:rPr lang="es-ES" dirty="0" smtClean="0">
                <a:hlinkClick r:id="rId3"/>
              </a:rPr>
              <a:t>/</a:t>
            </a:r>
            <a:endParaRPr lang="es-ES" dirty="0" smtClean="0"/>
          </a:p>
          <a:p>
            <a:pPr lvl="2"/>
            <a:endParaRPr lang="es-ES" dirty="0"/>
          </a:p>
          <a:p>
            <a:r>
              <a:rPr lang="es-ES" dirty="0" smtClean="0"/>
              <a:t>Ingreso y Participación:</a:t>
            </a:r>
          </a:p>
          <a:p>
            <a:pPr lvl="2"/>
            <a:r>
              <a:rPr lang="es-ES" dirty="0" smtClean="0"/>
              <a:t>Mediante invitación a los participantes anteriores que existían en CIRCABC.</a:t>
            </a:r>
          </a:p>
          <a:p>
            <a:pPr lvl="2"/>
            <a:r>
              <a:rPr lang="es-ES" dirty="0" smtClean="0"/>
              <a:t>Mediante aprobación de la solicitud de acceso al grupo:</a:t>
            </a:r>
          </a:p>
          <a:p>
            <a:pPr lvl="3"/>
            <a:r>
              <a:rPr lang="es-ES" dirty="0" smtClean="0"/>
              <a:t>“Grupo de Trabajo del Comité Sectorial de Documento, Expediente y Archivo Electrónicos”</a:t>
            </a:r>
          </a:p>
          <a:p>
            <a:pPr lvl="3"/>
            <a:r>
              <a:rPr lang="es-ES" dirty="0" smtClean="0"/>
              <a:t>Para ello, cada uno no inscrito en el grupo deberá:</a:t>
            </a:r>
          </a:p>
          <a:p>
            <a:pPr marL="1562100" lvl="4" indent="-342900">
              <a:buFont typeface="+mj-lt"/>
              <a:buAutoNum type="arabicPeriod"/>
            </a:pPr>
            <a:r>
              <a:rPr lang="es-ES" dirty="0" smtClean="0"/>
              <a:t>Registrarse en CIRCABC en la dirección anterior</a:t>
            </a:r>
          </a:p>
          <a:p>
            <a:pPr marL="1562100" lvl="4" indent="-342900">
              <a:buFont typeface="+mj-lt"/>
              <a:buAutoNum type="arabicPeriod"/>
            </a:pPr>
            <a:r>
              <a:rPr lang="es-ES" dirty="0" smtClean="0"/>
              <a:t>Solicitar el acceso al grupo localizándolo en “Listar Categorías” &gt; “Cooperación CCAA/EELL”</a:t>
            </a:r>
          </a:p>
          <a:p>
            <a:pPr lvl="2"/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xmlns="" val="2591054696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dirty="0" smtClean="0"/>
              <a:t>1. Constitución del Grupo de Trabajo</a:t>
            </a:r>
            <a:endParaRPr lang="es-ES" dirty="0"/>
          </a:p>
        </p:txBody>
      </p:sp>
      <p:sp>
        <p:nvSpPr>
          <p:cNvPr id="3" name="Marcador de contenid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s-ES" dirty="0" smtClean="0"/>
              <a:t>“Registrarse”</a:t>
            </a:r>
          </a:p>
          <a:p>
            <a:endParaRPr lang="es-ES" dirty="0"/>
          </a:p>
          <a:p>
            <a:endParaRPr lang="es-ES" dirty="0" smtClean="0"/>
          </a:p>
          <a:p>
            <a:endParaRPr lang="es-ES" dirty="0"/>
          </a:p>
          <a:p>
            <a:endParaRPr lang="es-ES" dirty="0" smtClean="0"/>
          </a:p>
          <a:p>
            <a:endParaRPr lang="es-ES" dirty="0"/>
          </a:p>
          <a:p>
            <a:pPr lvl="2"/>
            <a:r>
              <a:rPr lang="es-ES" dirty="0" smtClean="0"/>
              <a:t>Una vez se ha registrado como usuario, podrá acceder a </a:t>
            </a:r>
            <a:r>
              <a:rPr lang="es-ES" dirty="0" err="1" smtClean="0"/>
              <a:t>CIRCABC,y</a:t>
            </a:r>
            <a:r>
              <a:rPr lang="es-ES" dirty="0" smtClean="0"/>
              <a:t> posteriormente:</a:t>
            </a:r>
          </a:p>
          <a:p>
            <a:r>
              <a:rPr lang="es-ES" dirty="0" smtClean="0"/>
              <a:t>Listar Categorías (Cooperación CCAA y EELL)</a:t>
            </a:r>
          </a:p>
          <a:p>
            <a:endParaRPr lang="es-ES" dirty="0"/>
          </a:p>
        </p:txBody>
      </p:sp>
      <p:pic>
        <p:nvPicPr>
          <p:cNvPr id="5" name="Imagen 4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3146064" y="1418727"/>
            <a:ext cx="6549871" cy="2696073"/>
          </a:xfrm>
          <a:prstGeom prst="rect">
            <a:avLst/>
          </a:prstGeom>
        </p:spPr>
      </p:pic>
      <p:pic>
        <p:nvPicPr>
          <p:cNvPr id="6" name="Imagen 5"/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>
            <a:off x="3017520" y="4950322"/>
            <a:ext cx="6678415" cy="178665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xmlns="" val="1113907829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dirty="0" smtClean="0"/>
              <a:t>1. Constitución del Grupo de Trabajo</a:t>
            </a:r>
            <a:endParaRPr lang="es-ES" dirty="0"/>
          </a:p>
        </p:txBody>
      </p:sp>
      <p:sp>
        <p:nvSpPr>
          <p:cNvPr id="3" name="Marcador de contenid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s-ES" dirty="0" smtClean="0"/>
          </a:p>
          <a:p>
            <a:r>
              <a:rPr lang="es-ES" dirty="0" smtClean="0"/>
              <a:t>Modos de Trabajo</a:t>
            </a:r>
          </a:p>
          <a:p>
            <a:pPr lvl="2"/>
            <a:r>
              <a:rPr lang="es-ES" dirty="0" smtClean="0"/>
              <a:t>Se intentarán formar subgrupos de trabajo específicos.</a:t>
            </a:r>
          </a:p>
          <a:p>
            <a:pPr lvl="2"/>
            <a:r>
              <a:rPr lang="es-ES" dirty="0" smtClean="0"/>
              <a:t>Se podrá aportar documentación, </a:t>
            </a:r>
          </a:p>
          <a:p>
            <a:pPr lvl="2"/>
            <a:r>
              <a:rPr lang="es-ES" dirty="0" smtClean="0"/>
              <a:t>Contactos con otros usuarios del grupo</a:t>
            </a:r>
          </a:p>
          <a:p>
            <a:pPr lvl="2"/>
            <a:r>
              <a:rPr lang="es-ES" dirty="0" smtClean="0"/>
              <a:t>Se dispondrá de una Agenda</a:t>
            </a:r>
          </a:p>
          <a:p>
            <a:pPr lvl="2"/>
            <a:r>
              <a:rPr lang="es-ES" dirty="0" smtClean="0"/>
              <a:t>Se dispondrán de foros temáticos</a:t>
            </a:r>
          </a:p>
          <a:p>
            <a:pPr lvl="2"/>
            <a:endParaRPr lang="es-ES" dirty="0"/>
          </a:p>
          <a:p>
            <a:r>
              <a:rPr lang="es-ES" dirty="0" smtClean="0"/>
              <a:t>Periodicidad de las Reuniones</a:t>
            </a:r>
          </a:p>
          <a:p>
            <a:pPr lvl="2"/>
            <a:r>
              <a:rPr lang="es-ES" dirty="0" smtClean="0"/>
              <a:t>Se proponen reuniones del GT trimestralmente para informar de los avances, novedades del grupo de trabajo AGE, así como de los grupos de trabajo Sectoriales.</a:t>
            </a:r>
          </a:p>
          <a:p>
            <a:pPr lvl="2"/>
            <a:endParaRPr lang="es-ES" dirty="0"/>
          </a:p>
          <a:p>
            <a:endParaRPr lang="es-ES" dirty="0" smtClean="0"/>
          </a:p>
          <a:p>
            <a:pPr lvl="2"/>
            <a:endParaRPr lang="es-ES" dirty="0" smtClean="0"/>
          </a:p>
          <a:p>
            <a:pPr lvl="2"/>
            <a:endParaRPr lang="es-ES" dirty="0" smtClean="0"/>
          </a:p>
          <a:p>
            <a:pPr lvl="2"/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xmlns="" val="3724349019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dirty="0" smtClean="0"/>
              <a:t>1. Constitución </a:t>
            </a:r>
            <a:r>
              <a:rPr lang="es-ES" dirty="0"/>
              <a:t>del Grupo de Trabajo</a:t>
            </a:r>
          </a:p>
        </p:txBody>
      </p:sp>
      <p:sp>
        <p:nvSpPr>
          <p:cNvPr id="3" name="Marcador de contenid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s-ES" dirty="0" smtClean="0"/>
              <a:t>Enumeración de los trabajos que se quieren abordar:</a:t>
            </a:r>
          </a:p>
          <a:p>
            <a:pPr marL="758825" lvl="2" indent="-400050">
              <a:buFont typeface="+mj-lt"/>
              <a:buAutoNum type="romanUcPeriod"/>
            </a:pPr>
            <a:r>
              <a:rPr lang="es-ES" dirty="0" smtClean="0"/>
              <a:t>Pilotos de funcionamiento e integración de Archive (punto 6 del orden del día)</a:t>
            </a:r>
          </a:p>
          <a:p>
            <a:pPr marL="758825" lvl="2" indent="-400050">
              <a:buFont typeface="+mj-lt"/>
              <a:buAutoNum type="romanUcPeriod"/>
            </a:pPr>
            <a:r>
              <a:rPr lang="es-ES" dirty="0" smtClean="0"/>
              <a:t>Esquema de Metadatos de Ingreso (punto 4 del orden del día)</a:t>
            </a:r>
          </a:p>
          <a:p>
            <a:pPr marL="758825" lvl="2" indent="-400050">
              <a:buFont typeface="+mj-lt"/>
              <a:buAutoNum type="romanUcPeriod"/>
            </a:pPr>
            <a:r>
              <a:rPr lang="es-ES" dirty="0" smtClean="0"/>
              <a:t>Líneas Estratégicas (punto 2 del orden del día)</a:t>
            </a:r>
          </a:p>
          <a:p>
            <a:pPr marL="758825" lvl="2" indent="-400050">
              <a:buFont typeface="+mj-lt"/>
              <a:buAutoNum type="romanUcPeriod"/>
            </a:pPr>
            <a:r>
              <a:rPr lang="es-ES" dirty="0" smtClean="0"/>
              <a:t>El uso de SIA (punto 5 del orden del día)</a:t>
            </a:r>
          </a:p>
          <a:p>
            <a:pPr marL="758825" lvl="2" indent="-400050">
              <a:buFont typeface="+mj-lt"/>
              <a:buAutoNum type="romanUcPeriod"/>
            </a:pPr>
            <a:r>
              <a:rPr lang="es-ES" dirty="0" smtClean="0"/>
              <a:t>Implantación de Herramientas (punto 6 del orden del día)</a:t>
            </a:r>
          </a:p>
          <a:p>
            <a:pPr marL="758825" lvl="2" indent="-400050">
              <a:buFont typeface="+mj-lt"/>
              <a:buAutoNum type="romanUcPeriod"/>
            </a:pPr>
            <a:r>
              <a:rPr lang="es-ES" dirty="0" smtClean="0"/>
              <a:t>Guía de Aplicación del </a:t>
            </a:r>
            <a:r>
              <a:rPr lang="es-ES" dirty="0" err="1" smtClean="0"/>
              <a:t>eMGDE</a:t>
            </a:r>
            <a:r>
              <a:rPr lang="es-ES" dirty="0" smtClean="0"/>
              <a:t> para entornos mono-entidad (punto 3 del orden del día)</a:t>
            </a:r>
          </a:p>
          <a:p>
            <a:pPr marL="758825" lvl="2" indent="-400050">
              <a:buFont typeface="+mj-lt"/>
              <a:buAutoNum type="romanUcPeriod"/>
            </a:pPr>
            <a:endParaRPr lang="es-ES" dirty="0"/>
          </a:p>
          <a:p>
            <a:pPr marL="469900" indent="-400050">
              <a:buFont typeface="Arial" panose="020B0604020202020204" pitchFamily="34" charset="0"/>
              <a:buChar char="•"/>
            </a:pPr>
            <a:r>
              <a:rPr lang="es-ES" dirty="0" smtClean="0"/>
              <a:t>Se pondrán en marcha distintos foros en la herramienta de CIRCABC que permita la interacción mediante bibliotecas de documentos, foros de trabajo, etc.</a:t>
            </a:r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xmlns="" val="2604009320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dirty="0" smtClean="0"/>
              <a:t>1. Constitución del Grupo de Trabajo</a:t>
            </a:r>
            <a:endParaRPr lang="es-ES" dirty="0"/>
          </a:p>
        </p:txBody>
      </p:sp>
      <p:pic>
        <p:nvPicPr>
          <p:cNvPr id="4" name="Marcador de contenido 3"/>
          <p:cNvPicPr>
            <a:picLocks noGrp="1" noChangeAspect="1"/>
          </p:cNvPicPr>
          <p:nvPr>
            <p:ph idx="1"/>
          </p:nvPr>
        </p:nvPicPr>
        <p:blipFill>
          <a:blip r:embed="rId3" cstate="print"/>
          <a:stretch>
            <a:fillRect/>
          </a:stretch>
        </p:blipFill>
        <p:spPr>
          <a:xfrm>
            <a:off x="255588" y="1696159"/>
            <a:ext cx="9440862" cy="441183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xmlns="" val="2300754899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ítulo 3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s-ES" dirty="0" smtClean="0"/>
              <a:t>Archivo único y estrategia tic, con un horizonte de interconexión de archivos</a:t>
            </a:r>
            <a:endParaRPr lang="es-ES" dirty="0"/>
          </a:p>
        </p:txBody>
      </p:sp>
      <p:sp>
        <p:nvSpPr>
          <p:cNvPr id="5" name="Marcador de texto 4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s-ES" dirty="0" smtClean="0"/>
              <a:t>Punto 2</a:t>
            </a:r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xmlns="" val="4194622287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" name="43 Rectángulo"/>
          <p:cNvSpPr/>
          <p:nvPr/>
        </p:nvSpPr>
        <p:spPr bwMode="auto">
          <a:xfrm>
            <a:off x="488504" y="5754464"/>
            <a:ext cx="5472608" cy="1052736"/>
          </a:xfrm>
          <a:prstGeom prst="rect">
            <a:avLst/>
          </a:prstGeom>
          <a:solidFill>
            <a:srgbClr val="FFFF00"/>
          </a:solidFill>
          <a:ln w="25400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defTabSz="449263" hangingPunct="0">
              <a:lnSpc>
                <a:spcPct val="93000"/>
              </a:lnSpc>
              <a:buClr>
                <a:srgbClr val="000000"/>
              </a:buClr>
              <a:buSzPct val="100000"/>
            </a:pPr>
            <a:endParaRPr lang="es-ES" sz="1800" b="0">
              <a:ea typeface="Microsoft YaHei" charset="-122"/>
            </a:endParaRPr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488504" y="1827154"/>
            <a:ext cx="5472608" cy="381642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sp>
        <p:nvSpPr>
          <p:cNvPr id="43" name="AutoShape 2"/>
          <p:cNvSpPr>
            <a:spLocks noChangeArrowheads="1"/>
          </p:cNvSpPr>
          <p:nvPr/>
        </p:nvSpPr>
        <p:spPr bwMode="auto">
          <a:xfrm>
            <a:off x="488504" y="5754464"/>
            <a:ext cx="5472608" cy="1008112"/>
          </a:xfrm>
          <a:custGeom>
            <a:avLst/>
            <a:gdLst>
              <a:gd name="T0" fmla="*/ 0 w 21600"/>
              <a:gd name="T1" fmla="*/ 0 h 21600"/>
              <a:gd name="T2" fmla="*/ 2147483647 w 21600"/>
              <a:gd name="T3" fmla="*/ 0 h 21600"/>
              <a:gd name="T4" fmla="*/ 2147483647 w 21600"/>
              <a:gd name="T5" fmla="*/ 2147483647 h 21600"/>
              <a:gd name="T6" fmla="*/ 0 w 21600"/>
              <a:gd name="T7" fmla="*/ 2147483647 h 21600"/>
              <a:gd name="T8" fmla="*/ 0 w 21600"/>
              <a:gd name="T9" fmla="*/ 0 h 21600"/>
              <a:gd name="T10" fmla="*/ 0 60000 65536"/>
              <a:gd name="T11" fmla="*/ 0 60000 65536"/>
              <a:gd name="T12" fmla="*/ 0 60000 65536"/>
              <a:gd name="T13" fmla="*/ 0 60000 65536"/>
              <a:gd name="T14" fmla="*/ 0 60000 65536"/>
              <a:gd name="T15" fmla="*/ 0 w 21600"/>
              <a:gd name="T16" fmla="*/ 0 h 21600"/>
              <a:gd name="T17" fmla="*/ 21600 w 21600"/>
              <a:gd name="T18" fmla="*/ 21600 h 21600"/>
            </a:gdLst>
            <a:ahLst/>
            <a:cxnLst>
              <a:cxn ang="T10">
                <a:pos x="T0" y="T1"/>
              </a:cxn>
              <a:cxn ang="T11">
                <a:pos x="T2" y="T3"/>
              </a:cxn>
              <a:cxn ang="T12">
                <a:pos x="T4" y="T5"/>
              </a:cxn>
              <a:cxn ang="T13">
                <a:pos x="T6" y="T7"/>
              </a:cxn>
              <a:cxn ang="T14">
                <a:pos x="T8" y="T9"/>
              </a:cxn>
            </a:cxnLst>
            <a:rect l="T15" t="T16" r="T17" b="T18"/>
            <a:pathLst>
              <a:path w="21600" h="21600">
                <a:moveTo>
                  <a:pt x="0" y="0"/>
                </a:moveTo>
                <a:lnTo>
                  <a:pt x="21600" y="0"/>
                </a:lnTo>
                <a:lnTo>
                  <a:pt x="21600" y="21600"/>
                </a:lnTo>
                <a:lnTo>
                  <a:pt x="0" y="21600"/>
                </a:lnTo>
                <a:lnTo>
                  <a:pt x="0" y="0"/>
                </a:lnTo>
                <a:close/>
              </a:path>
            </a:pathLst>
          </a:custGeom>
          <a:noFill/>
          <a:ln w="9525">
            <a:noFill/>
            <a:round/>
            <a:headEnd/>
            <a:tailEnd/>
          </a:ln>
        </p:spPr>
        <p:txBody>
          <a:bodyPr lIns="90000" tIns="46800" rIns="90000" bIns="46800"/>
          <a:lstStyle/>
          <a:p>
            <a:pPr algn="just">
              <a:spcAft>
                <a:spcPts val="1200"/>
              </a:spcAft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</a:pPr>
            <a:r>
              <a:rPr lang="es-ES" sz="1600" dirty="0">
                <a:solidFill>
                  <a:srgbClr val="000000"/>
                </a:solidFill>
                <a:latin typeface="Arial Black" pitchFamily="34" charset="0"/>
                <a:ea typeface="Arial Unicode MS" pitchFamily="34" charset="-128"/>
                <a:cs typeface="Arial Unicode MS" pitchFamily="34" charset="-128"/>
              </a:rPr>
              <a:t>Resultado de un </a:t>
            </a:r>
            <a:r>
              <a:rPr lang="es-ES" sz="1600" u="sng" dirty="0">
                <a:solidFill>
                  <a:srgbClr val="000000"/>
                </a:solidFill>
                <a:latin typeface="Arial Black" pitchFamily="34" charset="0"/>
                <a:ea typeface="Arial Unicode MS" pitchFamily="34" charset="-128"/>
                <a:cs typeface="Arial Unicode MS" pitchFamily="34" charset="-128"/>
              </a:rPr>
              <a:t>esfuerzo colectivo</a:t>
            </a:r>
            <a:r>
              <a:rPr lang="es-ES" sz="1600" dirty="0">
                <a:solidFill>
                  <a:srgbClr val="000000"/>
                </a:solidFill>
                <a:ea typeface="Arial Unicode MS" pitchFamily="34" charset="-128"/>
                <a:cs typeface="Arial Unicode MS" pitchFamily="34" charset="-128"/>
              </a:rPr>
              <a:t> de todas las Administraciones Públicas </a:t>
            </a:r>
            <a:r>
              <a:rPr lang="es-ES" sz="1600" u="sng" dirty="0">
                <a:solidFill>
                  <a:srgbClr val="000000"/>
                </a:solidFill>
                <a:latin typeface="Arial Black" pitchFamily="34" charset="0"/>
                <a:ea typeface="Arial Unicode MS" pitchFamily="34" charset="-128"/>
                <a:cs typeface="Arial Unicode MS" pitchFamily="34" charset="-128"/>
              </a:rPr>
              <a:t>multidisciplinar</a:t>
            </a:r>
            <a:r>
              <a:rPr lang="es-ES" sz="1600" dirty="0">
                <a:solidFill>
                  <a:srgbClr val="000000"/>
                </a:solidFill>
                <a:ea typeface="Arial Unicode MS" pitchFamily="34" charset="-128"/>
                <a:cs typeface="Arial Unicode MS" pitchFamily="34" charset="-128"/>
              </a:rPr>
              <a:t> (expertos de tecnología, administración, archivos, normativa...)  </a:t>
            </a:r>
          </a:p>
        </p:txBody>
      </p:sp>
      <p:sp>
        <p:nvSpPr>
          <p:cNvPr id="46" name="Text Box 7"/>
          <p:cNvSpPr txBox="1">
            <a:spLocks noChangeArrowheads="1"/>
          </p:cNvSpPr>
          <p:nvPr/>
        </p:nvSpPr>
        <p:spPr bwMode="auto">
          <a:xfrm>
            <a:off x="381001" y="933438"/>
            <a:ext cx="9143999" cy="566737"/>
          </a:xfrm>
          <a:prstGeom prst="rect">
            <a:avLst/>
          </a:prstGeom>
          <a:noFill/>
          <a:ln w="9525">
            <a:noFill/>
            <a:round/>
            <a:headEnd/>
            <a:tailEnd/>
          </a:ln>
        </p:spPr>
        <p:txBody>
          <a:bodyPr lIns="90000" tIns="46800" rIns="90000" bIns="46800" anchor="ctr"/>
          <a:lstStyle/>
          <a:p>
            <a:pPr algn="ctr"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  <a:tab pos="7962900" algn="l"/>
              </a:tabLst>
            </a:pPr>
            <a:r>
              <a:rPr lang="es-ES" sz="4000" dirty="0">
                <a:solidFill>
                  <a:srgbClr val="005A8C"/>
                </a:solidFill>
                <a:latin typeface="Calibri" charset="0"/>
              </a:rPr>
              <a:t>Seguridad jurídica</a:t>
            </a:r>
            <a:r>
              <a:rPr lang="es-ES" sz="3200" dirty="0">
                <a:solidFill>
                  <a:srgbClr val="005A8C"/>
                </a:solidFill>
                <a:latin typeface="Calibri" charset="0"/>
              </a:rPr>
              <a:t> y esfuerzo colectivo </a:t>
            </a:r>
            <a:r>
              <a:rPr lang="es-ES" sz="4000" dirty="0">
                <a:solidFill>
                  <a:srgbClr val="005A8C"/>
                </a:solidFill>
                <a:latin typeface="Calibri" charset="0"/>
              </a:rPr>
              <a:t>multidisciplinar</a:t>
            </a:r>
          </a:p>
        </p:txBody>
      </p:sp>
      <p:pic>
        <p:nvPicPr>
          <p:cNvPr id="7" name="Picture 2">
            <a:hlinkClick r:id="rId4"/>
          </p:cNvPr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6177137" y="1844824"/>
            <a:ext cx="3138115" cy="3816424"/>
          </a:xfrm>
          <a:prstGeom prst="rect">
            <a:avLst/>
          </a:prstGeom>
          <a:noFill/>
          <a:ln w="9525">
            <a:solidFill>
              <a:schemeClr val="bg1">
                <a:lumMod val="85000"/>
              </a:schemeClr>
            </a:solidFill>
            <a:miter lim="800000"/>
            <a:headEnd/>
            <a:tailEnd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sp>
        <p:nvSpPr>
          <p:cNvPr id="8" name="7 CuadroTexto"/>
          <p:cNvSpPr txBox="1"/>
          <p:nvPr/>
        </p:nvSpPr>
        <p:spPr>
          <a:xfrm>
            <a:off x="6177136" y="5805264"/>
            <a:ext cx="3168352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dirty="0">
                <a:solidFill>
                  <a:schemeClr val="bg1">
                    <a:lumMod val="50000"/>
                  </a:schemeClr>
                </a:solidFill>
              </a:rPr>
              <a:t>Fuente: </a:t>
            </a:r>
            <a:r>
              <a:rPr lang="es-ES" dirty="0">
                <a:solidFill>
                  <a:schemeClr val="bg1">
                    <a:lumMod val="50000"/>
                  </a:schemeClr>
                </a:solidFill>
                <a:hlinkClick r:id="rId4"/>
              </a:rPr>
              <a:t>https://www.boe.es/legislacion/codigos/codigo.php?id=029_Codigo_de_Administracion_Electronica</a:t>
            </a:r>
            <a:r>
              <a:rPr lang="es-ES" dirty="0">
                <a:solidFill>
                  <a:schemeClr val="bg1">
                    <a:lumMod val="50000"/>
                  </a:schemeClr>
                </a:solidFill>
              </a:rPr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xmlns="" val="1537201343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Box 1"/>
          <p:cNvSpPr txBox="1">
            <a:spLocks noChangeArrowheads="1"/>
          </p:cNvSpPr>
          <p:nvPr/>
        </p:nvSpPr>
        <p:spPr bwMode="auto">
          <a:xfrm>
            <a:off x="4592960" y="1290420"/>
            <a:ext cx="4932040" cy="4586852"/>
          </a:xfrm>
          <a:prstGeom prst="rect">
            <a:avLst/>
          </a:prstGeom>
          <a:noFill/>
          <a:ln w="9525">
            <a:noFill/>
            <a:round/>
            <a:headEnd/>
            <a:tailEnd/>
          </a:ln>
        </p:spPr>
        <p:txBody>
          <a:bodyPr lIns="90000" tIns="46800" rIns="90000" bIns="46800"/>
          <a:lstStyle>
            <a:defPPr>
              <a:defRPr lang="en-GB"/>
            </a:defPPr>
            <a:lvl1pPr algn="l" defTabSz="449263" rtl="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6" charset="0"/>
              <a:defRPr kern="1200">
                <a:solidFill>
                  <a:schemeClr val="tx1"/>
                </a:solidFill>
                <a:latin typeface="Arial" charset="0"/>
                <a:ea typeface="Microsoft YaHei" charset="-122"/>
                <a:cs typeface="+mn-cs"/>
              </a:defRPr>
            </a:lvl1pPr>
            <a:lvl2pPr marL="742950" indent="-285750" algn="l" defTabSz="449263" rtl="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6" charset="0"/>
              <a:defRPr kern="1200">
                <a:solidFill>
                  <a:schemeClr val="tx1"/>
                </a:solidFill>
                <a:latin typeface="Arial" charset="0"/>
                <a:ea typeface="Microsoft YaHei" charset="-122"/>
                <a:cs typeface="+mn-cs"/>
              </a:defRPr>
            </a:lvl2pPr>
            <a:lvl3pPr marL="1143000" indent="-228600" algn="l" defTabSz="449263" rtl="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6" charset="0"/>
              <a:defRPr kern="1200">
                <a:solidFill>
                  <a:schemeClr val="tx1"/>
                </a:solidFill>
                <a:latin typeface="Arial" charset="0"/>
                <a:ea typeface="Microsoft YaHei" charset="-122"/>
                <a:cs typeface="+mn-cs"/>
              </a:defRPr>
            </a:lvl3pPr>
            <a:lvl4pPr marL="1600200" indent="-228600" algn="l" defTabSz="449263" rtl="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6" charset="0"/>
              <a:defRPr kern="1200">
                <a:solidFill>
                  <a:schemeClr val="tx1"/>
                </a:solidFill>
                <a:latin typeface="Arial" charset="0"/>
                <a:ea typeface="Microsoft YaHei" charset="-122"/>
                <a:cs typeface="+mn-cs"/>
              </a:defRPr>
            </a:lvl4pPr>
            <a:lvl5pPr marL="2057400" indent="-228600" algn="l" defTabSz="449263" rtl="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6" charset="0"/>
              <a:defRPr kern="1200">
                <a:solidFill>
                  <a:schemeClr val="tx1"/>
                </a:solidFill>
                <a:latin typeface="Arial" charset="0"/>
                <a:ea typeface="Microsoft YaHei" charset="-122"/>
                <a:cs typeface="+mn-cs"/>
              </a:defRPr>
            </a:lvl5pPr>
            <a:lvl6pPr marL="2286000" algn="l" defTabSz="914400" rtl="0" eaLnBrk="1" latinLnBrk="0" hangingPunct="1">
              <a:defRPr kern="1200">
                <a:solidFill>
                  <a:schemeClr val="tx1"/>
                </a:solidFill>
                <a:latin typeface="Arial" charset="0"/>
                <a:ea typeface="Microsoft YaHei" charset="-122"/>
                <a:cs typeface="+mn-cs"/>
              </a:defRPr>
            </a:lvl6pPr>
            <a:lvl7pPr marL="2743200" algn="l" defTabSz="914400" rtl="0" eaLnBrk="1" latinLnBrk="0" hangingPunct="1">
              <a:defRPr kern="1200">
                <a:solidFill>
                  <a:schemeClr val="tx1"/>
                </a:solidFill>
                <a:latin typeface="Arial" charset="0"/>
                <a:ea typeface="Microsoft YaHei" charset="-122"/>
                <a:cs typeface="+mn-cs"/>
              </a:defRPr>
            </a:lvl7pPr>
            <a:lvl8pPr marL="3200400" algn="l" defTabSz="914400" rtl="0" eaLnBrk="1" latinLnBrk="0" hangingPunct="1">
              <a:defRPr kern="1200">
                <a:solidFill>
                  <a:schemeClr val="tx1"/>
                </a:solidFill>
                <a:latin typeface="Arial" charset="0"/>
                <a:ea typeface="Microsoft YaHei" charset="-122"/>
                <a:cs typeface="+mn-cs"/>
              </a:defRPr>
            </a:lvl8pPr>
            <a:lvl9pPr marL="3657600" algn="l" defTabSz="914400" rtl="0" eaLnBrk="1" latinLnBrk="0" hangingPunct="1">
              <a:defRPr kern="1200">
                <a:solidFill>
                  <a:schemeClr val="tx1"/>
                </a:solidFill>
                <a:latin typeface="Arial" charset="0"/>
                <a:ea typeface="Microsoft YaHei" charset="-122"/>
                <a:cs typeface="+mn-cs"/>
              </a:defRPr>
            </a:lvl9pPr>
          </a:lstStyle>
          <a:p>
            <a:pPr hangingPunct="1">
              <a:lnSpc>
                <a:spcPct val="100000"/>
              </a:lnSpc>
              <a:spcBef>
                <a:spcPts val="800"/>
              </a:spcBef>
              <a:buSzPct val="56000"/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  <a:tab pos="7962900" algn="l"/>
              </a:tabLst>
            </a:pPr>
            <a:r>
              <a:rPr lang="es-ES" sz="2400" i="1" dirty="0">
                <a:solidFill>
                  <a:srgbClr val="000000"/>
                </a:solidFill>
                <a:latin typeface="+mj-lt"/>
                <a:cs typeface="Arial" pitchFamily="34" charset="0"/>
              </a:rPr>
              <a:t>El marco legal trata</a:t>
            </a:r>
            <a:r>
              <a:rPr lang="es-ES" sz="2400" i="1" dirty="0">
                <a:solidFill>
                  <a:srgbClr val="000000"/>
                </a:solidFill>
                <a:latin typeface="+mj-lt"/>
                <a:cs typeface="Times New Roman" pitchFamily="16" charset="0"/>
              </a:rPr>
              <a:t>:</a:t>
            </a:r>
          </a:p>
          <a:p>
            <a:pPr hangingPunct="1">
              <a:lnSpc>
                <a:spcPct val="100000"/>
              </a:lnSpc>
              <a:spcBef>
                <a:spcPts val="800"/>
              </a:spcBef>
              <a:buSzPct val="56000"/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  <a:tab pos="7962900" algn="l"/>
              </a:tabLst>
            </a:pPr>
            <a:r>
              <a:rPr lang="es-ES" sz="1800" dirty="0">
                <a:solidFill>
                  <a:srgbClr val="000000"/>
                </a:solidFill>
                <a:latin typeface="Arial Black" pitchFamily="34" charset="0"/>
                <a:cs typeface="Times New Roman" pitchFamily="16" charset="0"/>
              </a:rPr>
              <a:t>Gestión de documentos-e</a:t>
            </a:r>
          </a:p>
          <a:p>
            <a:pPr hangingPunct="1">
              <a:lnSpc>
                <a:spcPct val="100000"/>
              </a:lnSpc>
              <a:spcBef>
                <a:spcPts val="800"/>
              </a:spcBef>
              <a:buSzPct val="56000"/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  <a:tab pos="7962900" algn="l"/>
              </a:tabLst>
            </a:pPr>
            <a:r>
              <a:rPr lang="es-ES" sz="1800" dirty="0">
                <a:solidFill>
                  <a:srgbClr val="000000"/>
                </a:solidFill>
                <a:latin typeface="Arial Black" pitchFamily="34" charset="0"/>
                <a:cs typeface="Times New Roman" pitchFamily="16" charset="0"/>
              </a:rPr>
              <a:t>Documento-e </a:t>
            </a:r>
          </a:p>
          <a:p>
            <a:pPr hangingPunct="1">
              <a:lnSpc>
                <a:spcPct val="100000"/>
              </a:lnSpc>
              <a:spcBef>
                <a:spcPts val="800"/>
              </a:spcBef>
              <a:buSzPct val="56000"/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  <a:tab pos="7962900" algn="l"/>
              </a:tabLst>
            </a:pPr>
            <a:r>
              <a:rPr lang="es-ES" sz="1800" dirty="0">
                <a:solidFill>
                  <a:srgbClr val="000000"/>
                </a:solidFill>
                <a:latin typeface="Arial Black" pitchFamily="34" charset="0"/>
                <a:cs typeface="Times New Roman" pitchFamily="16" charset="0"/>
              </a:rPr>
              <a:t>Copias soporte electrónico &lt;-&gt; papel</a:t>
            </a:r>
          </a:p>
          <a:p>
            <a:pPr hangingPunct="1">
              <a:lnSpc>
                <a:spcPct val="100000"/>
              </a:lnSpc>
              <a:spcBef>
                <a:spcPts val="800"/>
              </a:spcBef>
              <a:buSzPct val="56000"/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  <a:tab pos="7962900" algn="l"/>
              </a:tabLst>
            </a:pPr>
            <a:r>
              <a:rPr lang="es-ES" sz="1800" dirty="0">
                <a:solidFill>
                  <a:srgbClr val="000000"/>
                </a:solidFill>
                <a:latin typeface="Arial Black" pitchFamily="34" charset="0"/>
                <a:cs typeface="Times New Roman" pitchFamily="16" charset="0"/>
              </a:rPr>
              <a:t>Expediente-e </a:t>
            </a:r>
          </a:p>
          <a:p>
            <a:pPr hangingPunct="1">
              <a:lnSpc>
                <a:spcPct val="100000"/>
              </a:lnSpc>
              <a:spcBef>
                <a:spcPts val="800"/>
              </a:spcBef>
              <a:buSzPct val="56000"/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  <a:tab pos="7962900" algn="l"/>
              </a:tabLst>
            </a:pPr>
            <a:r>
              <a:rPr lang="es-ES" sz="1800" dirty="0">
                <a:solidFill>
                  <a:srgbClr val="000000"/>
                </a:solidFill>
                <a:latin typeface="Arial Black" pitchFamily="34" charset="0"/>
                <a:cs typeface="Times New Roman" pitchFamily="16" charset="0"/>
              </a:rPr>
              <a:t>Archivo-e</a:t>
            </a:r>
          </a:p>
          <a:p>
            <a:pPr hangingPunct="1">
              <a:lnSpc>
                <a:spcPct val="100000"/>
              </a:lnSpc>
              <a:spcBef>
                <a:spcPts val="800"/>
              </a:spcBef>
              <a:buSzPct val="56000"/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  <a:tab pos="7962900" algn="l"/>
              </a:tabLst>
            </a:pPr>
            <a:r>
              <a:rPr lang="es-ES" sz="1800" dirty="0">
                <a:solidFill>
                  <a:srgbClr val="000000"/>
                </a:solidFill>
                <a:latin typeface="Arial Black" pitchFamily="34" charset="0"/>
                <a:cs typeface="Times New Roman" pitchFamily="16" charset="0"/>
              </a:rPr>
              <a:t>Metadatos</a:t>
            </a:r>
          </a:p>
          <a:p>
            <a:pPr hangingPunct="1">
              <a:lnSpc>
                <a:spcPct val="100000"/>
              </a:lnSpc>
              <a:spcBef>
                <a:spcPts val="800"/>
              </a:spcBef>
              <a:buSzPct val="56000"/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  <a:tab pos="7962900" algn="l"/>
              </a:tabLst>
            </a:pPr>
            <a:r>
              <a:rPr lang="es-ES" sz="1800" dirty="0">
                <a:solidFill>
                  <a:srgbClr val="000000"/>
                </a:solidFill>
                <a:latin typeface="Arial Black" pitchFamily="34" charset="0"/>
                <a:cs typeface="Times New Roman" pitchFamily="16" charset="0"/>
              </a:rPr>
              <a:t>Digitalización </a:t>
            </a:r>
          </a:p>
          <a:p>
            <a:pPr hangingPunct="1">
              <a:lnSpc>
                <a:spcPct val="100000"/>
              </a:lnSpc>
              <a:spcBef>
                <a:spcPts val="800"/>
              </a:spcBef>
              <a:buSzPct val="56000"/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  <a:tab pos="7962900" algn="l"/>
              </a:tabLst>
            </a:pPr>
            <a:r>
              <a:rPr lang="es-ES" sz="1800" dirty="0">
                <a:solidFill>
                  <a:srgbClr val="000000"/>
                </a:solidFill>
                <a:latin typeface="Arial" pitchFamily="34" charset="0"/>
                <a:cs typeface="Arial" pitchFamily="34" charset="0"/>
              </a:rPr>
              <a:t>+ Otros temas: destrucción, referencia temporal, </a:t>
            </a:r>
            <a:r>
              <a:rPr lang="es-ES" sz="1800" dirty="0">
                <a:solidFill>
                  <a:srgbClr val="000000"/>
                </a:solidFill>
                <a:cs typeface="Times New Roman" pitchFamily="16" charset="0"/>
              </a:rPr>
              <a:t>imágenes aportadas por los ciudadanos</a:t>
            </a:r>
            <a:endParaRPr lang="es-ES" sz="1800" dirty="0">
              <a:solidFill>
                <a:srgbClr val="000000"/>
              </a:solidFill>
              <a:latin typeface="Arial" pitchFamily="34" charset="0"/>
              <a:cs typeface="Arial" pitchFamily="34" charset="0"/>
            </a:endParaRPr>
          </a:p>
          <a:p>
            <a:pPr hangingPunct="1">
              <a:lnSpc>
                <a:spcPct val="100000"/>
              </a:lnSpc>
              <a:spcBef>
                <a:spcPts val="800"/>
              </a:spcBef>
              <a:buSzPct val="56000"/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  <a:tab pos="7962900" algn="l"/>
              </a:tabLst>
            </a:pPr>
            <a:r>
              <a:rPr lang="es-ES" sz="2400" i="1" dirty="0">
                <a:solidFill>
                  <a:srgbClr val="000000"/>
                </a:solidFill>
                <a:cs typeface="Times New Roman" pitchFamily="16" charset="0"/>
              </a:rPr>
              <a:t>Crea: </a:t>
            </a:r>
            <a:endParaRPr lang="es-ES" sz="2000" i="1" dirty="0">
              <a:solidFill>
                <a:srgbClr val="000000"/>
              </a:solidFill>
              <a:cs typeface="Times New Roman" pitchFamily="16" charset="0"/>
            </a:endParaRPr>
          </a:p>
          <a:p>
            <a:pPr marL="0" lvl="2" indent="-215900" hangingPunct="1">
              <a:lnSpc>
                <a:spcPct val="100000"/>
              </a:lnSpc>
              <a:spcBef>
                <a:spcPts val="513"/>
              </a:spcBef>
              <a:buSzPct val="42000"/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  <a:tab pos="7962900" algn="l"/>
              </a:tabLst>
            </a:pPr>
            <a:endParaRPr lang="es-ES" sz="1200" dirty="0">
              <a:solidFill>
                <a:srgbClr val="000000"/>
              </a:solidFill>
              <a:cs typeface="Times New Roman" pitchFamily="16" charset="0"/>
            </a:endParaRPr>
          </a:p>
          <a:p>
            <a:pPr marL="0" lvl="2" indent="-215900" hangingPunct="1">
              <a:lnSpc>
                <a:spcPct val="100000"/>
              </a:lnSpc>
              <a:spcBef>
                <a:spcPts val="513"/>
              </a:spcBef>
              <a:buSzPct val="42000"/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  <a:tab pos="7962900" algn="l"/>
              </a:tabLst>
            </a:pPr>
            <a:endParaRPr lang="es-ES" dirty="0">
              <a:solidFill>
                <a:srgbClr val="000000"/>
              </a:solidFill>
              <a:cs typeface="Times New Roman" pitchFamily="16" charset="0"/>
            </a:endParaRPr>
          </a:p>
          <a:p>
            <a:pPr marL="646113" lvl="2" indent="-215900" hangingPunct="1">
              <a:lnSpc>
                <a:spcPct val="100000"/>
              </a:lnSpc>
              <a:spcBef>
                <a:spcPts val="513"/>
              </a:spcBef>
              <a:buSzPct val="42000"/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  <a:tab pos="7962900" algn="l"/>
              </a:tabLst>
            </a:pPr>
            <a:endParaRPr lang="es-ES" sz="2400" dirty="0">
              <a:solidFill>
                <a:srgbClr val="000000"/>
              </a:solidFill>
              <a:cs typeface="Times New Roman" pitchFamily="16" charset="0"/>
            </a:endParaRPr>
          </a:p>
          <a:p>
            <a:pPr hangingPunct="1">
              <a:lnSpc>
                <a:spcPct val="100000"/>
              </a:lnSpc>
              <a:spcBef>
                <a:spcPts val="1075"/>
              </a:spcBef>
              <a:buSzPct val="45000"/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  <a:tab pos="7962900" algn="l"/>
              </a:tabLst>
            </a:pPr>
            <a:endParaRPr lang="es-ES" dirty="0">
              <a:solidFill>
                <a:srgbClr val="000000"/>
              </a:solidFill>
              <a:cs typeface="Times New Roman" pitchFamily="16" charset="0"/>
            </a:endParaRPr>
          </a:p>
          <a:p>
            <a:pPr marL="430213" lvl="1" indent="-215900" hangingPunct="1">
              <a:lnSpc>
                <a:spcPct val="100000"/>
              </a:lnSpc>
              <a:spcBef>
                <a:spcPts val="1075"/>
              </a:spcBef>
              <a:buClrTx/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  <a:tab pos="7962900" algn="l"/>
              </a:tabLst>
            </a:pPr>
            <a:endParaRPr lang="es-ES" dirty="0">
              <a:solidFill>
                <a:srgbClr val="000000"/>
              </a:solidFill>
              <a:cs typeface="Times New Roman" pitchFamily="16" charset="0"/>
            </a:endParaRPr>
          </a:p>
        </p:txBody>
      </p:sp>
      <p:sp>
        <p:nvSpPr>
          <p:cNvPr id="3" name="Text Box 3"/>
          <p:cNvSpPr txBox="1">
            <a:spLocks noChangeArrowheads="1"/>
          </p:cNvSpPr>
          <p:nvPr/>
        </p:nvSpPr>
        <p:spPr bwMode="auto">
          <a:xfrm>
            <a:off x="381001" y="702123"/>
            <a:ext cx="9143999" cy="452437"/>
          </a:xfrm>
          <a:prstGeom prst="rect">
            <a:avLst/>
          </a:prstGeom>
          <a:noFill/>
          <a:ln w="9525">
            <a:noFill/>
            <a:round/>
            <a:headEnd/>
            <a:tailEnd/>
          </a:ln>
        </p:spPr>
        <p:txBody>
          <a:bodyPr lIns="90000" tIns="46800" rIns="90000" bIns="46800" anchor="ctr"/>
          <a:lstStyle>
            <a:defPPr>
              <a:defRPr lang="en-GB"/>
            </a:defPPr>
            <a:lvl1pPr algn="l" defTabSz="449263" rtl="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6" charset="0"/>
              <a:defRPr kern="1200">
                <a:solidFill>
                  <a:schemeClr val="tx1"/>
                </a:solidFill>
                <a:latin typeface="Arial" charset="0"/>
                <a:ea typeface="Microsoft YaHei" charset="-122"/>
                <a:cs typeface="+mn-cs"/>
              </a:defRPr>
            </a:lvl1pPr>
            <a:lvl2pPr marL="742950" indent="-285750" algn="l" defTabSz="449263" rtl="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6" charset="0"/>
              <a:defRPr kern="1200">
                <a:solidFill>
                  <a:schemeClr val="tx1"/>
                </a:solidFill>
                <a:latin typeface="Arial" charset="0"/>
                <a:ea typeface="Microsoft YaHei" charset="-122"/>
                <a:cs typeface="+mn-cs"/>
              </a:defRPr>
            </a:lvl2pPr>
            <a:lvl3pPr marL="1143000" indent="-228600" algn="l" defTabSz="449263" rtl="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6" charset="0"/>
              <a:defRPr kern="1200">
                <a:solidFill>
                  <a:schemeClr val="tx1"/>
                </a:solidFill>
                <a:latin typeface="Arial" charset="0"/>
                <a:ea typeface="Microsoft YaHei" charset="-122"/>
                <a:cs typeface="+mn-cs"/>
              </a:defRPr>
            </a:lvl3pPr>
            <a:lvl4pPr marL="1600200" indent="-228600" algn="l" defTabSz="449263" rtl="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6" charset="0"/>
              <a:defRPr kern="1200">
                <a:solidFill>
                  <a:schemeClr val="tx1"/>
                </a:solidFill>
                <a:latin typeface="Arial" charset="0"/>
                <a:ea typeface="Microsoft YaHei" charset="-122"/>
                <a:cs typeface="+mn-cs"/>
              </a:defRPr>
            </a:lvl4pPr>
            <a:lvl5pPr marL="2057400" indent="-228600" algn="l" defTabSz="449263" rtl="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6" charset="0"/>
              <a:defRPr kern="1200">
                <a:solidFill>
                  <a:schemeClr val="tx1"/>
                </a:solidFill>
                <a:latin typeface="Arial" charset="0"/>
                <a:ea typeface="Microsoft YaHei" charset="-122"/>
                <a:cs typeface="+mn-cs"/>
              </a:defRPr>
            </a:lvl5pPr>
            <a:lvl6pPr marL="2286000" algn="l" defTabSz="914400" rtl="0" eaLnBrk="1" latinLnBrk="0" hangingPunct="1">
              <a:defRPr kern="1200">
                <a:solidFill>
                  <a:schemeClr val="tx1"/>
                </a:solidFill>
                <a:latin typeface="Arial" charset="0"/>
                <a:ea typeface="Microsoft YaHei" charset="-122"/>
                <a:cs typeface="+mn-cs"/>
              </a:defRPr>
            </a:lvl6pPr>
            <a:lvl7pPr marL="2743200" algn="l" defTabSz="914400" rtl="0" eaLnBrk="1" latinLnBrk="0" hangingPunct="1">
              <a:defRPr kern="1200">
                <a:solidFill>
                  <a:schemeClr val="tx1"/>
                </a:solidFill>
                <a:latin typeface="Arial" charset="0"/>
                <a:ea typeface="Microsoft YaHei" charset="-122"/>
                <a:cs typeface="+mn-cs"/>
              </a:defRPr>
            </a:lvl7pPr>
            <a:lvl8pPr marL="3200400" algn="l" defTabSz="914400" rtl="0" eaLnBrk="1" latinLnBrk="0" hangingPunct="1">
              <a:defRPr kern="1200">
                <a:solidFill>
                  <a:schemeClr val="tx1"/>
                </a:solidFill>
                <a:latin typeface="Arial" charset="0"/>
                <a:ea typeface="Microsoft YaHei" charset="-122"/>
                <a:cs typeface="+mn-cs"/>
              </a:defRPr>
            </a:lvl8pPr>
            <a:lvl9pPr marL="3657600" algn="l" defTabSz="914400" rtl="0" eaLnBrk="1" latinLnBrk="0" hangingPunct="1">
              <a:defRPr kern="1200">
                <a:solidFill>
                  <a:schemeClr val="tx1"/>
                </a:solidFill>
                <a:latin typeface="Arial" charset="0"/>
                <a:ea typeface="Microsoft YaHei" charset="-122"/>
                <a:cs typeface="+mn-cs"/>
              </a:defRPr>
            </a:lvl9pPr>
          </a:lstStyle>
          <a:p>
            <a:pPr algn="ctr" hangingPunct="1">
              <a:lnSpc>
                <a:spcPct val="100000"/>
              </a:lnSpc>
              <a:buClrTx/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  <a:tab pos="7962900" algn="l"/>
              </a:tabLst>
            </a:pPr>
            <a:r>
              <a:rPr lang="es-ES" sz="4000" dirty="0">
                <a:solidFill>
                  <a:srgbClr val="005A8C"/>
                </a:solidFill>
                <a:latin typeface="Calibri" charset="0"/>
              </a:rPr>
              <a:t>El documento-e en el marco legal</a:t>
            </a:r>
          </a:p>
        </p:txBody>
      </p:sp>
      <p:pic>
        <p:nvPicPr>
          <p:cNvPr id="5" name="Picture 3">
            <a:hlinkClick r:id="rId3"/>
          </p:cNvPr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6825209" y="5805264"/>
            <a:ext cx="1870565" cy="864096"/>
          </a:xfrm>
          <a:prstGeom prst="rect">
            <a:avLst/>
          </a:prstGeom>
          <a:noFill/>
          <a:ln w="9525">
            <a:noFill/>
            <a:round/>
            <a:headEnd/>
            <a:tailEnd/>
          </a:ln>
        </p:spPr>
      </p:pic>
      <p:pic>
        <p:nvPicPr>
          <p:cNvPr id="6" name="Picture 3">
            <a:hlinkClick r:id="rId5"/>
          </p:cNvPr>
          <p:cNvPicPr>
            <a:picLocks noChangeAspect="1" noChangeArrowheads="1"/>
          </p:cNvPicPr>
          <p:nvPr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4664968" y="5805265"/>
            <a:ext cx="1944216" cy="857257"/>
          </a:xfrm>
          <a:prstGeom prst="rect">
            <a:avLst/>
          </a:prstGeom>
          <a:noFill/>
          <a:ln w="9360">
            <a:noFill/>
            <a:round/>
            <a:headEnd/>
            <a:tailEnd/>
          </a:ln>
        </p:spPr>
      </p:pic>
      <p:pic>
        <p:nvPicPr>
          <p:cNvPr id="7" name="Picture 2">
            <a:hlinkClick r:id="rId7"/>
          </p:cNvPr>
          <p:cNvPicPr>
            <a:picLocks noChangeAspect="1" noChangeArrowheads="1"/>
          </p:cNvPicPr>
          <p:nvPr/>
        </p:nvPicPr>
        <p:blipFill>
          <a:blip r:embed="rId8" cstate="print"/>
          <a:srcRect/>
          <a:stretch>
            <a:fillRect/>
          </a:stretch>
        </p:blipFill>
        <p:spPr bwMode="auto">
          <a:xfrm>
            <a:off x="632521" y="1340768"/>
            <a:ext cx="3786187" cy="4968552"/>
          </a:xfrm>
          <a:prstGeom prst="rect">
            <a:avLst/>
          </a:prstGeom>
          <a:noFill/>
          <a:ln w="9525">
            <a:solidFill>
              <a:schemeClr val="bg1">
                <a:lumMod val="85000"/>
              </a:schemeClr>
            </a:solidFill>
            <a:miter lim="800000"/>
            <a:headEnd/>
            <a:tailEnd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sp>
        <p:nvSpPr>
          <p:cNvPr id="8" name="7 CuadroTexto"/>
          <p:cNvSpPr txBox="1"/>
          <p:nvPr/>
        </p:nvSpPr>
        <p:spPr>
          <a:xfrm>
            <a:off x="560512" y="6309320"/>
            <a:ext cx="3888432" cy="5539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dirty="0">
                <a:solidFill>
                  <a:schemeClr val="bg1">
                    <a:lumMod val="50000"/>
                  </a:schemeClr>
                </a:solidFill>
              </a:rPr>
              <a:t>Fuente: </a:t>
            </a:r>
            <a:r>
              <a:rPr lang="es-ES" dirty="0">
                <a:solidFill>
                  <a:schemeClr val="bg1">
                    <a:lumMod val="50000"/>
                  </a:schemeClr>
                </a:solidFill>
                <a:hlinkClick r:id="rId7"/>
              </a:rPr>
              <a:t>https://www.boe.es/legislacion/codigos/codigo.php?id=029_Codigo_de_Administracion_Electronica</a:t>
            </a:r>
            <a:r>
              <a:rPr lang="es-ES" dirty="0">
                <a:solidFill>
                  <a:schemeClr val="bg1">
                    <a:lumMod val="50000"/>
                  </a:schemeClr>
                </a:solidFill>
              </a:rPr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xmlns="" val="4115015318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2">
            <a:hlinkClick r:id="rId3"/>
          </p:cNvPr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623889" y="1714489"/>
            <a:ext cx="8658225" cy="50006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6" name="Text Box 1">
            <a:hlinkClick r:id="rId3"/>
          </p:cNvPr>
          <p:cNvSpPr txBox="1">
            <a:spLocks noChangeArrowheads="1"/>
          </p:cNvSpPr>
          <p:nvPr/>
        </p:nvSpPr>
        <p:spPr bwMode="auto">
          <a:xfrm>
            <a:off x="381000" y="812130"/>
            <a:ext cx="9144000" cy="528638"/>
          </a:xfrm>
          <a:prstGeom prst="rect">
            <a:avLst/>
          </a:prstGeom>
          <a:noFill/>
          <a:ln w="9525">
            <a:noFill/>
            <a:round/>
            <a:headEnd/>
            <a:tailEnd/>
          </a:ln>
        </p:spPr>
        <p:txBody>
          <a:bodyPr lIns="90000" tIns="46800" rIns="90000" bIns="46800" anchor="ctr"/>
          <a:lstStyle/>
          <a:p>
            <a:pPr algn="ctr"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</a:pPr>
            <a:r>
              <a:rPr lang="es-ES" sz="2800" dirty="0">
                <a:solidFill>
                  <a:srgbClr val="005A8C"/>
                </a:solidFill>
                <a:latin typeface="Calibri" pitchFamily="34" charset="0"/>
                <a:cs typeface="Arial" pitchFamily="34" charset="0"/>
                <a:hlinkClick r:id="rId3"/>
              </a:rPr>
              <a:t>Ley 39/2015</a:t>
            </a:r>
            <a:r>
              <a:rPr lang="es-ES" sz="2800" dirty="0">
                <a:solidFill>
                  <a:srgbClr val="005A8C"/>
                </a:solidFill>
                <a:latin typeface="Calibri" pitchFamily="34" charset="0"/>
                <a:cs typeface="Arial" pitchFamily="34" charset="0"/>
              </a:rPr>
              <a:t>, de 1 de octubre, del Procedimiento Administrativo Común de las Administraciones Públicas</a:t>
            </a:r>
          </a:p>
        </p:txBody>
      </p:sp>
      <p:sp>
        <p:nvSpPr>
          <p:cNvPr id="7" name="6 CuadroTexto"/>
          <p:cNvSpPr txBox="1"/>
          <p:nvPr/>
        </p:nvSpPr>
        <p:spPr>
          <a:xfrm>
            <a:off x="523844" y="6565316"/>
            <a:ext cx="5318828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s-ES" sz="1400" dirty="0">
                <a:solidFill>
                  <a:schemeClr val="bg1">
                    <a:lumMod val="50000"/>
                  </a:schemeClr>
                </a:solidFill>
                <a:hlinkClick r:id="rId3"/>
              </a:rPr>
              <a:t>http://www.boe.es/diario_boe/txt.php?id=BOE-A-2015-10565</a:t>
            </a:r>
            <a:r>
              <a:rPr lang="es-ES" sz="1400" dirty="0">
                <a:solidFill>
                  <a:schemeClr val="bg1">
                    <a:lumMod val="50000"/>
                  </a:schemeClr>
                </a:solidFill>
              </a:rPr>
              <a:t> </a:t>
            </a:r>
          </a:p>
        </p:txBody>
      </p:sp>
      <p:sp>
        <p:nvSpPr>
          <p:cNvPr id="8" name="7 Rectángulo"/>
          <p:cNvSpPr/>
          <p:nvPr/>
        </p:nvSpPr>
        <p:spPr bwMode="auto">
          <a:xfrm>
            <a:off x="704528" y="5517232"/>
            <a:ext cx="8568952" cy="1008112"/>
          </a:xfrm>
          <a:prstGeom prst="rect">
            <a:avLst/>
          </a:prstGeom>
          <a:noFill/>
          <a:ln w="25400" cap="flat" cmpd="sng" algn="ctr">
            <a:solidFill>
              <a:srgbClr val="FF0000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defTabSz="449263" hangingPunct="0">
              <a:lnSpc>
                <a:spcPct val="93000"/>
              </a:lnSpc>
              <a:buClr>
                <a:srgbClr val="000000"/>
              </a:buClr>
              <a:buSzPct val="100000"/>
            </a:pPr>
            <a:endParaRPr lang="es-ES" sz="1800" b="0">
              <a:ea typeface="Microsoft YaHei" charset="-122"/>
            </a:endParaRPr>
          </a:p>
        </p:txBody>
      </p:sp>
      <p:sp>
        <p:nvSpPr>
          <p:cNvPr id="9" name="8 Flecha derecha"/>
          <p:cNvSpPr/>
          <p:nvPr/>
        </p:nvSpPr>
        <p:spPr bwMode="auto">
          <a:xfrm flipH="1">
            <a:off x="4880992" y="6237312"/>
            <a:ext cx="216024" cy="216024"/>
          </a:xfrm>
          <a:prstGeom prst="rightArrow">
            <a:avLst/>
          </a:prstGeom>
          <a:solidFill>
            <a:srgbClr val="FF0000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defTabSz="449263" hangingPunct="0">
              <a:lnSpc>
                <a:spcPct val="93000"/>
              </a:lnSpc>
              <a:buClr>
                <a:srgbClr val="000000"/>
              </a:buClr>
              <a:buSzPct val="100000"/>
            </a:pPr>
            <a:endParaRPr lang="es-ES" sz="1800" b="0">
              <a:ea typeface="Microsoft YaHei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3682894399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2 Marcador de contenido"/>
          <p:cNvSpPr txBox="1">
            <a:spLocks/>
          </p:cNvSpPr>
          <p:nvPr/>
        </p:nvSpPr>
        <p:spPr>
          <a:xfrm>
            <a:off x="219456" y="1844825"/>
            <a:ext cx="9485376" cy="4836391"/>
          </a:xfrm>
          <a:prstGeom prst="rect">
            <a:avLst/>
          </a:prstGeom>
        </p:spPr>
        <p:txBody>
          <a:bodyPr>
            <a:noAutofit/>
          </a:bodyPr>
          <a:lstStyle/>
          <a:p>
            <a:pPr marL="342900" indent="-342900" defTabSz="449263" eaLnBrk="0" hangingPunct="0">
              <a:lnSpc>
                <a:spcPct val="102000"/>
              </a:lnSpc>
              <a:spcBef>
                <a:spcPts val="0"/>
              </a:spcBef>
              <a:spcAft>
                <a:spcPts val="1425"/>
              </a:spcAft>
              <a:buClr>
                <a:srgbClr val="000000"/>
              </a:buClr>
              <a:buSzPct val="100000"/>
              <a:defRPr/>
            </a:pPr>
            <a:r>
              <a:rPr lang="es-ES" sz="2000" b="0" kern="0" dirty="0" smtClean="0">
                <a:solidFill>
                  <a:srgbClr val="000000"/>
                </a:solidFill>
                <a:latin typeface="+mn-lt"/>
                <a:cs typeface="+mn-cs"/>
              </a:rPr>
              <a:t>Sobre </a:t>
            </a:r>
            <a:r>
              <a:rPr lang="es-ES" sz="2000" b="0" kern="0" dirty="0" smtClean="0">
                <a:solidFill>
                  <a:srgbClr val="000000"/>
                </a:solidFill>
                <a:latin typeface="Arial Black" pitchFamily="34" charset="0"/>
                <a:cs typeface="+mn-cs"/>
              </a:rPr>
              <a:t>archivo </a:t>
            </a:r>
            <a:r>
              <a:rPr lang="es-ES" sz="2000" b="0" kern="0" dirty="0">
                <a:solidFill>
                  <a:srgbClr val="000000"/>
                </a:solidFill>
                <a:latin typeface="Arial Black" pitchFamily="34" charset="0"/>
                <a:cs typeface="+mn-cs"/>
              </a:rPr>
              <a:t>de </a:t>
            </a:r>
            <a:r>
              <a:rPr lang="es-ES" sz="2000" b="0" kern="0" dirty="0" smtClean="0">
                <a:solidFill>
                  <a:srgbClr val="000000"/>
                </a:solidFill>
                <a:latin typeface="Arial Black" pitchFamily="34" charset="0"/>
                <a:cs typeface="+mn-cs"/>
              </a:rPr>
              <a:t>documentos</a:t>
            </a:r>
            <a:r>
              <a:rPr lang="es-ES" sz="2000" b="0" kern="0" dirty="0" smtClean="0">
                <a:solidFill>
                  <a:srgbClr val="000000"/>
                </a:solidFill>
                <a:latin typeface="+mn-lt"/>
                <a:cs typeface="+mn-cs"/>
              </a:rPr>
              <a:t> </a:t>
            </a:r>
            <a:r>
              <a:rPr lang="es-ES" sz="2000" b="0" kern="0" dirty="0" smtClean="0">
                <a:solidFill>
                  <a:srgbClr val="000000"/>
                </a:solidFill>
                <a:latin typeface="+mn-lt"/>
                <a:cs typeface="+mn-cs"/>
              </a:rPr>
              <a:t>en la parte expositiva:</a:t>
            </a:r>
            <a:endParaRPr lang="es-ES" sz="2000" b="0" kern="0" dirty="0" smtClean="0">
              <a:solidFill>
                <a:srgbClr val="000000"/>
              </a:solidFill>
              <a:latin typeface="+mn-lt"/>
              <a:cs typeface="+mn-cs"/>
            </a:endParaRPr>
          </a:p>
          <a:p>
            <a:pPr indent="-342900" defTabSz="449263" eaLnBrk="0" hangingPunct="0">
              <a:spcBef>
                <a:spcPts val="0"/>
              </a:spcBef>
              <a:spcAft>
                <a:spcPts val="1425"/>
              </a:spcAft>
              <a:buClr>
                <a:srgbClr val="000000"/>
              </a:buClr>
              <a:buSzPct val="100000"/>
              <a:defRPr/>
            </a:pPr>
            <a:r>
              <a:rPr lang="es-ES" sz="2000" b="0" kern="0" dirty="0" smtClean="0">
                <a:solidFill>
                  <a:srgbClr val="000000"/>
                </a:solidFill>
                <a:latin typeface="+mn-lt"/>
                <a:cs typeface="+mn-cs"/>
              </a:rPr>
              <a:t>Se introduce </a:t>
            </a:r>
            <a:r>
              <a:rPr lang="es-ES" sz="2000" b="0" kern="0" dirty="0" smtClean="0">
                <a:solidFill>
                  <a:srgbClr val="000000"/>
                </a:solidFill>
                <a:latin typeface="+mn-lt"/>
                <a:cs typeface="+mn-cs"/>
              </a:rPr>
              <a:t>como novedad </a:t>
            </a:r>
            <a:r>
              <a:rPr lang="es-ES" sz="2000" b="0" kern="0" dirty="0" smtClean="0">
                <a:solidFill>
                  <a:srgbClr val="000000"/>
                </a:solidFill>
                <a:latin typeface="Arial Black" pitchFamily="34" charset="0"/>
                <a:cs typeface="+mn-cs"/>
              </a:rPr>
              <a:t>la obligación de cada Administración Pública de mantener un archivo electrónico único de los documentos </a:t>
            </a:r>
            <a:r>
              <a:rPr lang="es-ES" sz="2000" b="0" kern="0" dirty="0" smtClean="0">
                <a:solidFill>
                  <a:srgbClr val="000000"/>
                </a:solidFill>
                <a:latin typeface="+mn-lt"/>
                <a:cs typeface="+mn-cs"/>
              </a:rPr>
              <a:t>que correspondan a procedimientos finalizados, así como la obligación de que estos expedientes sean conservados en un formato que permita garantizar la autenticidad, integridad y conservación del documento.</a:t>
            </a:r>
            <a:endParaRPr lang="es-ES" sz="2000" b="0" kern="0" dirty="0" smtClean="0">
              <a:solidFill>
                <a:srgbClr val="000000"/>
              </a:solidFill>
              <a:latin typeface="+mn-lt"/>
              <a:cs typeface="+mn-cs"/>
            </a:endParaRPr>
          </a:p>
          <a:p>
            <a:pPr indent="-342900" defTabSz="449263" eaLnBrk="0" hangingPunct="0">
              <a:spcBef>
                <a:spcPts val="0"/>
              </a:spcBef>
              <a:spcAft>
                <a:spcPts val="1425"/>
              </a:spcAft>
              <a:buClr>
                <a:srgbClr val="000000"/>
              </a:buClr>
              <a:buSzPct val="100000"/>
              <a:defRPr/>
            </a:pPr>
            <a:r>
              <a:rPr lang="es-ES" sz="2000" b="0" kern="0" dirty="0" smtClean="0">
                <a:solidFill>
                  <a:srgbClr val="000000"/>
                </a:solidFill>
                <a:latin typeface="+mn-lt"/>
                <a:cs typeface="+mn-cs"/>
              </a:rPr>
              <a:t>A </a:t>
            </a:r>
            <a:r>
              <a:rPr lang="es-ES" sz="2000" b="0" kern="0" dirty="0" smtClean="0">
                <a:solidFill>
                  <a:srgbClr val="000000"/>
                </a:solidFill>
                <a:latin typeface="+mn-lt"/>
                <a:cs typeface="+mn-cs"/>
              </a:rPr>
              <a:t>este respecto, cabe señalar que </a:t>
            </a:r>
            <a:r>
              <a:rPr lang="es-ES" sz="2000" kern="0" dirty="0" smtClean="0">
                <a:solidFill>
                  <a:srgbClr val="000000"/>
                </a:solidFill>
                <a:latin typeface="+mn-lt"/>
                <a:cs typeface="+mn-cs"/>
              </a:rPr>
              <a:t>la creación de este archivo electrónico único </a:t>
            </a:r>
            <a:r>
              <a:rPr lang="es-ES" sz="2000" b="0" kern="0" dirty="0" smtClean="0">
                <a:solidFill>
                  <a:srgbClr val="000000"/>
                </a:solidFill>
                <a:latin typeface="Arial Black" pitchFamily="34" charset="0"/>
                <a:cs typeface="+mn-cs"/>
              </a:rPr>
              <a:t>resultará compatible </a:t>
            </a:r>
            <a:r>
              <a:rPr lang="es-ES" sz="2000" kern="0" dirty="0" smtClean="0">
                <a:solidFill>
                  <a:srgbClr val="000000"/>
                </a:solidFill>
                <a:latin typeface="+mn-lt"/>
                <a:cs typeface="+mn-cs"/>
              </a:rPr>
              <a:t>con </a:t>
            </a:r>
            <a:r>
              <a:rPr lang="es-ES" sz="2000" b="0" kern="0" dirty="0" smtClean="0">
                <a:solidFill>
                  <a:srgbClr val="000000"/>
                </a:solidFill>
                <a:latin typeface="Arial Black" pitchFamily="34" charset="0"/>
                <a:cs typeface="+mn-cs"/>
              </a:rPr>
              <a:t>los diversos sistemas y redes de archivos </a:t>
            </a:r>
            <a:r>
              <a:rPr lang="es-ES" sz="2000" kern="0" dirty="0" smtClean="0">
                <a:solidFill>
                  <a:srgbClr val="000000"/>
                </a:solidFill>
                <a:latin typeface="+mn-lt"/>
                <a:cs typeface="+mn-cs"/>
              </a:rPr>
              <a:t>en los términos previstos en la legislación vigente, y </a:t>
            </a:r>
            <a:r>
              <a:rPr lang="es-ES" sz="2000" b="0" kern="0" dirty="0" smtClean="0">
                <a:solidFill>
                  <a:srgbClr val="000000"/>
                </a:solidFill>
                <a:latin typeface="Arial Black" pitchFamily="34" charset="0"/>
                <a:cs typeface="+mn-cs"/>
              </a:rPr>
              <a:t>respetará el reparto de responsabilidades </a:t>
            </a:r>
            <a:r>
              <a:rPr lang="es-ES" sz="2000" b="0" kern="0" dirty="0" smtClean="0">
                <a:solidFill>
                  <a:srgbClr val="000000"/>
                </a:solidFill>
                <a:latin typeface="+mn-lt"/>
                <a:cs typeface="+mn-cs"/>
              </a:rPr>
              <a:t>sobre la custodia o traspaso correspondiente. Asimismo, </a:t>
            </a:r>
            <a:r>
              <a:rPr lang="es-ES" sz="2000" kern="0" dirty="0" smtClean="0">
                <a:solidFill>
                  <a:srgbClr val="000000"/>
                </a:solidFill>
                <a:latin typeface="+mn-lt"/>
                <a:cs typeface="+mn-cs"/>
              </a:rPr>
              <a:t>el archivo electrónico único resultará compatible con la continuidad del Archivo Histórico Nacional </a:t>
            </a:r>
            <a:r>
              <a:rPr lang="es-ES" sz="2000" b="0" kern="0" dirty="0" smtClean="0">
                <a:solidFill>
                  <a:srgbClr val="000000"/>
                </a:solidFill>
                <a:latin typeface="+mn-lt"/>
                <a:cs typeface="+mn-cs"/>
              </a:rPr>
              <a:t>de acuerdo con lo previsto en la Ley 16/1985, de 25 de junio, del Patrimonio Histórico Español y su normativa de desarrollo</a:t>
            </a:r>
            <a:r>
              <a:rPr lang="es-ES" sz="2000" b="0" kern="0" dirty="0" smtClean="0">
                <a:solidFill>
                  <a:srgbClr val="000000"/>
                </a:solidFill>
                <a:latin typeface="+mn-lt"/>
                <a:cs typeface="+mn-cs"/>
              </a:rPr>
              <a:t>.</a:t>
            </a:r>
            <a:endParaRPr lang="es-ES" sz="2000" b="0" kern="0" dirty="0">
              <a:solidFill>
                <a:srgbClr val="000000"/>
              </a:solidFill>
              <a:latin typeface="+mn-lt"/>
              <a:cs typeface="+mn-cs"/>
            </a:endParaRPr>
          </a:p>
        </p:txBody>
      </p:sp>
      <p:sp>
        <p:nvSpPr>
          <p:cNvPr id="4" name="Text Box 1"/>
          <p:cNvSpPr txBox="1">
            <a:spLocks noChangeArrowheads="1"/>
          </p:cNvSpPr>
          <p:nvPr/>
        </p:nvSpPr>
        <p:spPr bwMode="auto">
          <a:xfrm>
            <a:off x="381000" y="812130"/>
            <a:ext cx="9144000" cy="528638"/>
          </a:xfrm>
          <a:prstGeom prst="rect">
            <a:avLst/>
          </a:prstGeom>
          <a:noFill/>
          <a:ln w="9525">
            <a:noFill/>
            <a:round/>
            <a:headEnd/>
            <a:tailEnd/>
          </a:ln>
        </p:spPr>
        <p:txBody>
          <a:bodyPr lIns="90000" tIns="46800" rIns="90000" bIns="46800" anchor="ctr"/>
          <a:lstStyle/>
          <a:p>
            <a:pPr algn="ctr"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</a:pPr>
            <a:r>
              <a:rPr lang="es-ES" sz="2800" dirty="0">
                <a:solidFill>
                  <a:srgbClr val="005A8C"/>
                </a:solidFill>
                <a:latin typeface="Calibri" pitchFamily="34" charset="0"/>
                <a:cs typeface="Arial" pitchFamily="34" charset="0"/>
                <a:hlinkClick r:id="rId3"/>
              </a:rPr>
              <a:t>Ley 39/2015</a:t>
            </a:r>
            <a:r>
              <a:rPr lang="es-ES" sz="2800" dirty="0">
                <a:solidFill>
                  <a:srgbClr val="005A8C"/>
                </a:solidFill>
                <a:latin typeface="Calibri" pitchFamily="34" charset="0"/>
                <a:cs typeface="Arial" pitchFamily="34" charset="0"/>
              </a:rPr>
              <a:t>, de 1 de octubre, del Procedimiento Administrativo Común de las Administraciones Públicas</a:t>
            </a:r>
          </a:p>
        </p:txBody>
      </p:sp>
    </p:spTree>
    <p:extLst>
      <p:ext uri="{BB962C8B-B14F-4D97-AF65-F5344CB8AC3E}">
        <p14:creationId xmlns:p14="http://schemas.microsoft.com/office/powerpoint/2010/main" xmlns="" val="421735157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4 Rectángulo"/>
          <p:cNvSpPr/>
          <p:nvPr/>
        </p:nvSpPr>
        <p:spPr bwMode="auto">
          <a:xfrm>
            <a:off x="1208584" y="2420888"/>
            <a:ext cx="8136904" cy="864096"/>
          </a:xfrm>
          <a:prstGeom prst="rect">
            <a:avLst/>
          </a:prstGeom>
          <a:solidFill>
            <a:srgbClr val="FFFF00"/>
          </a:solidFill>
          <a:ln w="25400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defTabSz="449263" hangingPunct="0">
              <a:lnSpc>
                <a:spcPct val="93000"/>
              </a:lnSpc>
              <a:buClr>
                <a:srgbClr val="000000"/>
              </a:buClr>
              <a:buSzPct val="100000"/>
            </a:pPr>
            <a:endParaRPr lang="es-ES" sz="1800" b="0">
              <a:ea typeface="Microsoft YaHei" charset="-122"/>
            </a:endParaRPr>
          </a:p>
        </p:txBody>
      </p:sp>
      <p:sp>
        <p:nvSpPr>
          <p:cNvPr id="2" name="2 Marcador de contenido"/>
          <p:cNvSpPr txBox="1">
            <a:spLocks/>
          </p:cNvSpPr>
          <p:nvPr/>
        </p:nvSpPr>
        <p:spPr>
          <a:xfrm>
            <a:off x="381000" y="1844825"/>
            <a:ext cx="9144000" cy="4910153"/>
          </a:xfrm>
          <a:prstGeom prst="rect">
            <a:avLst/>
          </a:prstGeom>
        </p:spPr>
        <p:txBody>
          <a:bodyPr>
            <a:noAutofit/>
          </a:bodyPr>
          <a:lstStyle/>
          <a:p>
            <a:pPr marL="342900" indent="-342900" defTabSz="449263" eaLnBrk="0" hangingPunct="0">
              <a:lnSpc>
                <a:spcPct val="102000"/>
              </a:lnSpc>
              <a:spcBef>
                <a:spcPts val="0"/>
              </a:spcBef>
              <a:spcAft>
                <a:spcPts val="1425"/>
              </a:spcAft>
              <a:buClr>
                <a:srgbClr val="000000"/>
              </a:buClr>
              <a:buSzPct val="100000"/>
              <a:buFont typeface="Times New Roman" pitchFamily="16" charset="0"/>
              <a:buChar char="•"/>
              <a:defRPr/>
            </a:pPr>
            <a:r>
              <a:rPr lang="es-ES" sz="2000" kern="0" dirty="0">
                <a:solidFill>
                  <a:srgbClr val="000000"/>
                </a:solidFill>
                <a:latin typeface="+mn-lt"/>
                <a:cs typeface="+mn-cs"/>
              </a:rPr>
              <a:t>Artículo 17. Archivo de documentos.</a:t>
            </a:r>
          </a:p>
          <a:p>
            <a:pPr marL="742950" lvl="1" indent="-285750" defTabSz="449263" eaLnBrk="0" hangingPunct="0">
              <a:lnSpc>
                <a:spcPct val="102000"/>
              </a:lnSpc>
              <a:spcBef>
                <a:spcPts val="0"/>
              </a:spcBef>
              <a:spcAft>
                <a:spcPts val="1138"/>
              </a:spcAft>
              <a:buClr>
                <a:srgbClr val="000000"/>
              </a:buClr>
              <a:buSzPct val="100000"/>
              <a:buFont typeface="Times New Roman" pitchFamily="16" charset="0"/>
              <a:buChar char="–"/>
              <a:defRPr/>
            </a:pPr>
            <a:r>
              <a:rPr lang="es-ES" sz="2000" b="0" kern="0" dirty="0">
                <a:solidFill>
                  <a:srgbClr val="000000"/>
                </a:solidFill>
                <a:latin typeface="+mn-lt"/>
                <a:cs typeface="+mn-cs"/>
              </a:rPr>
              <a:t>1. </a:t>
            </a:r>
            <a:r>
              <a:rPr lang="es-ES" sz="2000" kern="0" dirty="0">
                <a:solidFill>
                  <a:srgbClr val="000000"/>
                </a:solidFill>
                <a:latin typeface="+mn-lt"/>
                <a:cs typeface="+mn-cs"/>
              </a:rPr>
              <a:t>Cada Administración deberá mantener un archivo electrónico único de los documentos electrónicos que correspondan a procedimientos finalizados</a:t>
            </a:r>
            <a:r>
              <a:rPr lang="es-ES" sz="2000" b="0" kern="0" dirty="0">
                <a:solidFill>
                  <a:srgbClr val="000000"/>
                </a:solidFill>
                <a:latin typeface="+mn-lt"/>
                <a:cs typeface="+mn-cs"/>
              </a:rPr>
              <a:t>, en los términos establecidos en la normativa reguladora aplicable.</a:t>
            </a:r>
          </a:p>
          <a:p>
            <a:pPr marL="742950" lvl="1" indent="-285750" defTabSz="449263" eaLnBrk="0" hangingPunct="0">
              <a:lnSpc>
                <a:spcPct val="102000"/>
              </a:lnSpc>
              <a:spcBef>
                <a:spcPts val="0"/>
              </a:spcBef>
              <a:spcAft>
                <a:spcPts val="1138"/>
              </a:spcAft>
              <a:buClr>
                <a:srgbClr val="000000"/>
              </a:buClr>
              <a:buSzPct val="100000"/>
              <a:buFont typeface="Times New Roman" pitchFamily="16" charset="0"/>
              <a:buChar char="–"/>
              <a:defRPr/>
            </a:pPr>
            <a:r>
              <a:rPr lang="es-ES" sz="1600" b="0" kern="0" dirty="0">
                <a:solidFill>
                  <a:srgbClr val="000000"/>
                </a:solidFill>
                <a:latin typeface="+mn-lt"/>
                <a:cs typeface="+mn-cs"/>
              </a:rPr>
              <a:t>2. Los </a:t>
            </a:r>
            <a:r>
              <a:rPr lang="es-ES" sz="1600" kern="0" dirty="0">
                <a:solidFill>
                  <a:srgbClr val="000000"/>
                </a:solidFill>
                <a:latin typeface="+mn-lt"/>
                <a:cs typeface="+mn-cs"/>
              </a:rPr>
              <a:t>documentos electrónicos </a:t>
            </a:r>
            <a:r>
              <a:rPr lang="es-ES" sz="1600" b="0" kern="0" dirty="0">
                <a:solidFill>
                  <a:srgbClr val="000000"/>
                </a:solidFill>
                <a:latin typeface="+mn-lt"/>
                <a:cs typeface="+mn-cs"/>
              </a:rPr>
              <a:t>deberán conservarse en un </a:t>
            </a:r>
            <a:r>
              <a:rPr lang="es-ES" sz="1600" kern="0" dirty="0">
                <a:solidFill>
                  <a:srgbClr val="000000"/>
                </a:solidFill>
                <a:latin typeface="+mn-lt"/>
                <a:cs typeface="+mn-cs"/>
              </a:rPr>
              <a:t>formato</a:t>
            </a:r>
            <a:r>
              <a:rPr lang="es-ES" sz="1600" b="0" kern="0" dirty="0">
                <a:solidFill>
                  <a:srgbClr val="000000"/>
                </a:solidFill>
                <a:latin typeface="+mn-lt"/>
                <a:cs typeface="+mn-cs"/>
              </a:rPr>
              <a:t> que permita garantizar la autenticidad, integridad y conservación del documento, así como su consulta con independencia del tiempo transcurrido desde su emisión. Se asegurará en todo caso la posibilidad de trasladar los datos a otros formatos y soportes que garanticen el acceso desde diferentes aplicaciones. La eliminación de dichos documentos deberá ser autorizada de acuerdo a lo dispuesto en la normativa aplicable.</a:t>
            </a:r>
          </a:p>
          <a:p>
            <a:pPr marL="742950" lvl="1" indent="-285750" defTabSz="449263" eaLnBrk="0" hangingPunct="0">
              <a:lnSpc>
                <a:spcPct val="102000"/>
              </a:lnSpc>
              <a:spcBef>
                <a:spcPts val="0"/>
              </a:spcBef>
              <a:spcAft>
                <a:spcPts val="1138"/>
              </a:spcAft>
              <a:buClr>
                <a:srgbClr val="000000"/>
              </a:buClr>
              <a:buSzPct val="100000"/>
              <a:buFont typeface="Times New Roman" pitchFamily="16" charset="0"/>
              <a:buChar char="–"/>
              <a:defRPr/>
            </a:pPr>
            <a:r>
              <a:rPr lang="es-ES" sz="1600" b="0" kern="0" dirty="0">
                <a:solidFill>
                  <a:srgbClr val="000000"/>
                </a:solidFill>
                <a:latin typeface="+mn-lt"/>
                <a:cs typeface="+mn-cs"/>
              </a:rPr>
              <a:t>3. Los medios o soportes en que se almacenen documentos, deberán contar con </a:t>
            </a:r>
            <a:r>
              <a:rPr lang="es-ES" sz="1600" kern="0" dirty="0">
                <a:solidFill>
                  <a:srgbClr val="000000"/>
                </a:solidFill>
                <a:latin typeface="+mn-lt"/>
                <a:cs typeface="+mn-cs"/>
              </a:rPr>
              <a:t>medidas de seguridad</a:t>
            </a:r>
            <a:r>
              <a:rPr lang="es-ES" sz="1600" b="0" kern="0" dirty="0">
                <a:solidFill>
                  <a:srgbClr val="000000"/>
                </a:solidFill>
                <a:latin typeface="+mn-lt"/>
                <a:cs typeface="+mn-cs"/>
              </a:rPr>
              <a:t>, de acuerdo con lo previsto en el Esquema Nacional de Seguridad, que garanticen la integridad, autenticidad, confidencialidad, calidad, protección y conservación de los documentos almacenados. En particular, asegurarán la identificación de los usuarios y el control de accesos, así como el cumplimiento de las garantías previstas en la legislación de protección de datos.</a:t>
            </a:r>
          </a:p>
          <a:p>
            <a:pPr marL="742950" lvl="1" indent="-285750" defTabSz="449263" eaLnBrk="0" hangingPunct="0">
              <a:lnSpc>
                <a:spcPct val="102000"/>
              </a:lnSpc>
              <a:spcBef>
                <a:spcPts val="0"/>
              </a:spcBef>
              <a:spcAft>
                <a:spcPts val="1138"/>
              </a:spcAft>
              <a:buClr>
                <a:srgbClr val="000000"/>
              </a:buClr>
              <a:buSzPct val="100000"/>
              <a:buFont typeface="Times New Roman" pitchFamily="16" charset="0"/>
              <a:buChar char="–"/>
              <a:defRPr/>
            </a:pPr>
            <a:endParaRPr lang="es-ES" sz="1800" b="0" kern="0" dirty="0">
              <a:solidFill>
                <a:srgbClr val="000000"/>
              </a:solidFill>
              <a:latin typeface="+mn-lt"/>
              <a:cs typeface="+mn-cs"/>
            </a:endParaRPr>
          </a:p>
          <a:p>
            <a:pPr marL="742950" lvl="1" indent="-285750" defTabSz="449263" eaLnBrk="0" hangingPunct="0">
              <a:lnSpc>
                <a:spcPct val="102000"/>
              </a:lnSpc>
              <a:spcBef>
                <a:spcPts val="0"/>
              </a:spcBef>
              <a:spcAft>
                <a:spcPts val="1138"/>
              </a:spcAft>
              <a:buClr>
                <a:srgbClr val="000000"/>
              </a:buClr>
              <a:buSzPct val="100000"/>
              <a:buFont typeface="Times New Roman" pitchFamily="16" charset="0"/>
              <a:buChar char="–"/>
              <a:defRPr/>
            </a:pPr>
            <a:endParaRPr lang="es-ES" sz="1800" b="0" kern="0" dirty="0">
              <a:solidFill>
                <a:srgbClr val="000000"/>
              </a:solidFill>
              <a:latin typeface="+mn-lt"/>
              <a:cs typeface="+mn-cs"/>
            </a:endParaRPr>
          </a:p>
          <a:p>
            <a:pPr marL="342900" indent="-342900" defTabSz="449263" eaLnBrk="0" hangingPunct="0">
              <a:lnSpc>
                <a:spcPct val="102000"/>
              </a:lnSpc>
              <a:spcBef>
                <a:spcPts val="0"/>
              </a:spcBef>
              <a:spcAft>
                <a:spcPts val="1425"/>
              </a:spcAft>
              <a:buClr>
                <a:srgbClr val="000000"/>
              </a:buClr>
              <a:buSzPct val="100000"/>
              <a:buFont typeface="Times New Roman" pitchFamily="16" charset="0"/>
              <a:buChar char="•"/>
              <a:defRPr/>
            </a:pPr>
            <a:endParaRPr lang="es-ES" sz="2000" b="0" kern="0" dirty="0">
              <a:solidFill>
                <a:srgbClr val="000000"/>
              </a:solidFill>
              <a:latin typeface="+mn-lt"/>
              <a:cs typeface="+mn-cs"/>
            </a:endParaRPr>
          </a:p>
        </p:txBody>
      </p:sp>
      <p:sp>
        <p:nvSpPr>
          <p:cNvPr id="4" name="Text Box 1"/>
          <p:cNvSpPr txBox="1">
            <a:spLocks noChangeArrowheads="1"/>
          </p:cNvSpPr>
          <p:nvPr/>
        </p:nvSpPr>
        <p:spPr bwMode="auto">
          <a:xfrm>
            <a:off x="381000" y="812130"/>
            <a:ext cx="9144000" cy="528638"/>
          </a:xfrm>
          <a:prstGeom prst="rect">
            <a:avLst/>
          </a:prstGeom>
          <a:noFill/>
          <a:ln w="9525">
            <a:noFill/>
            <a:round/>
            <a:headEnd/>
            <a:tailEnd/>
          </a:ln>
        </p:spPr>
        <p:txBody>
          <a:bodyPr lIns="90000" tIns="46800" rIns="90000" bIns="46800" anchor="ctr"/>
          <a:lstStyle/>
          <a:p>
            <a:pPr algn="ctr"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</a:pPr>
            <a:r>
              <a:rPr lang="es-ES" sz="2800" dirty="0">
                <a:solidFill>
                  <a:srgbClr val="005A8C"/>
                </a:solidFill>
                <a:latin typeface="Calibri" pitchFamily="34" charset="0"/>
                <a:cs typeface="Arial" pitchFamily="34" charset="0"/>
                <a:hlinkClick r:id="rId3"/>
              </a:rPr>
              <a:t>Ley 39/2015</a:t>
            </a:r>
            <a:r>
              <a:rPr lang="es-ES" sz="2800" dirty="0">
                <a:solidFill>
                  <a:srgbClr val="005A8C"/>
                </a:solidFill>
                <a:latin typeface="Calibri" pitchFamily="34" charset="0"/>
                <a:cs typeface="Arial" pitchFamily="34" charset="0"/>
              </a:rPr>
              <a:t>, de 1 de octubre, del Procedimiento Administrativo Común de las Administraciones Públicas</a:t>
            </a:r>
          </a:p>
        </p:txBody>
      </p:sp>
    </p:spTree>
    <p:extLst>
      <p:ext uri="{BB962C8B-B14F-4D97-AF65-F5344CB8AC3E}">
        <p14:creationId xmlns:p14="http://schemas.microsoft.com/office/powerpoint/2010/main" xmlns="" val="421735157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2 Rectángulo"/>
          <p:cNvSpPr/>
          <p:nvPr/>
        </p:nvSpPr>
        <p:spPr bwMode="auto">
          <a:xfrm>
            <a:off x="560512" y="3028360"/>
            <a:ext cx="8856984" cy="1224136"/>
          </a:xfrm>
          <a:prstGeom prst="rect">
            <a:avLst/>
          </a:prstGeom>
          <a:solidFill>
            <a:srgbClr val="FFFF00"/>
          </a:solidFill>
          <a:ln w="25400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defTabSz="449263" hangingPunct="0">
              <a:lnSpc>
                <a:spcPct val="93000"/>
              </a:lnSpc>
              <a:buClr>
                <a:srgbClr val="000000"/>
              </a:buClr>
              <a:buSzPct val="100000"/>
            </a:pPr>
            <a:endParaRPr lang="es-ES" sz="1800" b="0">
              <a:ea typeface="Microsoft YaHei" charset="-122"/>
            </a:endParaRPr>
          </a:p>
        </p:txBody>
      </p:sp>
      <p:sp>
        <p:nvSpPr>
          <p:cNvPr id="2" name="1 CuadroTexto"/>
          <p:cNvSpPr txBox="1"/>
          <p:nvPr/>
        </p:nvSpPr>
        <p:spPr>
          <a:xfrm>
            <a:off x="488504" y="2103815"/>
            <a:ext cx="9036496" cy="473975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spcAft>
                <a:spcPts val="600"/>
              </a:spcAft>
            </a:pPr>
            <a:r>
              <a:rPr lang="es-ES" dirty="0">
                <a:solidFill>
                  <a:schemeClr val="tx1"/>
                </a:solidFill>
              </a:rPr>
              <a:t>Disposición adicional segunda. </a:t>
            </a:r>
            <a:r>
              <a:rPr lang="es-ES" i="1" dirty="0">
                <a:solidFill>
                  <a:schemeClr val="tx1"/>
                </a:solidFill>
              </a:rPr>
              <a:t>Adhesión de las Comunidades Autónomas y Entidades Locales a las plataformas y registros de la Administración General del Estado.</a:t>
            </a:r>
            <a:endParaRPr lang="es-ES" dirty="0">
              <a:solidFill>
                <a:schemeClr val="tx1"/>
              </a:solidFill>
            </a:endParaRPr>
          </a:p>
          <a:p>
            <a:pPr>
              <a:spcAft>
                <a:spcPts val="600"/>
              </a:spcAft>
            </a:pPr>
            <a:r>
              <a:rPr lang="es-ES" sz="1600" dirty="0">
                <a:solidFill>
                  <a:schemeClr val="tx1"/>
                </a:solidFill>
              </a:rPr>
              <a:t>Para cumplir con lo previsto en materia de registro electrónico de apoderamientos, registro electrónico, </a:t>
            </a:r>
            <a:r>
              <a:rPr lang="es-ES" sz="1600" dirty="0">
                <a:solidFill>
                  <a:schemeClr val="tx1"/>
                </a:solidFill>
                <a:latin typeface="Arial Black" pitchFamily="34" charset="0"/>
              </a:rPr>
              <a:t>archivo electrónico único</a:t>
            </a:r>
            <a:r>
              <a:rPr lang="es-ES" sz="1600" dirty="0">
                <a:solidFill>
                  <a:schemeClr val="tx1"/>
                </a:solidFill>
              </a:rPr>
              <a:t>, plataforma de intermediación de datos y punto de acceso general electrónico de la Administración, las Comunidades Autónomas y las Entidades Locales podrán adherirse voluntariamente y a través de medios electrónicos a las plataformas y registros establecidos al efecto por la Administración General del Estado. Su no adhesión, deberá justificarse en términos de eficiencia conforme al artículo 7 de la Ley Orgánica 2/2012, de 27 de abril, de Estabilidad Presupuestaria y Sostenibilidad Financiera.</a:t>
            </a:r>
          </a:p>
          <a:p>
            <a:pPr>
              <a:spcAft>
                <a:spcPts val="600"/>
              </a:spcAft>
            </a:pPr>
            <a:r>
              <a:rPr lang="es-ES" sz="1600" dirty="0">
                <a:solidFill>
                  <a:schemeClr val="tx1"/>
                </a:solidFill>
              </a:rPr>
              <a:t>En el caso que una Comunidad Autónoma o una Entidad Local justifique ante el Ministerio de Hacienda y Administraciones Públicas que puede prestar el servicio de un modo más eficiente, de acuerdo con los criterios previstos en el párrafo anterior, y opte por mantener su propio registro o plataforma, las citadas Administraciones deberán garantizar que éste cumple con los requisitos del Esquema Nacional de Interoperabilidad, el Esquema Nacional de Seguridad, y sus normas técnicas de desarrollo, de modo que se garantice su compatibilidad informática e interconexión, así como la transmisión telemática de las solicitudes, escritos y comunicaciones que se realicen en sus correspondientes registros y plataformas.</a:t>
            </a:r>
          </a:p>
        </p:txBody>
      </p:sp>
      <p:sp>
        <p:nvSpPr>
          <p:cNvPr id="4" name="Text Box 1"/>
          <p:cNvSpPr txBox="1">
            <a:spLocks noChangeArrowheads="1"/>
          </p:cNvSpPr>
          <p:nvPr/>
        </p:nvSpPr>
        <p:spPr bwMode="auto">
          <a:xfrm>
            <a:off x="381000" y="1460202"/>
            <a:ext cx="9144000" cy="528638"/>
          </a:xfrm>
          <a:prstGeom prst="rect">
            <a:avLst/>
          </a:prstGeom>
          <a:noFill/>
          <a:ln w="9525">
            <a:noFill/>
            <a:round/>
            <a:headEnd/>
            <a:tailEnd/>
          </a:ln>
        </p:spPr>
        <p:txBody>
          <a:bodyPr lIns="90000" tIns="46800" rIns="90000" bIns="46800" anchor="ctr"/>
          <a:lstStyle/>
          <a:p>
            <a:pPr algn="ctr"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</a:pPr>
            <a:r>
              <a:rPr lang="es-ES" sz="4000" dirty="0">
                <a:solidFill>
                  <a:srgbClr val="005A8C"/>
                </a:solidFill>
                <a:latin typeface="Calibri" pitchFamily="34" charset="0"/>
                <a:cs typeface="Arial" pitchFamily="34" charset="0"/>
              </a:rPr>
              <a:t>Adhesión de CC.AA. y EE.LL.</a:t>
            </a:r>
          </a:p>
        </p:txBody>
      </p:sp>
      <p:sp>
        <p:nvSpPr>
          <p:cNvPr id="5" name="Text Box 1"/>
          <p:cNvSpPr txBox="1">
            <a:spLocks noChangeArrowheads="1"/>
          </p:cNvSpPr>
          <p:nvPr/>
        </p:nvSpPr>
        <p:spPr bwMode="auto">
          <a:xfrm>
            <a:off x="381000" y="812130"/>
            <a:ext cx="9144000" cy="528638"/>
          </a:xfrm>
          <a:prstGeom prst="rect">
            <a:avLst/>
          </a:prstGeom>
          <a:noFill/>
          <a:ln w="9525">
            <a:noFill/>
            <a:round/>
            <a:headEnd/>
            <a:tailEnd/>
          </a:ln>
        </p:spPr>
        <p:txBody>
          <a:bodyPr lIns="90000" tIns="46800" rIns="90000" bIns="46800" anchor="ctr"/>
          <a:lstStyle/>
          <a:p>
            <a:pPr algn="ctr"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</a:pPr>
            <a:r>
              <a:rPr lang="es-ES" sz="2800" dirty="0">
                <a:solidFill>
                  <a:srgbClr val="005A8C"/>
                </a:solidFill>
                <a:latin typeface="Calibri" pitchFamily="34" charset="0"/>
                <a:cs typeface="Arial" pitchFamily="34" charset="0"/>
                <a:hlinkClick r:id="rId3"/>
              </a:rPr>
              <a:t>Ley 39/2015</a:t>
            </a:r>
            <a:r>
              <a:rPr lang="es-ES" sz="2800" dirty="0">
                <a:solidFill>
                  <a:srgbClr val="005A8C"/>
                </a:solidFill>
                <a:latin typeface="Calibri" pitchFamily="34" charset="0"/>
                <a:cs typeface="Arial" pitchFamily="34" charset="0"/>
              </a:rPr>
              <a:t>, de 1 de octubre, del Procedimiento Administrativo Común de las Administraciones Públicas</a:t>
            </a:r>
          </a:p>
        </p:txBody>
      </p:sp>
    </p:spTree>
    <p:extLst>
      <p:ext uri="{BB962C8B-B14F-4D97-AF65-F5344CB8AC3E}">
        <p14:creationId xmlns:p14="http://schemas.microsoft.com/office/powerpoint/2010/main" xmlns="" val="3115734171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Box 1"/>
          <p:cNvSpPr txBox="1">
            <a:spLocks noChangeArrowheads="1"/>
          </p:cNvSpPr>
          <p:nvPr/>
        </p:nvSpPr>
        <p:spPr bwMode="auto">
          <a:xfrm>
            <a:off x="381000" y="812130"/>
            <a:ext cx="9144000" cy="528638"/>
          </a:xfrm>
          <a:prstGeom prst="rect">
            <a:avLst/>
          </a:prstGeom>
          <a:noFill/>
          <a:ln w="9525">
            <a:noFill/>
            <a:round/>
            <a:headEnd/>
            <a:tailEnd/>
          </a:ln>
        </p:spPr>
        <p:txBody>
          <a:bodyPr lIns="90000" tIns="46800" rIns="90000" bIns="46800" anchor="ctr"/>
          <a:lstStyle/>
          <a:p>
            <a:pPr algn="ctr"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</a:pPr>
            <a:r>
              <a:rPr lang="es-ES" sz="2800" dirty="0">
                <a:solidFill>
                  <a:srgbClr val="005A8C"/>
                </a:solidFill>
                <a:latin typeface="Calibri" pitchFamily="34" charset="0"/>
                <a:cs typeface="Arial" pitchFamily="34" charset="0"/>
                <a:hlinkClick r:id="rId3"/>
              </a:rPr>
              <a:t>Ley 39/2015</a:t>
            </a:r>
            <a:r>
              <a:rPr lang="es-ES" sz="2800" dirty="0">
                <a:solidFill>
                  <a:srgbClr val="005A8C"/>
                </a:solidFill>
                <a:latin typeface="Calibri" pitchFamily="34" charset="0"/>
                <a:cs typeface="Arial" pitchFamily="34" charset="0"/>
              </a:rPr>
              <a:t>, de 1 de octubre, del Procedimiento Administrativo Común de las Administraciones Públicas</a:t>
            </a:r>
          </a:p>
        </p:txBody>
      </p:sp>
      <p:pic>
        <p:nvPicPr>
          <p:cNvPr id="1027" name="Picture 3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352425" y="1599565"/>
            <a:ext cx="9201150" cy="51625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  <p:extLst>
      <p:ext uri="{BB962C8B-B14F-4D97-AF65-F5344CB8AC3E}">
        <p14:creationId xmlns:p14="http://schemas.microsoft.com/office/powerpoint/2010/main" xmlns="" val="2177273079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Box 1">
            <a:hlinkClick r:id="rId3"/>
          </p:cNvPr>
          <p:cNvSpPr txBox="1">
            <a:spLocks noChangeArrowheads="1"/>
          </p:cNvSpPr>
          <p:nvPr/>
        </p:nvSpPr>
        <p:spPr bwMode="auto">
          <a:xfrm>
            <a:off x="381000" y="692696"/>
            <a:ext cx="9144000" cy="864096"/>
          </a:xfrm>
          <a:prstGeom prst="rect">
            <a:avLst/>
          </a:prstGeom>
          <a:noFill/>
          <a:ln w="9525">
            <a:noFill/>
            <a:round/>
            <a:headEnd/>
            <a:tailEnd/>
          </a:ln>
        </p:spPr>
        <p:txBody>
          <a:bodyPr lIns="90000" tIns="46800" rIns="90000" bIns="46800" anchor="ctr"/>
          <a:lstStyle/>
          <a:p>
            <a:pPr algn="ctr"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</a:pPr>
            <a:r>
              <a:rPr lang="es-ES" sz="3200" dirty="0">
                <a:solidFill>
                  <a:srgbClr val="005A8C"/>
                </a:solidFill>
                <a:latin typeface="Calibri" pitchFamily="34" charset="0"/>
                <a:cs typeface="Arial" pitchFamily="34" charset="0"/>
                <a:hlinkClick r:id="rId3"/>
              </a:rPr>
              <a:t>Ley 40/2015</a:t>
            </a:r>
            <a:r>
              <a:rPr lang="es-ES" sz="3200" dirty="0">
                <a:solidFill>
                  <a:srgbClr val="005A8C"/>
                </a:solidFill>
                <a:latin typeface="Calibri" pitchFamily="34" charset="0"/>
                <a:cs typeface="Arial" pitchFamily="34" charset="0"/>
              </a:rPr>
              <a:t>, de 1 de octubre, de Régimen Jurídico del Sector Público</a:t>
            </a:r>
          </a:p>
        </p:txBody>
      </p:sp>
      <p:pic>
        <p:nvPicPr>
          <p:cNvPr id="3" name="Picture 2">
            <a:hlinkClick r:id="rId3"/>
          </p:cNvPr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623889" y="1643050"/>
            <a:ext cx="8658225" cy="51435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4" name="3 CuadroTexto"/>
          <p:cNvSpPr txBox="1"/>
          <p:nvPr/>
        </p:nvSpPr>
        <p:spPr>
          <a:xfrm>
            <a:off x="523844" y="6565316"/>
            <a:ext cx="5318828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s-ES" sz="1400" dirty="0">
                <a:solidFill>
                  <a:schemeClr val="bg1">
                    <a:lumMod val="50000"/>
                  </a:schemeClr>
                </a:solidFill>
                <a:hlinkClick r:id="rId3"/>
              </a:rPr>
              <a:t>http://www.boe.es/diario_boe/txt.php?id=BOE-A-2015-10566</a:t>
            </a:r>
            <a:r>
              <a:rPr lang="es-ES" sz="1400" dirty="0">
                <a:solidFill>
                  <a:schemeClr val="bg1">
                    <a:lumMod val="50000"/>
                  </a:schemeClr>
                </a:solidFill>
              </a:rPr>
              <a:t> </a:t>
            </a:r>
          </a:p>
        </p:txBody>
      </p:sp>
      <p:sp>
        <p:nvSpPr>
          <p:cNvPr id="5" name="4 Flecha derecha"/>
          <p:cNvSpPr/>
          <p:nvPr/>
        </p:nvSpPr>
        <p:spPr bwMode="auto">
          <a:xfrm flipH="1">
            <a:off x="5600839" y="3649755"/>
            <a:ext cx="216024" cy="216024"/>
          </a:xfrm>
          <a:prstGeom prst="rightArrow">
            <a:avLst/>
          </a:prstGeom>
          <a:solidFill>
            <a:srgbClr val="FF0000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defTabSz="449263" hangingPunct="0">
              <a:lnSpc>
                <a:spcPct val="93000"/>
              </a:lnSpc>
              <a:buClr>
                <a:srgbClr val="000000"/>
              </a:buClr>
              <a:buSzPct val="100000"/>
            </a:pPr>
            <a:endParaRPr lang="es-ES" sz="1800" b="0">
              <a:ea typeface="Microsoft YaHei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1842504236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CuadroTexto"/>
          <p:cNvSpPr txBox="1"/>
          <p:nvPr/>
        </p:nvSpPr>
        <p:spPr>
          <a:xfrm>
            <a:off x="291830" y="1770448"/>
            <a:ext cx="9377463" cy="483209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sz="1600" dirty="0" smtClean="0">
                <a:solidFill>
                  <a:schemeClr val="tx1"/>
                </a:solidFill>
              </a:rPr>
              <a:t>Artículo 46. Archivo electrónico de documentos.</a:t>
            </a:r>
          </a:p>
          <a:p>
            <a:r>
              <a:rPr lang="es-ES" sz="1600" dirty="0" smtClean="0">
                <a:solidFill>
                  <a:schemeClr val="tx1"/>
                </a:solidFill>
              </a:rPr>
              <a:t> </a:t>
            </a:r>
          </a:p>
          <a:p>
            <a:pPr>
              <a:spcAft>
                <a:spcPts val="1200"/>
              </a:spcAft>
            </a:pPr>
            <a:r>
              <a:rPr lang="es-ES" sz="1600" b="0" dirty="0" smtClean="0">
                <a:solidFill>
                  <a:schemeClr val="tx1"/>
                </a:solidFill>
              </a:rPr>
              <a:t>1. </a:t>
            </a:r>
            <a:r>
              <a:rPr lang="es-ES" sz="1600" dirty="0" smtClean="0">
                <a:solidFill>
                  <a:schemeClr val="tx1"/>
                </a:solidFill>
              </a:rPr>
              <a:t>Todos los documentos utilizados en las actuaciones administrativas se almacenarán por medios electrónicos</a:t>
            </a:r>
            <a:r>
              <a:rPr lang="es-ES" sz="1600" b="0" dirty="0" smtClean="0">
                <a:solidFill>
                  <a:schemeClr val="tx1"/>
                </a:solidFill>
              </a:rPr>
              <a:t>, salvo cuando no sea posible.</a:t>
            </a:r>
          </a:p>
          <a:p>
            <a:pPr>
              <a:spcAft>
                <a:spcPts val="1200"/>
              </a:spcAft>
            </a:pPr>
            <a:r>
              <a:rPr lang="es-ES" sz="1600" b="0" dirty="0" smtClean="0">
                <a:solidFill>
                  <a:schemeClr val="tx1"/>
                </a:solidFill>
              </a:rPr>
              <a:t>2. Los </a:t>
            </a:r>
            <a:r>
              <a:rPr lang="es-ES" sz="1600" dirty="0" smtClean="0">
                <a:solidFill>
                  <a:schemeClr val="tx1"/>
                </a:solidFill>
              </a:rPr>
              <a:t>documentos electrónicos </a:t>
            </a:r>
            <a:r>
              <a:rPr lang="es-ES" sz="1600" b="0" dirty="0" smtClean="0">
                <a:solidFill>
                  <a:schemeClr val="tx1"/>
                </a:solidFill>
              </a:rPr>
              <a:t>que contengan actos administrativos que afecten a derechos o intereses de los particulares deberán </a:t>
            </a:r>
            <a:r>
              <a:rPr lang="es-ES" sz="1600" dirty="0" smtClean="0">
                <a:solidFill>
                  <a:schemeClr val="tx1"/>
                </a:solidFill>
              </a:rPr>
              <a:t>conservarse en soportes de esta naturaleza</a:t>
            </a:r>
            <a:r>
              <a:rPr lang="es-ES" sz="1600" b="0" dirty="0" smtClean="0">
                <a:solidFill>
                  <a:schemeClr val="tx1"/>
                </a:solidFill>
              </a:rPr>
              <a:t>, ya sea en el mismo formato a partir del que se originó el documento o en otro cualquiera que asegure la identidad e integridad de la información necesaria para reproducirlo. Se asegurará en todo caso la posibilidad de trasladar los datos a otros formatos y soportes que garanticen el acceso desde diferentes aplicaciones.</a:t>
            </a:r>
          </a:p>
          <a:p>
            <a:pPr>
              <a:spcAft>
                <a:spcPts val="1200"/>
              </a:spcAft>
            </a:pPr>
            <a:r>
              <a:rPr lang="es-ES" sz="1600" b="0" dirty="0" smtClean="0">
                <a:solidFill>
                  <a:schemeClr val="tx1"/>
                </a:solidFill>
              </a:rPr>
              <a:t>3. Los medios o soportes en que se almacenen documentos, </a:t>
            </a:r>
            <a:r>
              <a:rPr lang="es-ES" sz="1600" dirty="0" smtClean="0">
                <a:solidFill>
                  <a:schemeClr val="tx1"/>
                </a:solidFill>
              </a:rPr>
              <a:t>deberán contar con medidas de seguridad</a:t>
            </a:r>
            <a:r>
              <a:rPr lang="es-ES" sz="1600" b="0" dirty="0" smtClean="0">
                <a:solidFill>
                  <a:schemeClr val="tx1"/>
                </a:solidFill>
              </a:rPr>
              <a:t>, de acuerdo con lo previsto en el Esquema Nacional de Seguridad, que garanticen la integridad, autenticidad, confidencialidad, calidad, protección y conservación de los documentos almacenados. En particular, asegurarán la identificación de los usuarios y el control de accesos, el cumplimiento de las garantías previstas en la legislación de protección de datos, así como la recuperación y conservación a largo plazo de los documentos electrónicos producidos por las Administraciones Públicas que así lo requieran, de acuerdo con las especificaciones sobre el ciclo de vida de los servicios y sistemas utilizados</a:t>
            </a:r>
          </a:p>
        </p:txBody>
      </p:sp>
      <p:sp>
        <p:nvSpPr>
          <p:cNvPr id="3" name="Text Box 1">
            <a:hlinkClick r:id="rId3"/>
          </p:cNvPr>
          <p:cNvSpPr txBox="1">
            <a:spLocks noChangeArrowheads="1"/>
          </p:cNvSpPr>
          <p:nvPr/>
        </p:nvSpPr>
        <p:spPr bwMode="auto">
          <a:xfrm>
            <a:off x="381000" y="692696"/>
            <a:ext cx="9144000" cy="864096"/>
          </a:xfrm>
          <a:prstGeom prst="rect">
            <a:avLst/>
          </a:prstGeom>
          <a:noFill/>
          <a:ln w="9525">
            <a:noFill/>
            <a:round/>
            <a:headEnd/>
            <a:tailEnd/>
          </a:ln>
        </p:spPr>
        <p:txBody>
          <a:bodyPr lIns="90000" tIns="46800" rIns="90000" bIns="46800" anchor="ctr"/>
          <a:lstStyle/>
          <a:p>
            <a:pPr algn="ctr"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</a:pPr>
            <a:r>
              <a:rPr lang="es-ES" sz="3200" dirty="0">
                <a:solidFill>
                  <a:srgbClr val="005A8C"/>
                </a:solidFill>
                <a:latin typeface="Calibri" pitchFamily="34" charset="0"/>
                <a:cs typeface="Arial" pitchFamily="34" charset="0"/>
                <a:hlinkClick r:id="rId3"/>
              </a:rPr>
              <a:t>Ley 40/2015</a:t>
            </a:r>
            <a:r>
              <a:rPr lang="es-ES" sz="3200" dirty="0">
                <a:solidFill>
                  <a:srgbClr val="005A8C"/>
                </a:solidFill>
                <a:latin typeface="Calibri" pitchFamily="34" charset="0"/>
                <a:cs typeface="Arial" pitchFamily="34" charset="0"/>
              </a:rPr>
              <a:t>, de 1 de octubre, de Régimen Jurídico del Sector Público</a:t>
            </a:r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2 Marcador de contenido"/>
          <p:cNvSpPr txBox="1">
            <a:spLocks/>
          </p:cNvSpPr>
          <p:nvPr/>
        </p:nvSpPr>
        <p:spPr>
          <a:xfrm>
            <a:off x="488504" y="1556792"/>
            <a:ext cx="9036496" cy="5328592"/>
          </a:xfrm>
          <a:prstGeom prst="rect">
            <a:avLst/>
          </a:prstGeom>
        </p:spPr>
        <p:txBody>
          <a:bodyPr>
            <a:normAutofit fontScale="92500" lnSpcReduction="20000"/>
          </a:bodyPr>
          <a:lstStyle/>
          <a:p>
            <a:pPr marL="342900" indent="-342900" defTabSz="449263" eaLnBrk="0" hangingPunct="0">
              <a:lnSpc>
                <a:spcPct val="102000"/>
              </a:lnSpc>
              <a:spcAft>
                <a:spcPts val="1425"/>
              </a:spcAft>
              <a:buClr>
                <a:srgbClr val="000000"/>
              </a:buClr>
              <a:buSzPct val="100000"/>
              <a:buFont typeface="Times New Roman" pitchFamily="16" charset="0"/>
              <a:buChar char="•"/>
              <a:defRPr/>
            </a:pPr>
            <a:r>
              <a:rPr lang="es-ES" sz="2000" kern="0" dirty="0">
                <a:solidFill>
                  <a:srgbClr val="000000"/>
                </a:solidFill>
                <a:latin typeface="+mn-lt"/>
                <a:cs typeface="+mn-cs"/>
              </a:rPr>
              <a:t>Disposición adicional novena. Comisión Sectorial de administración electrónica.</a:t>
            </a:r>
          </a:p>
          <a:p>
            <a:pPr marL="742950" lvl="1" indent="-285750" defTabSz="449263" eaLnBrk="0" hangingPunct="0">
              <a:lnSpc>
                <a:spcPct val="102000"/>
              </a:lnSpc>
              <a:spcAft>
                <a:spcPts val="1138"/>
              </a:spcAft>
              <a:buClr>
                <a:srgbClr val="000000"/>
              </a:buClr>
              <a:buSzPct val="100000"/>
              <a:buFont typeface="Times New Roman" pitchFamily="16" charset="0"/>
              <a:buChar char="–"/>
              <a:defRPr/>
            </a:pPr>
            <a:r>
              <a:rPr lang="es-ES" sz="1600" b="0" kern="0" dirty="0">
                <a:solidFill>
                  <a:srgbClr val="000000"/>
                </a:solidFill>
                <a:latin typeface="+mn-lt"/>
                <a:cs typeface="+mn-cs"/>
              </a:rPr>
              <a:t>1. La Comisión Sectorial de administración electrónica, dependiente de la Conferencia Sectorial de Administración Pública, es el </a:t>
            </a:r>
            <a:r>
              <a:rPr lang="es-ES" sz="1600" kern="0" dirty="0">
                <a:solidFill>
                  <a:srgbClr val="000000"/>
                </a:solidFill>
                <a:latin typeface="+mn-lt"/>
                <a:cs typeface="+mn-cs"/>
              </a:rPr>
              <a:t>órgano técnico de cooperación de la Administración General del Estado, de las Administraciones de las Comunidades Autónomas y de las Entidades Locales en materia de administración electrónica.</a:t>
            </a:r>
          </a:p>
          <a:p>
            <a:pPr marL="742950" lvl="1" indent="-285750" defTabSz="449263" eaLnBrk="0" hangingPunct="0">
              <a:lnSpc>
                <a:spcPct val="102000"/>
              </a:lnSpc>
              <a:spcAft>
                <a:spcPts val="1138"/>
              </a:spcAft>
              <a:buClr>
                <a:srgbClr val="000000"/>
              </a:buClr>
              <a:buSzPct val="100000"/>
              <a:buFont typeface="Times New Roman" pitchFamily="16" charset="0"/>
              <a:buChar char="–"/>
              <a:defRPr/>
            </a:pPr>
            <a:r>
              <a:rPr lang="es-ES" sz="1600" b="0" kern="0" dirty="0">
                <a:solidFill>
                  <a:srgbClr val="000000"/>
                </a:solidFill>
                <a:latin typeface="+mn-lt"/>
                <a:cs typeface="+mn-cs"/>
              </a:rPr>
              <a:t>2. El Comisión Sectorial de la administración electrónica desarrollará, al menos, las siguientes funciones:</a:t>
            </a:r>
          </a:p>
          <a:p>
            <a:pPr marL="742950" lvl="1" indent="-285750" defTabSz="449263" eaLnBrk="0" hangingPunct="0">
              <a:lnSpc>
                <a:spcPct val="102000"/>
              </a:lnSpc>
              <a:spcAft>
                <a:spcPts val="1138"/>
              </a:spcAft>
              <a:buClr>
                <a:srgbClr val="000000"/>
              </a:buClr>
              <a:buSzPct val="100000"/>
              <a:buFont typeface="Times New Roman" pitchFamily="16" charset="0"/>
              <a:buChar char="–"/>
              <a:defRPr/>
            </a:pPr>
            <a:r>
              <a:rPr lang="es-ES" sz="1600" b="0" kern="0" dirty="0">
                <a:solidFill>
                  <a:srgbClr val="000000"/>
                </a:solidFill>
                <a:latin typeface="+mn-lt"/>
                <a:cs typeface="+mn-cs"/>
              </a:rPr>
              <a:t>a) Asegurar la compatibilidad e interoperabilidad de los sistemas y aplicaciones empleados por las Administraciones Públicas.</a:t>
            </a:r>
          </a:p>
          <a:p>
            <a:pPr marL="742950" lvl="1" indent="-285750" defTabSz="449263" eaLnBrk="0" hangingPunct="0">
              <a:lnSpc>
                <a:spcPct val="102000"/>
              </a:lnSpc>
              <a:spcAft>
                <a:spcPts val="1138"/>
              </a:spcAft>
              <a:buClr>
                <a:srgbClr val="000000"/>
              </a:buClr>
              <a:buSzPct val="100000"/>
              <a:buFont typeface="Times New Roman" pitchFamily="16" charset="0"/>
              <a:buChar char="–"/>
              <a:defRPr/>
            </a:pPr>
            <a:r>
              <a:rPr lang="es-ES" sz="1600" b="0" kern="0" dirty="0">
                <a:solidFill>
                  <a:srgbClr val="000000"/>
                </a:solidFill>
                <a:latin typeface="+mn-lt"/>
                <a:cs typeface="+mn-cs"/>
              </a:rPr>
              <a:t>b) Impulsar el desarrollo de la administración electrónica en España.</a:t>
            </a:r>
          </a:p>
          <a:p>
            <a:pPr marL="742950" lvl="1" indent="-285750" defTabSz="449263" eaLnBrk="0" hangingPunct="0">
              <a:lnSpc>
                <a:spcPct val="102000"/>
              </a:lnSpc>
              <a:spcAft>
                <a:spcPts val="1138"/>
              </a:spcAft>
              <a:buClr>
                <a:srgbClr val="000000"/>
              </a:buClr>
              <a:buSzPct val="100000"/>
              <a:buFont typeface="Times New Roman" pitchFamily="16" charset="0"/>
              <a:buChar char="–"/>
              <a:defRPr/>
            </a:pPr>
            <a:r>
              <a:rPr lang="es-ES" sz="1600" b="0" kern="0" dirty="0">
                <a:solidFill>
                  <a:srgbClr val="000000"/>
                </a:solidFill>
                <a:latin typeface="+mn-lt"/>
                <a:cs typeface="+mn-cs"/>
              </a:rPr>
              <a:t>c) Asegurar la cooperación entre las Administraciones Públicas para proporcionar información administrativa clara, actualizada e inequívoca.</a:t>
            </a:r>
          </a:p>
          <a:p>
            <a:pPr marL="742950" lvl="1" indent="-285750" defTabSz="449263" eaLnBrk="0" hangingPunct="0">
              <a:lnSpc>
                <a:spcPct val="102000"/>
              </a:lnSpc>
              <a:spcAft>
                <a:spcPts val="1138"/>
              </a:spcAft>
              <a:buClr>
                <a:srgbClr val="000000"/>
              </a:buClr>
              <a:buSzPct val="100000"/>
              <a:buFont typeface="Times New Roman" pitchFamily="16" charset="0"/>
              <a:buChar char="–"/>
              <a:defRPr/>
            </a:pPr>
            <a:r>
              <a:rPr lang="es-ES" sz="1600" b="0" kern="0" dirty="0">
                <a:solidFill>
                  <a:srgbClr val="000000"/>
                </a:solidFill>
                <a:latin typeface="+mn-lt"/>
                <a:cs typeface="+mn-cs"/>
              </a:rPr>
              <a:t>3. Cuando por razón de las materias tratadas resulte de interés, podrá invitarse a las organizaciones, corporaciones o agentes sociales que se estime conveniente en cada caso a participar en las deliberaciones de la Comisión Sectorial.</a:t>
            </a:r>
          </a:p>
          <a:p>
            <a:pPr marL="342900" indent="-342900" defTabSz="449263" eaLnBrk="0" hangingPunct="0">
              <a:lnSpc>
                <a:spcPct val="102000"/>
              </a:lnSpc>
              <a:spcAft>
                <a:spcPts val="1425"/>
              </a:spcAft>
              <a:buClr>
                <a:srgbClr val="000000"/>
              </a:buClr>
              <a:buSzPct val="100000"/>
              <a:buFont typeface="Times New Roman" pitchFamily="16" charset="0"/>
              <a:buChar char="•"/>
              <a:defRPr/>
            </a:pPr>
            <a:r>
              <a:rPr lang="es-ES" sz="2100" kern="0" dirty="0">
                <a:solidFill>
                  <a:srgbClr val="000000"/>
                </a:solidFill>
                <a:latin typeface="+mn-lt"/>
                <a:cs typeface="+mn-cs"/>
              </a:rPr>
              <a:t>Disposición final decimoctava. Entrada en vigor.</a:t>
            </a:r>
          </a:p>
          <a:p>
            <a:pPr marL="742950" lvl="1" indent="-285750" defTabSz="449263" eaLnBrk="0" hangingPunct="0">
              <a:lnSpc>
                <a:spcPct val="102000"/>
              </a:lnSpc>
              <a:spcAft>
                <a:spcPts val="1138"/>
              </a:spcAft>
              <a:buClr>
                <a:srgbClr val="000000"/>
              </a:buClr>
              <a:buSzPct val="100000"/>
              <a:buFont typeface="Times New Roman" pitchFamily="16" charset="0"/>
              <a:buChar char="–"/>
              <a:defRPr/>
            </a:pPr>
            <a:r>
              <a:rPr lang="es-ES" sz="1600" kern="0" dirty="0">
                <a:solidFill>
                  <a:srgbClr val="000000"/>
                </a:solidFill>
                <a:latin typeface="+mn-lt"/>
                <a:cs typeface="+mn-cs"/>
              </a:rPr>
              <a:t>1. La presente Ley entrará en vigor al año de su publicación en el «Boletín Oficial del Estado</a:t>
            </a:r>
            <a:r>
              <a:rPr lang="es-ES" sz="1600" b="0" kern="0" dirty="0">
                <a:solidFill>
                  <a:srgbClr val="000000"/>
                </a:solidFill>
                <a:latin typeface="+mn-lt"/>
                <a:cs typeface="+mn-cs"/>
              </a:rPr>
              <a:t>», a excepción del punto cuatro ….</a:t>
            </a:r>
          </a:p>
          <a:p>
            <a:pPr marL="742950" lvl="1" indent="-285750" defTabSz="449263" eaLnBrk="0" hangingPunct="0">
              <a:lnSpc>
                <a:spcPct val="102000"/>
              </a:lnSpc>
              <a:spcBef>
                <a:spcPts val="600"/>
              </a:spcBef>
              <a:spcAft>
                <a:spcPts val="1138"/>
              </a:spcAft>
              <a:buClr>
                <a:srgbClr val="000000"/>
              </a:buClr>
              <a:buSzPct val="100000"/>
              <a:buFont typeface="Times New Roman" pitchFamily="16" charset="0"/>
              <a:buChar char="–"/>
              <a:defRPr/>
            </a:pPr>
            <a:endParaRPr lang="es-ES" sz="1800" b="0" kern="0" dirty="0">
              <a:solidFill>
                <a:srgbClr val="000000"/>
              </a:solidFill>
              <a:latin typeface="+mn-lt"/>
              <a:cs typeface="+mn-cs"/>
            </a:endParaRPr>
          </a:p>
          <a:p>
            <a:pPr marL="742950" lvl="1" indent="-285750" defTabSz="449263" eaLnBrk="0" hangingPunct="0">
              <a:lnSpc>
                <a:spcPct val="102000"/>
              </a:lnSpc>
              <a:spcBef>
                <a:spcPts val="600"/>
              </a:spcBef>
              <a:spcAft>
                <a:spcPts val="1138"/>
              </a:spcAft>
              <a:buClr>
                <a:srgbClr val="000000"/>
              </a:buClr>
              <a:buSzPct val="100000"/>
              <a:buFont typeface="Times New Roman" pitchFamily="16" charset="0"/>
              <a:buChar char="–"/>
              <a:defRPr/>
            </a:pPr>
            <a:endParaRPr lang="es-ES" sz="1800" b="0" kern="0" dirty="0">
              <a:solidFill>
                <a:srgbClr val="000000"/>
              </a:solidFill>
              <a:latin typeface="+mn-lt"/>
              <a:cs typeface="+mn-cs"/>
            </a:endParaRPr>
          </a:p>
          <a:p>
            <a:pPr marL="342900" indent="-342900" defTabSz="449263" eaLnBrk="0" hangingPunct="0">
              <a:lnSpc>
                <a:spcPct val="102000"/>
              </a:lnSpc>
              <a:spcBef>
                <a:spcPts val="600"/>
              </a:spcBef>
              <a:spcAft>
                <a:spcPts val="1425"/>
              </a:spcAft>
              <a:buClr>
                <a:srgbClr val="000000"/>
              </a:buClr>
              <a:buSzPct val="100000"/>
              <a:buFont typeface="Times New Roman" pitchFamily="16" charset="0"/>
              <a:buChar char="•"/>
              <a:defRPr/>
            </a:pPr>
            <a:endParaRPr lang="es-ES" sz="2000" b="0" kern="0" dirty="0">
              <a:solidFill>
                <a:srgbClr val="000000"/>
              </a:solidFill>
              <a:latin typeface="+mn-lt"/>
              <a:cs typeface="+mn-cs"/>
            </a:endParaRPr>
          </a:p>
        </p:txBody>
      </p:sp>
      <p:sp>
        <p:nvSpPr>
          <p:cNvPr id="3" name="Text Box 1">
            <a:hlinkClick r:id="rId3"/>
          </p:cNvPr>
          <p:cNvSpPr txBox="1">
            <a:spLocks noChangeArrowheads="1"/>
          </p:cNvSpPr>
          <p:nvPr/>
        </p:nvSpPr>
        <p:spPr bwMode="auto">
          <a:xfrm>
            <a:off x="381000" y="692696"/>
            <a:ext cx="9144000" cy="864096"/>
          </a:xfrm>
          <a:prstGeom prst="rect">
            <a:avLst/>
          </a:prstGeom>
          <a:noFill/>
          <a:ln w="9525">
            <a:noFill/>
            <a:round/>
            <a:headEnd/>
            <a:tailEnd/>
          </a:ln>
        </p:spPr>
        <p:txBody>
          <a:bodyPr lIns="90000" tIns="46800" rIns="90000" bIns="46800" anchor="ctr"/>
          <a:lstStyle/>
          <a:p>
            <a:pPr algn="ctr"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</a:pPr>
            <a:r>
              <a:rPr lang="es-ES" sz="3200" dirty="0">
                <a:solidFill>
                  <a:srgbClr val="005A8C"/>
                </a:solidFill>
                <a:latin typeface="Calibri" pitchFamily="34" charset="0"/>
                <a:cs typeface="Arial" pitchFamily="34" charset="0"/>
                <a:hlinkClick r:id="rId3"/>
              </a:rPr>
              <a:t>Ley 40/2015</a:t>
            </a:r>
            <a:r>
              <a:rPr lang="es-ES" sz="3200" dirty="0">
                <a:solidFill>
                  <a:srgbClr val="005A8C"/>
                </a:solidFill>
                <a:latin typeface="Calibri" pitchFamily="34" charset="0"/>
                <a:cs typeface="Arial" pitchFamily="34" charset="0"/>
              </a:rPr>
              <a:t>, de 1 de octubre, de Régimen Jurídico del Sector Público</a:t>
            </a:r>
          </a:p>
        </p:txBody>
      </p:sp>
    </p:spTree>
    <p:extLst>
      <p:ext uri="{BB962C8B-B14F-4D97-AF65-F5344CB8AC3E}">
        <p14:creationId xmlns:p14="http://schemas.microsoft.com/office/powerpoint/2010/main" xmlns="" val="487171946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" name="Text Box 1">
            <a:hlinkClick r:id="rId3"/>
          </p:cNvPr>
          <p:cNvSpPr txBox="1">
            <a:spLocks noChangeArrowheads="1"/>
          </p:cNvSpPr>
          <p:nvPr/>
        </p:nvSpPr>
        <p:spPr bwMode="auto">
          <a:xfrm>
            <a:off x="381000" y="692696"/>
            <a:ext cx="9144000" cy="576064"/>
          </a:xfrm>
          <a:prstGeom prst="rect">
            <a:avLst/>
          </a:prstGeom>
          <a:noFill/>
          <a:ln w="9525">
            <a:noFill/>
            <a:round/>
            <a:headEnd/>
            <a:tailEnd/>
          </a:ln>
        </p:spPr>
        <p:txBody>
          <a:bodyPr lIns="90000" tIns="46800" rIns="90000" bIns="46800" anchor="ctr"/>
          <a:lstStyle/>
          <a:p>
            <a:pPr algn="ctr"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</a:pPr>
            <a:r>
              <a:rPr lang="es-ES" sz="3200" dirty="0">
                <a:solidFill>
                  <a:srgbClr val="005A8C"/>
                </a:solidFill>
                <a:latin typeface="Calibri" pitchFamily="34" charset="0"/>
                <a:cs typeface="Arial" pitchFamily="34" charset="0"/>
              </a:rPr>
              <a:t>Calendario Ley 39/2015 y Ley 40/215</a:t>
            </a:r>
          </a:p>
        </p:txBody>
      </p:sp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594360" y="1301750"/>
            <a:ext cx="8839200" cy="55054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  <p:extLst>
      <p:ext uri="{BB962C8B-B14F-4D97-AF65-F5344CB8AC3E}">
        <p14:creationId xmlns:p14="http://schemas.microsoft.com/office/powerpoint/2010/main" xmlns="" val="2561149115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Box 1">
            <a:hlinkClick r:id="rId3"/>
          </p:cNvPr>
          <p:cNvSpPr txBox="1">
            <a:spLocks noChangeArrowheads="1"/>
          </p:cNvSpPr>
          <p:nvPr/>
        </p:nvSpPr>
        <p:spPr bwMode="auto">
          <a:xfrm>
            <a:off x="381000" y="836712"/>
            <a:ext cx="9144000" cy="528638"/>
          </a:xfrm>
          <a:prstGeom prst="rect">
            <a:avLst/>
          </a:prstGeom>
          <a:noFill/>
          <a:ln w="9525">
            <a:noFill/>
            <a:round/>
            <a:headEnd/>
            <a:tailEnd/>
          </a:ln>
        </p:spPr>
        <p:txBody>
          <a:bodyPr lIns="90000" tIns="46800" rIns="90000" bIns="46800" anchor="ctr"/>
          <a:lstStyle/>
          <a:p>
            <a:pPr algn="ctr"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</a:pPr>
            <a:r>
              <a:rPr lang="es-ES" sz="2800" dirty="0">
                <a:solidFill>
                  <a:srgbClr val="005A8C"/>
                </a:solidFill>
                <a:latin typeface="Calibri" pitchFamily="34" charset="0"/>
                <a:cs typeface="Arial" pitchFamily="34" charset="0"/>
                <a:hlinkClick r:id="rId3"/>
              </a:rPr>
              <a:t>PLAN DE TRANSFORMACIÓN DIGITAL </a:t>
            </a:r>
            <a:r>
              <a:rPr lang="es-ES" sz="2800" dirty="0">
                <a:solidFill>
                  <a:srgbClr val="005A8C"/>
                </a:solidFill>
                <a:latin typeface="Calibri" pitchFamily="34" charset="0"/>
                <a:cs typeface="Arial" pitchFamily="34" charset="0"/>
              </a:rPr>
              <a:t>DE LA AGE Y SUS OO.PP. (ESTRATEGIA TIC 2015 - 2020)</a:t>
            </a:r>
          </a:p>
        </p:txBody>
      </p:sp>
      <p:pic>
        <p:nvPicPr>
          <p:cNvPr id="1026" name="Picture 2">
            <a:hlinkClick r:id="rId3"/>
          </p:cNvPr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3872880" y="1556792"/>
            <a:ext cx="5539730" cy="518457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pic>
        <p:nvPicPr>
          <p:cNvPr id="1027" name="Picture 3">
            <a:hlinkClick r:id="rId3"/>
          </p:cNvPr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632520" y="1556792"/>
            <a:ext cx="3168352" cy="518457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sp>
        <p:nvSpPr>
          <p:cNvPr id="7" name="6 Rectángulo"/>
          <p:cNvSpPr/>
          <p:nvPr/>
        </p:nvSpPr>
        <p:spPr bwMode="auto">
          <a:xfrm>
            <a:off x="3872880" y="1988840"/>
            <a:ext cx="5544616" cy="936104"/>
          </a:xfrm>
          <a:prstGeom prst="rect">
            <a:avLst/>
          </a:prstGeom>
          <a:noFill/>
          <a:ln w="31750" cap="flat" cmpd="sng" algn="ctr">
            <a:solidFill>
              <a:srgbClr val="FF0066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defTabSz="449263" hangingPunct="0">
              <a:lnSpc>
                <a:spcPct val="93000"/>
              </a:lnSpc>
              <a:buClr>
                <a:srgbClr val="000000"/>
              </a:buClr>
              <a:buSzPct val="100000"/>
            </a:pPr>
            <a:endParaRPr lang="es-ES" sz="1800" b="0">
              <a:ea typeface="Microsoft YaHei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4231244886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7" name="Picture 3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560512" y="4509120"/>
            <a:ext cx="8658962" cy="64807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028" name="Picture 4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560512" y="1682378"/>
            <a:ext cx="8712968" cy="10985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029" name="Picture 5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542925" y="2867025"/>
            <a:ext cx="8820150" cy="11239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6" name="5 CuadroTexto"/>
          <p:cNvSpPr txBox="1"/>
          <p:nvPr/>
        </p:nvSpPr>
        <p:spPr>
          <a:xfrm>
            <a:off x="488504" y="4149081"/>
            <a:ext cx="1066318" cy="24622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s-ES" dirty="0">
                <a:solidFill>
                  <a:srgbClr val="7DC7FF"/>
                </a:solidFill>
              </a:rPr>
              <a:t>Hito asociado:</a:t>
            </a:r>
          </a:p>
        </p:txBody>
      </p:sp>
      <p:cxnSp>
        <p:nvCxnSpPr>
          <p:cNvPr id="8" name="7 Conector recto"/>
          <p:cNvCxnSpPr/>
          <p:nvPr/>
        </p:nvCxnSpPr>
        <p:spPr bwMode="auto">
          <a:xfrm>
            <a:off x="992560" y="3140968"/>
            <a:ext cx="8136904" cy="0"/>
          </a:xfrm>
          <a:prstGeom prst="line">
            <a:avLst/>
          </a:prstGeom>
          <a:solidFill>
            <a:srgbClr val="00B8FF"/>
          </a:solidFill>
          <a:ln w="25400" cap="flat" cmpd="sng" algn="ctr">
            <a:solidFill>
              <a:srgbClr val="FF0000"/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cxnSp>
        <p:nvCxnSpPr>
          <p:cNvPr id="11" name="10 Conector recto"/>
          <p:cNvCxnSpPr/>
          <p:nvPr/>
        </p:nvCxnSpPr>
        <p:spPr bwMode="auto">
          <a:xfrm>
            <a:off x="4448944" y="3645024"/>
            <a:ext cx="4608512" cy="0"/>
          </a:xfrm>
          <a:prstGeom prst="line">
            <a:avLst/>
          </a:prstGeom>
          <a:solidFill>
            <a:srgbClr val="00B8FF"/>
          </a:solidFill>
          <a:ln w="25400" cap="flat" cmpd="sng" algn="ctr">
            <a:solidFill>
              <a:srgbClr val="FF0000"/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cxnSp>
        <p:nvCxnSpPr>
          <p:cNvPr id="12" name="11 Conector recto"/>
          <p:cNvCxnSpPr/>
          <p:nvPr/>
        </p:nvCxnSpPr>
        <p:spPr bwMode="auto">
          <a:xfrm>
            <a:off x="920552" y="3861048"/>
            <a:ext cx="2016224" cy="0"/>
          </a:xfrm>
          <a:prstGeom prst="line">
            <a:avLst/>
          </a:prstGeom>
          <a:solidFill>
            <a:srgbClr val="00B8FF"/>
          </a:solidFill>
          <a:ln w="25400" cap="flat" cmpd="sng" algn="ctr">
            <a:solidFill>
              <a:srgbClr val="FF0000"/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cxnSp>
        <p:nvCxnSpPr>
          <p:cNvPr id="15" name="14 Conector recto"/>
          <p:cNvCxnSpPr/>
          <p:nvPr/>
        </p:nvCxnSpPr>
        <p:spPr bwMode="auto">
          <a:xfrm>
            <a:off x="1928664" y="4797152"/>
            <a:ext cx="6336704" cy="0"/>
          </a:xfrm>
          <a:prstGeom prst="line">
            <a:avLst/>
          </a:prstGeom>
          <a:solidFill>
            <a:srgbClr val="00B8FF"/>
          </a:solidFill>
          <a:ln w="25400" cap="flat" cmpd="sng" algn="ctr">
            <a:solidFill>
              <a:srgbClr val="FF0000"/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sp>
        <p:nvSpPr>
          <p:cNvPr id="18" name="Text Box 1">
            <a:hlinkClick r:id="rId6"/>
          </p:cNvPr>
          <p:cNvSpPr txBox="1">
            <a:spLocks noChangeArrowheads="1"/>
          </p:cNvSpPr>
          <p:nvPr/>
        </p:nvSpPr>
        <p:spPr bwMode="auto">
          <a:xfrm>
            <a:off x="381000" y="836712"/>
            <a:ext cx="9144000" cy="528638"/>
          </a:xfrm>
          <a:prstGeom prst="rect">
            <a:avLst/>
          </a:prstGeom>
          <a:noFill/>
          <a:ln w="9525">
            <a:noFill/>
            <a:round/>
            <a:headEnd/>
            <a:tailEnd/>
          </a:ln>
        </p:spPr>
        <p:txBody>
          <a:bodyPr lIns="90000" tIns="46800" rIns="90000" bIns="46800" anchor="ctr"/>
          <a:lstStyle/>
          <a:p>
            <a:pPr algn="ctr"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</a:pPr>
            <a:r>
              <a:rPr lang="es-ES" sz="2800" dirty="0">
                <a:solidFill>
                  <a:srgbClr val="005A8C"/>
                </a:solidFill>
                <a:latin typeface="Calibri" pitchFamily="34" charset="0"/>
                <a:cs typeface="Arial" pitchFamily="34" charset="0"/>
                <a:hlinkClick r:id="rId6"/>
              </a:rPr>
              <a:t>PLAN DE TRANSFORMACIÓN DIGITAL </a:t>
            </a:r>
            <a:r>
              <a:rPr lang="es-ES" sz="2800" dirty="0">
                <a:solidFill>
                  <a:srgbClr val="005A8C"/>
                </a:solidFill>
                <a:latin typeface="Calibri" pitchFamily="34" charset="0"/>
                <a:cs typeface="Arial" pitchFamily="34" charset="0"/>
              </a:rPr>
              <a:t>DE LA AGE Y SUS OO.PP. (ESTRATEGIA TIC 2015 - 2020)</a:t>
            </a:r>
          </a:p>
        </p:txBody>
      </p:sp>
    </p:spTree>
    <p:extLst>
      <p:ext uri="{BB962C8B-B14F-4D97-AF65-F5344CB8AC3E}">
        <p14:creationId xmlns:p14="http://schemas.microsoft.com/office/powerpoint/2010/main" xmlns="" val="3099413143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Box 1">
            <a:hlinkClick r:id="rId3"/>
          </p:cNvPr>
          <p:cNvSpPr txBox="1">
            <a:spLocks noChangeArrowheads="1"/>
          </p:cNvSpPr>
          <p:nvPr/>
        </p:nvSpPr>
        <p:spPr bwMode="auto">
          <a:xfrm>
            <a:off x="381000" y="971536"/>
            <a:ext cx="9144000" cy="528638"/>
          </a:xfrm>
          <a:prstGeom prst="rect">
            <a:avLst/>
          </a:prstGeom>
          <a:noFill/>
          <a:ln w="9525">
            <a:noFill/>
            <a:round/>
            <a:headEnd/>
            <a:tailEnd/>
          </a:ln>
        </p:spPr>
        <p:txBody>
          <a:bodyPr lIns="90000" tIns="46800" rIns="90000" bIns="46800" anchor="ctr"/>
          <a:lstStyle/>
          <a:p>
            <a:pPr algn="ctr"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</a:pPr>
            <a:r>
              <a:rPr lang="es-ES" sz="4000" dirty="0">
                <a:solidFill>
                  <a:srgbClr val="005A8C"/>
                </a:solidFill>
                <a:latin typeface="Calibri" pitchFamily="34" charset="0"/>
                <a:cs typeface="Arial" pitchFamily="34" charset="0"/>
              </a:rPr>
              <a:t>Primera </a:t>
            </a:r>
            <a:r>
              <a:rPr lang="es-ES" sz="4000" dirty="0">
                <a:solidFill>
                  <a:srgbClr val="005A8C"/>
                </a:solidFill>
                <a:latin typeface="Calibri" pitchFamily="34" charset="0"/>
                <a:cs typeface="Arial" pitchFamily="34" charset="0"/>
                <a:hlinkClick r:id="rId3"/>
              </a:rPr>
              <a:t>Declaración de servicios compartidos</a:t>
            </a:r>
            <a:endParaRPr lang="es-ES" sz="4000" dirty="0">
              <a:solidFill>
                <a:srgbClr val="005A8C"/>
              </a:solidFill>
              <a:latin typeface="Calibri" pitchFamily="34" charset="0"/>
              <a:cs typeface="Arial" pitchFamily="34" charset="0"/>
            </a:endParaRPr>
          </a:p>
        </p:txBody>
      </p:sp>
      <p:sp>
        <p:nvSpPr>
          <p:cNvPr id="3" name="2 CuadroTexto"/>
          <p:cNvSpPr txBox="1"/>
          <p:nvPr/>
        </p:nvSpPr>
        <p:spPr>
          <a:xfrm>
            <a:off x="3515360" y="1988841"/>
            <a:ext cx="6156960" cy="480131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>
              <a:buFont typeface="+mj-lt"/>
              <a:buAutoNum type="arabicPeriod"/>
            </a:pPr>
            <a:r>
              <a:rPr lang="es-ES" sz="1800" dirty="0">
                <a:solidFill>
                  <a:schemeClr val="tx1"/>
                </a:solidFill>
              </a:rPr>
              <a:t>Servicio unificado de telecomunicaciones</a:t>
            </a:r>
          </a:p>
          <a:p>
            <a:pPr marL="342900" indent="-342900">
              <a:buFont typeface="+mj-lt"/>
              <a:buAutoNum type="arabicPeriod"/>
            </a:pPr>
            <a:r>
              <a:rPr lang="es-ES" sz="1800" dirty="0">
                <a:solidFill>
                  <a:schemeClr val="tx1"/>
                </a:solidFill>
              </a:rPr>
              <a:t>Servicio de seguridad gestionada</a:t>
            </a:r>
          </a:p>
          <a:p>
            <a:pPr marL="342900" indent="-342900">
              <a:buFont typeface="+mj-lt"/>
              <a:buAutoNum type="arabicPeriod"/>
            </a:pPr>
            <a:r>
              <a:rPr lang="es-ES" sz="1800" dirty="0">
                <a:solidFill>
                  <a:schemeClr val="tx1"/>
                </a:solidFill>
              </a:rPr>
              <a:t>Servicio de alojamiento de infraestructuras TIC</a:t>
            </a:r>
          </a:p>
          <a:p>
            <a:pPr marL="342900" indent="-342900">
              <a:buFont typeface="+mj-lt"/>
              <a:buAutoNum type="arabicPeriod"/>
            </a:pPr>
            <a:r>
              <a:rPr lang="es-ES" sz="1800" dirty="0">
                <a:solidFill>
                  <a:schemeClr val="tx1"/>
                </a:solidFill>
              </a:rPr>
              <a:t>Servicio de nube híbrida (Nube SARA)</a:t>
            </a:r>
          </a:p>
          <a:p>
            <a:pPr marL="342900" indent="-342900">
              <a:buFont typeface="+mj-lt"/>
              <a:buAutoNum type="arabicPeriod"/>
            </a:pPr>
            <a:r>
              <a:rPr lang="es-ES" sz="1800" dirty="0">
                <a:solidFill>
                  <a:schemeClr val="tx1"/>
                </a:solidFill>
              </a:rPr>
              <a:t>Servicio de correo electrónico unificado</a:t>
            </a:r>
          </a:p>
          <a:p>
            <a:pPr marL="342900" indent="-342900">
              <a:buFont typeface="+mj-lt"/>
              <a:buAutoNum type="arabicPeriod"/>
            </a:pPr>
            <a:r>
              <a:rPr lang="es-ES" sz="1800" dirty="0">
                <a:solidFill>
                  <a:schemeClr val="tx1"/>
                </a:solidFill>
              </a:rPr>
              <a:t>Servicio multicanal de atención al ciudadano</a:t>
            </a:r>
          </a:p>
          <a:p>
            <a:pPr marL="342900" indent="-342900">
              <a:buFont typeface="+mj-lt"/>
              <a:buAutoNum type="arabicPeriod"/>
            </a:pPr>
            <a:r>
              <a:rPr lang="es-ES" sz="1800" dirty="0">
                <a:solidFill>
                  <a:schemeClr val="tx1"/>
                </a:solidFill>
              </a:rPr>
              <a:t>Servicio de gestión del registro</a:t>
            </a:r>
          </a:p>
          <a:p>
            <a:pPr marL="342900" indent="-342900">
              <a:buFont typeface="+mj-lt"/>
              <a:buAutoNum type="arabicPeriod"/>
            </a:pPr>
            <a:r>
              <a:rPr lang="es-ES" sz="1800" dirty="0">
                <a:solidFill>
                  <a:schemeClr val="tx1"/>
                </a:solidFill>
              </a:rPr>
              <a:t>Servicio de gestión de notificaciones</a:t>
            </a:r>
          </a:p>
          <a:p>
            <a:pPr marL="342900" indent="-342900">
              <a:buFont typeface="+mj-lt"/>
              <a:buAutoNum type="arabicPeriod"/>
            </a:pPr>
            <a:r>
              <a:rPr lang="es-ES" sz="1800" dirty="0">
                <a:solidFill>
                  <a:schemeClr val="tx1"/>
                </a:solidFill>
              </a:rPr>
              <a:t>Servicio de gestión de nómina</a:t>
            </a:r>
          </a:p>
          <a:p>
            <a:pPr marL="342900" indent="-342900">
              <a:buFont typeface="+mj-lt"/>
              <a:buAutoNum type="arabicPeriod"/>
            </a:pPr>
            <a:r>
              <a:rPr lang="es-ES" sz="1800" dirty="0">
                <a:solidFill>
                  <a:schemeClr val="tx1"/>
                </a:solidFill>
              </a:rPr>
              <a:t>Servicio integrado de gestión de personal</a:t>
            </a:r>
          </a:p>
          <a:p>
            <a:pPr marL="342900" indent="-342900">
              <a:buFont typeface="+mj-lt"/>
              <a:buAutoNum type="arabicPeriod"/>
            </a:pPr>
            <a:r>
              <a:rPr lang="es-ES" sz="1800" dirty="0">
                <a:solidFill>
                  <a:schemeClr val="tx1"/>
                </a:solidFill>
              </a:rPr>
              <a:t>Servicio común de gestión económico-presupuestaria</a:t>
            </a:r>
          </a:p>
          <a:p>
            <a:pPr marL="342900" indent="-342900">
              <a:buFont typeface="+mj-lt"/>
              <a:buAutoNum type="arabicPeriod"/>
            </a:pPr>
            <a:r>
              <a:rPr lang="es-ES" sz="1800" dirty="0">
                <a:solidFill>
                  <a:schemeClr val="tx1"/>
                </a:solidFill>
              </a:rPr>
              <a:t>Servicio común de generación y validación de firmas electrónicas</a:t>
            </a:r>
          </a:p>
          <a:p>
            <a:pPr marL="342900" indent="-342900">
              <a:buFont typeface="+mj-lt"/>
              <a:buAutoNum type="arabicPeriod"/>
            </a:pPr>
            <a:r>
              <a:rPr lang="es-ES" sz="1800" dirty="0">
                <a:solidFill>
                  <a:schemeClr val="tx1"/>
                </a:solidFill>
                <a:latin typeface="Arial Black" pitchFamily="34" charset="0"/>
              </a:rPr>
              <a:t>Servicio de gestión de expediente y documento electrónico</a:t>
            </a:r>
          </a:p>
          <a:p>
            <a:pPr marL="342900" indent="-342900">
              <a:buFont typeface="+mj-lt"/>
              <a:buAutoNum type="arabicPeriod"/>
            </a:pPr>
            <a:r>
              <a:rPr lang="es-ES" sz="1800" dirty="0">
                <a:solidFill>
                  <a:schemeClr val="tx1"/>
                </a:solidFill>
                <a:latin typeface="Arial Black" pitchFamily="34" charset="0"/>
              </a:rPr>
              <a:t>Servicio de gestión de archivo electrónico</a:t>
            </a:r>
          </a:p>
        </p:txBody>
      </p:sp>
      <p:pic>
        <p:nvPicPr>
          <p:cNvPr id="2050" name="Picture 2">
            <a:hlinkClick r:id="rId3"/>
          </p:cNvPr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204912" y="1988840"/>
            <a:ext cx="3162300" cy="465313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</p:spTree>
    <p:extLst>
      <p:ext uri="{BB962C8B-B14F-4D97-AF65-F5344CB8AC3E}">
        <p14:creationId xmlns:p14="http://schemas.microsoft.com/office/powerpoint/2010/main" xmlns="" val="2235850957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681039" y="764705"/>
            <a:ext cx="8543925" cy="604190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cxnSp>
        <p:nvCxnSpPr>
          <p:cNvPr id="3" name="2 Conector recto"/>
          <p:cNvCxnSpPr/>
          <p:nvPr/>
        </p:nvCxnSpPr>
        <p:spPr bwMode="auto">
          <a:xfrm>
            <a:off x="1208584" y="2780928"/>
            <a:ext cx="7776864" cy="0"/>
          </a:xfrm>
          <a:prstGeom prst="line">
            <a:avLst/>
          </a:prstGeom>
          <a:solidFill>
            <a:srgbClr val="00B8FF"/>
          </a:solidFill>
          <a:ln w="25400" cap="flat" cmpd="sng" algn="ctr">
            <a:solidFill>
              <a:srgbClr val="FF0000"/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cxnSp>
        <p:nvCxnSpPr>
          <p:cNvPr id="4" name="3 Conector recto"/>
          <p:cNvCxnSpPr/>
          <p:nvPr/>
        </p:nvCxnSpPr>
        <p:spPr bwMode="auto">
          <a:xfrm>
            <a:off x="1208584" y="2996952"/>
            <a:ext cx="7776864" cy="0"/>
          </a:xfrm>
          <a:prstGeom prst="line">
            <a:avLst/>
          </a:prstGeom>
          <a:solidFill>
            <a:srgbClr val="00B8FF"/>
          </a:solidFill>
          <a:ln w="25400" cap="flat" cmpd="sng" algn="ctr">
            <a:solidFill>
              <a:srgbClr val="FF0000"/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cxnSp>
        <p:nvCxnSpPr>
          <p:cNvPr id="5" name="4 Conector recto"/>
          <p:cNvCxnSpPr/>
          <p:nvPr/>
        </p:nvCxnSpPr>
        <p:spPr bwMode="auto">
          <a:xfrm>
            <a:off x="1208584" y="5589240"/>
            <a:ext cx="5328592" cy="0"/>
          </a:xfrm>
          <a:prstGeom prst="line">
            <a:avLst/>
          </a:prstGeom>
          <a:solidFill>
            <a:srgbClr val="00B8FF"/>
          </a:solidFill>
          <a:ln w="25400" cap="flat" cmpd="sng" algn="ctr">
            <a:solidFill>
              <a:srgbClr val="FF0000"/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cxnSp>
        <p:nvCxnSpPr>
          <p:cNvPr id="14" name="13 Conector recto"/>
          <p:cNvCxnSpPr/>
          <p:nvPr/>
        </p:nvCxnSpPr>
        <p:spPr bwMode="auto">
          <a:xfrm>
            <a:off x="2720752" y="3645024"/>
            <a:ext cx="6264696" cy="0"/>
          </a:xfrm>
          <a:prstGeom prst="line">
            <a:avLst/>
          </a:prstGeom>
          <a:solidFill>
            <a:srgbClr val="00B8FF"/>
          </a:solidFill>
          <a:ln w="25400" cap="flat" cmpd="sng" algn="ctr">
            <a:solidFill>
              <a:srgbClr val="FF0000"/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</p:spTree>
    <p:extLst>
      <p:ext uri="{BB962C8B-B14F-4D97-AF65-F5344CB8AC3E}">
        <p14:creationId xmlns:p14="http://schemas.microsoft.com/office/powerpoint/2010/main" xmlns="" val="2003351310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4" name="Picture 2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690564" y="1181100"/>
            <a:ext cx="8524875" cy="4495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cxnSp>
        <p:nvCxnSpPr>
          <p:cNvPr id="3" name="2 Conector recto"/>
          <p:cNvCxnSpPr/>
          <p:nvPr/>
        </p:nvCxnSpPr>
        <p:spPr bwMode="auto">
          <a:xfrm>
            <a:off x="3872880" y="2564904"/>
            <a:ext cx="5328592" cy="0"/>
          </a:xfrm>
          <a:prstGeom prst="line">
            <a:avLst/>
          </a:prstGeom>
          <a:solidFill>
            <a:srgbClr val="00B8FF"/>
          </a:solidFill>
          <a:ln w="25400" cap="flat" cmpd="sng" algn="ctr">
            <a:solidFill>
              <a:srgbClr val="FF0000"/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cxnSp>
        <p:nvCxnSpPr>
          <p:cNvPr id="4" name="3 Conector recto"/>
          <p:cNvCxnSpPr/>
          <p:nvPr/>
        </p:nvCxnSpPr>
        <p:spPr bwMode="auto">
          <a:xfrm>
            <a:off x="1208584" y="5229200"/>
            <a:ext cx="7776864" cy="0"/>
          </a:xfrm>
          <a:prstGeom prst="line">
            <a:avLst/>
          </a:prstGeom>
          <a:solidFill>
            <a:srgbClr val="00B8FF"/>
          </a:solidFill>
          <a:ln w="25400" cap="flat" cmpd="sng" algn="ctr">
            <a:solidFill>
              <a:srgbClr val="FF0000"/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cxnSp>
        <p:nvCxnSpPr>
          <p:cNvPr id="6" name="5 Conector recto"/>
          <p:cNvCxnSpPr/>
          <p:nvPr/>
        </p:nvCxnSpPr>
        <p:spPr bwMode="auto">
          <a:xfrm>
            <a:off x="1208584" y="5517232"/>
            <a:ext cx="6480720" cy="0"/>
          </a:xfrm>
          <a:prstGeom prst="line">
            <a:avLst/>
          </a:prstGeom>
          <a:solidFill>
            <a:srgbClr val="00B8FF"/>
          </a:solidFill>
          <a:ln w="25400" cap="flat" cmpd="sng" algn="ctr">
            <a:solidFill>
              <a:srgbClr val="FF0000"/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</p:spTree>
    <p:extLst>
      <p:ext uri="{BB962C8B-B14F-4D97-AF65-F5344CB8AC3E}">
        <p14:creationId xmlns:p14="http://schemas.microsoft.com/office/powerpoint/2010/main" xmlns="" val="1648865523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4 CuadroTexto"/>
          <p:cNvSpPr txBox="1"/>
          <p:nvPr/>
        </p:nvSpPr>
        <p:spPr>
          <a:xfrm>
            <a:off x="452406" y="1484785"/>
            <a:ext cx="9072594" cy="470898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spcAft>
                <a:spcPts val="600"/>
              </a:spcAft>
              <a:buClr>
                <a:srgbClr val="0070C0"/>
              </a:buClr>
              <a:buFont typeface="Wingdings" pitchFamily="2" charset="2"/>
              <a:buChar char="ü"/>
            </a:pPr>
            <a:r>
              <a:rPr lang="es-ES" sz="1400" dirty="0">
                <a:solidFill>
                  <a:schemeClr val="tx1"/>
                </a:solidFill>
              </a:rPr>
              <a:t> </a:t>
            </a:r>
            <a:r>
              <a:rPr lang="es-ES" sz="1600" dirty="0">
                <a:solidFill>
                  <a:schemeClr val="tx1"/>
                </a:solidFill>
                <a:latin typeface="+mj-lt"/>
              </a:rPr>
              <a:t>El </a:t>
            </a:r>
            <a:r>
              <a:rPr lang="es-ES" sz="1600" dirty="0">
                <a:solidFill>
                  <a:schemeClr val="tx1"/>
                </a:solidFill>
                <a:latin typeface="Arial Black" pitchFamily="34" charset="0"/>
              </a:rPr>
              <a:t>Marco Europeo de Interoperabilidad </a:t>
            </a:r>
            <a:r>
              <a:rPr lang="es-ES" sz="1600" dirty="0">
                <a:solidFill>
                  <a:schemeClr val="tx1"/>
                </a:solidFill>
                <a:latin typeface="+mj-lt"/>
              </a:rPr>
              <a:t>(</a:t>
            </a:r>
            <a:r>
              <a:rPr lang="es-ES" sz="1600" dirty="0">
                <a:solidFill>
                  <a:schemeClr val="tx1"/>
                </a:solidFill>
                <a:latin typeface="+mj-lt"/>
                <a:hlinkClick r:id="rId3"/>
              </a:rPr>
              <a:t>COM(2010) 744 final</a:t>
            </a:r>
            <a:r>
              <a:rPr lang="es-ES" sz="1600" dirty="0">
                <a:solidFill>
                  <a:schemeClr val="tx1"/>
                </a:solidFill>
                <a:latin typeface="+mj-lt"/>
              </a:rPr>
              <a:t>)</a:t>
            </a:r>
            <a:r>
              <a:rPr lang="es-ES" sz="1600" dirty="0">
                <a:solidFill>
                  <a:schemeClr val="tx1"/>
                </a:solidFill>
                <a:latin typeface="Arial Black" pitchFamily="34" charset="0"/>
              </a:rPr>
              <a:t> </a:t>
            </a:r>
            <a:r>
              <a:rPr lang="es-ES" sz="1600" dirty="0">
                <a:solidFill>
                  <a:schemeClr val="tx1"/>
                </a:solidFill>
                <a:latin typeface="+mj-lt"/>
              </a:rPr>
              <a:t>vigente incluye un principio sobre la conservación de la información </a:t>
            </a:r>
          </a:p>
          <a:p>
            <a:pPr>
              <a:spcAft>
                <a:spcPts val="600"/>
              </a:spcAft>
              <a:buClr>
                <a:srgbClr val="0070C0"/>
              </a:buClr>
              <a:buFont typeface="Wingdings" pitchFamily="2" charset="2"/>
              <a:buChar char="ü"/>
            </a:pPr>
            <a:endParaRPr lang="es-ES" sz="1600" dirty="0">
              <a:solidFill>
                <a:schemeClr val="tx1"/>
              </a:solidFill>
              <a:latin typeface="+mj-lt"/>
            </a:endParaRPr>
          </a:p>
          <a:p>
            <a:pPr>
              <a:spcAft>
                <a:spcPts val="600"/>
              </a:spcAft>
              <a:buClr>
                <a:srgbClr val="0070C0"/>
              </a:buClr>
              <a:buFont typeface="Wingdings" pitchFamily="2" charset="2"/>
              <a:buChar char="ü"/>
            </a:pPr>
            <a:endParaRPr lang="es-ES" sz="1600" dirty="0">
              <a:solidFill>
                <a:schemeClr val="tx1"/>
              </a:solidFill>
              <a:latin typeface="+mj-lt"/>
            </a:endParaRPr>
          </a:p>
          <a:p>
            <a:pPr>
              <a:spcAft>
                <a:spcPts val="600"/>
              </a:spcAft>
              <a:buClr>
                <a:srgbClr val="0070C0"/>
              </a:buClr>
              <a:buFont typeface="Wingdings" pitchFamily="2" charset="2"/>
              <a:buChar char="ü"/>
            </a:pPr>
            <a:endParaRPr lang="es-ES" sz="1600" dirty="0">
              <a:solidFill>
                <a:schemeClr val="tx1"/>
              </a:solidFill>
              <a:latin typeface="+mj-lt"/>
            </a:endParaRPr>
          </a:p>
          <a:p>
            <a:pPr>
              <a:spcAft>
                <a:spcPts val="600"/>
              </a:spcAft>
              <a:buClr>
                <a:srgbClr val="0070C0"/>
              </a:buClr>
              <a:buFont typeface="Wingdings" pitchFamily="2" charset="2"/>
              <a:buChar char="ü"/>
            </a:pPr>
            <a:endParaRPr lang="es-ES" sz="1600" dirty="0">
              <a:solidFill>
                <a:schemeClr val="tx1"/>
              </a:solidFill>
              <a:latin typeface="+mj-lt"/>
            </a:endParaRPr>
          </a:p>
          <a:p>
            <a:pPr>
              <a:spcAft>
                <a:spcPts val="600"/>
              </a:spcAft>
              <a:buClr>
                <a:srgbClr val="0070C0"/>
              </a:buClr>
              <a:buFont typeface="Wingdings" pitchFamily="2" charset="2"/>
              <a:buChar char="ü"/>
            </a:pPr>
            <a:r>
              <a:rPr lang="es-ES" sz="1600" dirty="0">
                <a:solidFill>
                  <a:schemeClr val="tx1"/>
                </a:solidFill>
                <a:latin typeface="+mj-lt"/>
              </a:rPr>
              <a:t> El borrador de la nueva versión del Marco Europeo de Interoperabilidad mantiene el principio relativo a la conservación de la información (actualizado).</a:t>
            </a:r>
          </a:p>
          <a:p>
            <a:pPr>
              <a:spcAft>
                <a:spcPts val="600"/>
              </a:spcAft>
              <a:buClr>
                <a:srgbClr val="0070C0"/>
              </a:buClr>
              <a:buFont typeface="Wingdings" pitchFamily="2" charset="2"/>
              <a:buChar char="ü"/>
            </a:pPr>
            <a:r>
              <a:rPr lang="es-ES" sz="1600" dirty="0">
                <a:solidFill>
                  <a:schemeClr val="tx1"/>
                </a:solidFill>
                <a:latin typeface="Arial Black" pitchFamily="34" charset="0"/>
              </a:rPr>
              <a:t>Acción 2.15 del Programa ISA</a:t>
            </a:r>
          </a:p>
          <a:p>
            <a:pPr>
              <a:spcAft>
                <a:spcPts val="600"/>
              </a:spcAft>
              <a:buClr>
                <a:srgbClr val="0070C0"/>
              </a:buClr>
              <a:buFont typeface="Wingdings" pitchFamily="2" charset="2"/>
              <a:buChar char="ü"/>
            </a:pPr>
            <a:endParaRPr lang="es-ES" sz="1600" dirty="0">
              <a:solidFill>
                <a:schemeClr val="tx1"/>
              </a:solidFill>
              <a:latin typeface="Arial Black" pitchFamily="34" charset="0"/>
            </a:endParaRPr>
          </a:p>
          <a:p>
            <a:pPr>
              <a:spcAft>
                <a:spcPts val="600"/>
              </a:spcAft>
              <a:buClr>
                <a:srgbClr val="0070C0"/>
              </a:buClr>
              <a:buFont typeface="Wingdings" pitchFamily="2" charset="2"/>
              <a:buChar char="ü"/>
            </a:pPr>
            <a:endParaRPr lang="es-ES" sz="1600" dirty="0">
              <a:solidFill>
                <a:schemeClr val="tx1"/>
              </a:solidFill>
              <a:latin typeface="Arial Black" pitchFamily="34" charset="0"/>
            </a:endParaRPr>
          </a:p>
          <a:p>
            <a:pPr>
              <a:spcAft>
                <a:spcPts val="600"/>
              </a:spcAft>
              <a:buClr>
                <a:srgbClr val="0070C0"/>
              </a:buClr>
              <a:buFont typeface="Wingdings" pitchFamily="2" charset="2"/>
              <a:buChar char="ü"/>
            </a:pPr>
            <a:endParaRPr lang="es-ES" sz="1600" dirty="0">
              <a:solidFill>
                <a:schemeClr val="tx1"/>
              </a:solidFill>
              <a:latin typeface="Arial Black" pitchFamily="34" charset="0"/>
            </a:endParaRPr>
          </a:p>
          <a:p>
            <a:pPr>
              <a:spcAft>
                <a:spcPts val="600"/>
              </a:spcAft>
              <a:buClr>
                <a:srgbClr val="0070C0"/>
              </a:buClr>
              <a:buFont typeface="Wingdings" pitchFamily="2" charset="2"/>
              <a:buChar char="ü"/>
            </a:pPr>
            <a:r>
              <a:rPr lang="es-ES" sz="1600" dirty="0">
                <a:solidFill>
                  <a:schemeClr val="tx1"/>
                </a:solidFill>
                <a:latin typeface="Arial Black" pitchFamily="34" charset="0"/>
              </a:rPr>
              <a:t>Proyecto europeo e-ARK</a:t>
            </a:r>
            <a:endParaRPr lang="es-ES" sz="1600" dirty="0">
              <a:solidFill>
                <a:schemeClr val="tx1"/>
              </a:solidFill>
            </a:endParaRPr>
          </a:p>
          <a:p>
            <a:pPr>
              <a:spcAft>
                <a:spcPts val="600"/>
              </a:spcAft>
              <a:buClr>
                <a:srgbClr val="0070C0"/>
              </a:buClr>
              <a:buFont typeface="Wingdings" pitchFamily="2" charset="2"/>
              <a:buChar char="ü"/>
            </a:pPr>
            <a:endParaRPr lang="es-ES" sz="1600" dirty="0"/>
          </a:p>
          <a:p>
            <a:pPr>
              <a:spcAft>
                <a:spcPts val="600"/>
              </a:spcAft>
              <a:buClr>
                <a:srgbClr val="0070C0"/>
              </a:buClr>
              <a:buFont typeface="Wingdings" pitchFamily="2" charset="2"/>
              <a:buChar char="ü"/>
            </a:pPr>
            <a:endParaRPr lang="es-ES" sz="1600" dirty="0">
              <a:latin typeface="+mj-lt"/>
            </a:endParaRPr>
          </a:p>
        </p:txBody>
      </p:sp>
      <p:sp>
        <p:nvSpPr>
          <p:cNvPr id="6" name="Text Box 1"/>
          <p:cNvSpPr txBox="1">
            <a:spLocks noChangeArrowheads="1"/>
          </p:cNvSpPr>
          <p:nvPr/>
        </p:nvSpPr>
        <p:spPr bwMode="auto">
          <a:xfrm>
            <a:off x="381000" y="692696"/>
            <a:ext cx="9144000" cy="576064"/>
          </a:xfrm>
          <a:prstGeom prst="rect">
            <a:avLst/>
          </a:prstGeom>
          <a:noFill/>
          <a:ln w="9525">
            <a:noFill/>
            <a:round/>
            <a:headEnd/>
            <a:tailEnd/>
          </a:ln>
        </p:spPr>
        <p:txBody>
          <a:bodyPr lIns="90000" tIns="46800" rIns="90000" bIns="46800" anchor="ctr"/>
          <a:lstStyle/>
          <a:p>
            <a:pPr algn="ctr"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</a:pPr>
            <a:r>
              <a:rPr lang="es-ES" sz="4000" dirty="0">
                <a:solidFill>
                  <a:srgbClr val="005A8C"/>
                </a:solidFill>
                <a:latin typeface="Calibri" pitchFamily="34" charset="0"/>
                <a:cs typeface="Calibri" pitchFamily="34" charset="0"/>
              </a:rPr>
              <a:t>Acciones en la Unión Europea</a:t>
            </a:r>
          </a:p>
        </p:txBody>
      </p:sp>
      <p:pic>
        <p:nvPicPr>
          <p:cNvPr id="7" name="Picture 4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704528" y="4275996"/>
            <a:ext cx="1077094" cy="63952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9" name="Picture 2">
            <a:hlinkClick r:id="rId5"/>
          </p:cNvPr>
          <p:cNvPicPr>
            <a:picLocks noChangeAspect="1" noChangeArrowheads="1"/>
          </p:cNvPicPr>
          <p:nvPr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1881166" y="4224508"/>
            <a:ext cx="5505450" cy="42862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11" name="Picture 2"/>
          <p:cNvPicPr>
            <a:picLocks noChangeAspect="1" noChangeArrowheads="1"/>
          </p:cNvPicPr>
          <p:nvPr/>
        </p:nvPicPr>
        <p:blipFill>
          <a:blip r:embed="rId7" cstate="print"/>
          <a:srcRect/>
          <a:stretch>
            <a:fillRect/>
          </a:stretch>
        </p:blipFill>
        <p:spPr bwMode="auto">
          <a:xfrm>
            <a:off x="560513" y="2187764"/>
            <a:ext cx="1071569" cy="114300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2" name="Picture 3">
            <a:hlinkClick r:id="rId3"/>
          </p:cNvPr>
          <p:cNvPicPr>
            <a:picLocks noChangeAspect="1" noChangeArrowheads="1"/>
          </p:cNvPicPr>
          <p:nvPr/>
        </p:nvPicPr>
        <p:blipFill>
          <a:blip r:embed="rId8" cstate="print"/>
          <a:srcRect/>
          <a:stretch>
            <a:fillRect/>
          </a:stretch>
        </p:blipFill>
        <p:spPr bwMode="auto">
          <a:xfrm>
            <a:off x="1784648" y="2115756"/>
            <a:ext cx="7286676" cy="108012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14" name="Picture 4"/>
          <p:cNvPicPr>
            <a:picLocks noChangeAspect="1" noChangeArrowheads="1"/>
          </p:cNvPicPr>
          <p:nvPr/>
        </p:nvPicPr>
        <p:blipFill>
          <a:blip r:embed="rId9" cstate="print"/>
          <a:srcRect/>
          <a:stretch>
            <a:fillRect/>
          </a:stretch>
        </p:blipFill>
        <p:spPr bwMode="auto">
          <a:xfrm>
            <a:off x="671500" y="5188121"/>
            <a:ext cx="1066791" cy="107157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15" name="Picture 5">
            <a:hlinkClick r:id="rId10"/>
          </p:cNvPr>
          <p:cNvPicPr>
            <a:picLocks noChangeAspect="1" noChangeArrowheads="1"/>
          </p:cNvPicPr>
          <p:nvPr/>
        </p:nvPicPr>
        <p:blipFill>
          <a:blip r:embed="rId11" cstate="print"/>
          <a:srcRect/>
          <a:stretch>
            <a:fillRect/>
          </a:stretch>
        </p:blipFill>
        <p:spPr bwMode="auto">
          <a:xfrm>
            <a:off x="1856657" y="5572140"/>
            <a:ext cx="4743453" cy="92869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16" name="Picture 6"/>
          <p:cNvPicPr>
            <a:picLocks noChangeAspect="1" noChangeArrowheads="1"/>
          </p:cNvPicPr>
          <p:nvPr/>
        </p:nvPicPr>
        <p:blipFill>
          <a:blip r:embed="rId12" cstate="print"/>
          <a:srcRect/>
          <a:stretch>
            <a:fillRect/>
          </a:stretch>
        </p:blipFill>
        <p:spPr bwMode="auto">
          <a:xfrm>
            <a:off x="1881166" y="4662702"/>
            <a:ext cx="5500726" cy="3333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  <p:extLst>
      <p:ext uri="{BB962C8B-B14F-4D97-AF65-F5344CB8AC3E}">
        <p14:creationId xmlns:p14="http://schemas.microsoft.com/office/powerpoint/2010/main" xmlns="" val="2395680171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ítulo 3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s-ES" dirty="0" smtClean="0"/>
              <a:t>Política de gestión de documentos de convergencia</a:t>
            </a:r>
            <a:endParaRPr lang="es-ES" dirty="0"/>
          </a:p>
        </p:txBody>
      </p:sp>
      <p:sp>
        <p:nvSpPr>
          <p:cNvPr id="5" name="Marcador de texto 4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s-ES" dirty="0" smtClean="0"/>
              <a:t>Punto 3</a:t>
            </a:r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xmlns="" val="236371053"/>
      </p:ext>
    </p:ext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dirty="0" smtClean="0"/>
              <a:t>3. Política de Gestión de Documentos de Convergencia</a:t>
            </a:r>
            <a:endParaRPr lang="es-ES" dirty="0"/>
          </a:p>
        </p:txBody>
      </p:sp>
      <p:sp>
        <p:nvSpPr>
          <p:cNvPr id="3" name="Marcador de contenid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s-ES" dirty="0" smtClean="0"/>
          </a:p>
          <a:p>
            <a:pPr marL="457200" indent="-457200">
              <a:buFont typeface="+mj-lt"/>
              <a:buAutoNum type="alphaUcPeriod"/>
            </a:pPr>
            <a:r>
              <a:rPr lang="es-ES" dirty="0" smtClean="0"/>
              <a:t>Políticas de Gestión de Documentos: Ministerio de Hacienda y Administraciones Públicas, otros organismos de AGE y otras administraciones. Necesidad de la Política.</a:t>
            </a:r>
          </a:p>
          <a:p>
            <a:pPr marL="457200" indent="-457200">
              <a:buFont typeface="+mj-lt"/>
              <a:buAutoNum type="alphaUcPeriod"/>
            </a:pPr>
            <a:r>
              <a:rPr lang="es-ES" dirty="0" smtClean="0"/>
              <a:t>Estado de Situación del Grupo de Trabajo ENI para la modificación y mejora del </a:t>
            </a:r>
            <a:r>
              <a:rPr lang="es-ES" dirty="0" err="1" smtClean="0"/>
              <a:t>eMGDE</a:t>
            </a:r>
            <a:r>
              <a:rPr lang="es-ES" dirty="0" smtClean="0"/>
              <a:t>.</a:t>
            </a:r>
          </a:p>
          <a:p>
            <a:pPr marL="457200" indent="-457200">
              <a:buFont typeface="+mj-lt"/>
              <a:buAutoNum type="alphaUcPeriod"/>
            </a:pPr>
            <a:r>
              <a:rPr lang="es-ES" dirty="0" smtClean="0"/>
              <a:t>Anexo MINHAP para la Política de Gestión de Documentos del MINHAP: Estrategias generales.</a:t>
            </a:r>
          </a:p>
          <a:p>
            <a:pPr marL="457200" indent="-457200">
              <a:buFont typeface="+mj-lt"/>
              <a:buAutoNum type="alphaUcPeriod"/>
            </a:pPr>
            <a:r>
              <a:rPr lang="es-ES" dirty="0" smtClean="0"/>
              <a:t>Comentarios a la Guía de Aplicación del </a:t>
            </a:r>
            <a:r>
              <a:rPr lang="es-ES" dirty="0" err="1" smtClean="0"/>
              <a:t>eMGDE</a:t>
            </a:r>
            <a:r>
              <a:rPr lang="es-ES" dirty="0" smtClean="0"/>
              <a:t> para Mono-Entidad.</a:t>
            </a:r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xmlns="" val="1660259389"/>
      </p:ext>
    </p:extLst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dirty="0" smtClean="0"/>
              <a:t>3.A) Políticas de Gestión de Documentos</a:t>
            </a:r>
            <a:endParaRPr lang="es-ES" dirty="0"/>
          </a:p>
        </p:txBody>
      </p:sp>
      <p:sp>
        <p:nvSpPr>
          <p:cNvPr id="4" name="3 Marcador de texto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s-ES"/>
          </a:p>
        </p:txBody>
      </p:sp>
    </p:spTree>
    <p:extLst>
      <p:ext uri="{BB962C8B-B14F-4D97-AF65-F5344CB8AC3E}">
        <p14:creationId xmlns:p14="http://schemas.microsoft.com/office/powerpoint/2010/main" xmlns="" val="4238195632"/>
      </p:ext>
    </p:extLst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42" name="Rectangle 2"/>
          <p:cNvSpPr>
            <a:spLocks noGrp="1" noChangeArrowheads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 algn="ctr" eaLnBrk="1" fontAlgn="auto" hangingPunct="1">
              <a:spcAft>
                <a:spcPts val="0"/>
              </a:spcAft>
              <a:defRPr/>
            </a:pPr>
            <a:r>
              <a:rPr lang="es-ES" altLang="es-ES" dirty="0" smtClean="0"/>
              <a:t> </a:t>
            </a:r>
            <a:r>
              <a:rPr lang="es-ES" altLang="es-ES" b="1" dirty="0" smtClean="0"/>
              <a:t>¿Dónde estamos? El problema</a:t>
            </a:r>
          </a:p>
        </p:txBody>
      </p:sp>
      <p:sp>
        <p:nvSpPr>
          <p:cNvPr id="9222" name="Rectangle 3"/>
          <p:cNvSpPr>
            <a:spLocks noGrp="1" noChangeArrowheads="1"/>
          </p:cNvSpPr>
          <p:nvPr>
            <p:ph sz="half" idx="1"/>
          </p:nvPr>
        </p:nvSpPr>
        <p:spPr>
          <a:xfrm>
            <a:off x="134112" y="1320802"/>
            <a:ext cx="6742176" cy="5203566"/>
          </a:xfrm>
        </p:spPr>
        <p:txBody>
          <a:bodyPr/>
          <a:lstStyle/>
          <a:p>
            <a:pPr eaLnBrk="1" hangingPunct="1">
              <a:defRPr/>
            </a:pPr>
            <a:r>
              <a:rPr lang="es-ES" altLang="es-ES" sz="3200" dirty="0"/>
              <a:t>Estamos </a:t>
            </a:r>
            <a:r>
              <a:rPr lang="es-ES" altLang="es-ES" sz="3200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perdiendo </a:t>
            </a:r>
            <a:r>
              <a:rPr lang="es-ES" altLang="es-ES" sz="3200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documentos-e </a:t>
            </a:r>
            <a:r>
              <a:rPr lang="es-ES" altLang="es-ES" sz="3200" dirty="0" smtClean="0"/>
              <a:t>para el futuro</a:t>
            </a:r>
            <a:endParaRPr lang="es-ES" altLang="es-ES" sz="3200" dirty="0"/>
          </a:p>
          <a:p>
            <a:pPr eaLnBrk="1" hangingPunct="1">
              <a:defRPr/>
            </a:pPr>
            <a:r>
              <a:rPr lang="es-ES" altLang="es-ES" sz="3200" dirty="0" smtClean="0"/>
              <a:t>Atomización: cada uno a su bola </a:t>
            </a:r>
          </a:p>
          <a:p>
            <a:pPr eaLnBrk="1" hangingPunct="1">
              <a:defRPr/>
            </a:pPr>
            <a:r>
              <a:rPr lang="es-ES" altLang="es-ES" sz="3200" dirty="0" smtClean="0"/>
              <a:t>Han faltado criterios generales</a:t>
            </a:r>
          </a:p>
          <a:p>
            <a:pPr eaLnBrk="1" hangingPunct="1">
              <a:defRPr/>
            </a:pPr>
            <a:r>
              <a:rPr lang="es-ES" altLang="es-ES" sz="3200" dirty="0"/>
              <a:t> </a:t>
            </a:r>
            <a:r>
              <a:rPr lang="es-ES" altLang="es-ES" sz="3200" dirty="0" smtClean="0"/>
              <a:t>Soluciones inacabadas: tramitación sin archivo</a:t>
            </a:r>
          </a:p>
          <a:p>
            <a:pPr eaLnBrk="1" hangingPunct="1">
              <a:defRPr/>
            </a:pPr>
            <a:r>
              <a:rPr lang="es-ES" altLang="es-ES" sz="3200" dirty="0" smtClean="0"/>
              <a:t>Soluciones independientes: </a:t>
            </a:r>
          </a:p>
          <a:p>
            <a:pPr marL="0" indent="0" eaLnBrk="1" hangingPunct="1">
              <a:buNone/>
              <a:defRPr/>
            </a:pPr>
            <a:r>
              <a:rPr lang="es-ES" altLang="es-ES" sz="3200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e-Babel</a:t>
            </a:r>
            <a:endParaRPr lang="es-ES" altLang="es-ES" sz="3200" dirty="0"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3" name="2 Marcador de fecha"/>
          <p:cNvSpPr>
            <a:spLocks noGrp="1"/>
          </p:cNvSpPr>
          <p:nvPr>
            <p:ph type="dt" sz="half" idx="4294967295"/>
          </p:nvPr>
        </p:nvSpPr>
        <p:spPr>
          <a:xfrm>
            <a:off x="7596188" y="6191250"/>
            <a:ext cx="2309812" cy="476250"/>
          </a:xfrm>
          <a:prstGeom prst="rect">
            <a:avLst/>
          </a:prstGeom>
        </p:spPr>
        <p:txBody>
          <a:bodyPr/>
          <a:lstStyle/>
          <a:p>
            <a:pPr>
              <a:defRPr/>
            </a:pPr>
            <a:r>
              <a:rPr lang="es-ES" smtClean="0"/>
              <a:t>octubre 2015</a:t>
            </a:r>
            <a:endParaRPr lang="es-ES"/>
          </a:p>
        </p:txBody>
      </p:sp>
      <p:sp>
        <p:nvSpPr>
          <p:cNvPr id="2" name="1 Marcador de número de diapositiva"/>
          <p:cNvSpPr>
            <a:spLocks noGrp="1"/>
          </p:cNvSpPr>
          <p:nvPr>
            <p:ph type="sldNum" sz="quarter" idx="4294967295"/>
          </p:nvPr>
        </p:nvSpPr>
        <p:spPr>
          <a:xfrm>
            <a:off x="0" y="6210300"/>
            <a:ext cx="495300" cy="457200"/>
          </a:xfrm>
          <a:prstGeom prst="ellipse">
            <a:avLst/>
          </a:prstGeom>
        </p:spPr>
        <p:txBody>
          <a:bodyPr/>
          <a:lstStyle/>
          <a:p>
            <a:pPr>
              <a:defRPr/>
            </a:pPr>
            <a:fld id="{3ACEA42E-6E40-46A4-ACD6-7C5A8EE10779}" type="slidenum">
              <a:rPr lang="es-ES" smtClean="0"/>
              <a:pPr>
                <a:defRPr/>
              </a:pPr>
              <a:t>33</a:t>
            </a:fld>
            <a:endParaRPr lang="es-ES"/>
          </a:p>
        </p:txBody>
      </p:sp>
      <p:pic>
        <p:nvPicPr>
          <p:cNvPr id="10" name="Picture 3"/>
          <p:cNvPicPr>
            <a:picLocks noGrp="1" noChangeAspect="1" noChangeArrowheads="1"/>
          </p:cNvPicPr>
          <p:nvPr>
            <p:ph sz="half" idx="2"/>
          </p:nvPr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6747415" y="1231391"/>
            <a:ext cx="3158585" cy="524185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xmlns="" val="2435238486"/>
      </p:ext>
    </p:extLst>
  </p:cSld>
  <p:clrMapOvr>
    <a:masterClrMapping/>
  </p:clrMapOvr>
  <p:transition spd="slow">
    <p:wipe/>
  </p:transition>
  <p:timing>
    <p:tnLst>
      <p:par>
        <p:cTn id="1" dur="indefinite" restart="never" nodeType="tmRoot"/>
      </p:par>
    </p:tn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42" name="Rectangle 2"/>
          <p:cNvSpPr>
            <a:spLocks noGrp="1" noChangeArrowheads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 algn="ctr" eaLnBrk="1" fontAlgn="auto" hangingPunct="1">
              <a:spcAft>
                <a:spcPts val="0"/>
              </a:spcAft>
              <a:defRPr/>
            </a:pPr>
            <a:r>
              <a:rPr lang="es-ES" altLang="es-ES" dirty="0" smtClean="0"/>
              <a:t> </a:t>
            </a:r>
            <a:r>
              <a:rPr lang="es-ES" altLang="es-ES" b="1" dirty="0" smtClean="0"/>
              <a:t>¿Dónde vamos? </a:t>
            </a:r>
          </a:p>
        </p:txBody>
      </p:sp>
      <p:sp>
        <p:nvSpPr>
          <p:cNvPr id="9222" name="Rectangle 3"/>
          <p:cNvSpPr>
            <a:spLocks noGrp="1" noChangeArrowheads="1"/>
          </p:cNvSpPr>
          <p:nvPr>
            <p:ph idx="1"/>
          </p:nvPr>
        </p:nvSpPr>
        <p:spPr/>
        <p:txBody>
          <a:bodyPr/>
          <a:lstStyle/>
          <a:p>
            <a:pPr eaLnBrk="1" hangingPunct="1">
              <a:defRPr/>
            </a:pPr>
            <a:r>
              <a:rPr lang="es-ES" altLang="es-ES" sz="4000" dirty="0" smtClean="0"/>
              <a:t>Soluciones: </a:t>
            </a:r>
            <a:r>
              <a:rPr lang="es-ES" altLang="es-ES" sz="3800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Colaboración</a:t>
            </a:r>
          </a:p>
          <a:p>
            <a:pPr eaLnBrk="1" hangingPunct="1">
              <a:defRPr/>
            </a:pPr>
            <a:r>
              <a:rPr lang="es-ES" altLang="es-ES" sz="4000" dirty="0" smtClean="0"/>
              <a:t>Hablar el </a:t>
            </a:r>
            <a:r>
              <a:rPr lang="es-ES" altLang="es-ES" sz="4000" dirty="0" smtClean="0">
                <a:solidFill>
                  <a:srgbClr val="FF0000"/>
                </a:solidFill>
              </a:rPr>
              <a:t>mismo idioma</a:t>
            </a:r>
          </a:p>
          <a:p>
            <a:pPr eaLnBrk="1" hangingPunct="1">
              <a:defRPr/>
            </a:pPr>
            <a:r>
              <a:rPr lang="es-ES" altLang="es-ES" sz="4000" dirty="0" smtClean="0"/>
              <a:t>Archivo final</a:t>
            </a:r>
          </a:p>
          <a:p>
            <a:pPr eaLnBrk="1" hangingPunct="1">
              <a:defRPr/>
            </a:pPr>
            <a:r>
              <a:rPr lang="es-ES" altLang="es-ES" sz="4000" dirty="0"/>
              <a:t>Sin interoperabilidad no hay administración electrónica </a:t>
            </a:r>
          </a:p>
          <a:p>
            <a:pPr eaLnBrk="1" hangingPunct="1">
              <a:defRPr/>
            </a:pPr>
            <a:endParaRPr lang="es-ES" altLang="es-ES" sz="4000" dirty="0" smtClean="0"/>
          </a:p>
        </p:txBody>
      </p:sp>
      <p:sp>
        <p:nvSpPr>
          <p:cNvPr id="3" name="2 Marcador de fecha"/>
          <p:cNvSpPr>
            <a:spLocks noGrp="1"/>
          </p:cNvSpPr>
          <p:nvPr>
            <p:ph type="dt" sz="half" idx="4294967295"/>
          </p:nvPr>
        </p:nvSpPr>
        <p:spPr>
          <a:xfrm>
            <a:off x="7223125" y="6191250"/>
            <a:ext cx="2682875" cy="476250"/>
          </a:xfrm>
          <a:prstGeom prst="rect">
            <a:avLst/>
          </a:prstGeom>
        </p:spPr>
        <p:txBody>
          <a:bodyPr/>
          <a:lstStyle/>
          <a:p>
            <a:pPr>
              <a:defRPr/>
            </a:pPr>
            <a:r>
              <a:rPr lang="es-ES" smtClean="0"/>
              <a:t>Noviembre 2015</a:t>
            </a:r>
            <a:endParaRPr lang="es-ES"/>
          </a:p>
        </p:txBody>
      </p:sp>
      <p:sp>
        <p:nvSpPr>
          <p:cNvPr id="9223" name="4 Marcador de pie de página"/>
          <p:cNvSpPr>
            <a:spLocks noGrp="1"/>
          </p:cNvSpPr>
          <p:nvPr>
            <p:ph type="ftr" sz="quarter" idx="4294967295"/>
          </p:nvPr>
        </p:nvSpPr>
        <p:spPr bwMode="auto">
          <a:xfrm>
            <a:off x="0" y="6172200"/>
            <a:ext cx="5445125" cy="457200"/>
          </a:xfrm>
          <a:prstGeom prst="rect">
            <a:avLst/>
          </a:prstGeom>
          <a:noFill/>
          <a:ln>
            <a:miter lim="800000"/>
            <a:headEnd/>
            <a:tailEnd/>
          </a:ln>
        </p:spPr>
        <p:txBody>
          <a:bodyPr vert="horz" wrap="square" lIns="91440" tIns="45720" rIns="91440" bIns="45720" numCol="1" compatLnSpc="1">
            <a:prstTxWarp prst="textNoShape">
              <a:avLst/>
            </a:prstTxWarp>
          </a:bodyPr>
          <a:lstStyle/>
          <a:p>
            <a:r>
              <a:rPr lang="es-ES" smtClean="0"/>
              <a:t>G. Bustos      Documento-e: gestión y archivo</a:t>
            </a:r>
            <a:endParaRPr lang="es-ES" dirty="0" smtClean="0"/>
          </a:p>
        </p:txBody>
      </p:sp>
      <p:sp>
        <p:nvSpPr>
          <p:cNvPr id="2" name="1 Marcador de número de diapositiva"/>
          <p:cNvSpPr>
            <a:spLocks noGrp="1"/>
          </p:cNvSpPr>
          <p:nvPr>
            <p:ph type="sldNum" sz="quarter" idx="4294967295"/>
          </p:nvPr>
        </p:nvSpPr>
        <p:spPr>
          <a:xfrm>
            <a:off x="0" y="6210300"/>
            <a:ext cx="495300" cy="457200"/>
          </a:xfrm>
          <a:prstGeom prst="ellipse">
            <a:avLst/>
          </a:prstGeom>
        </p:spPr>
        <p:txBody>
          <a:bodyPr/>
          <a:lstStyle/>
          <a:p>
            <a:pPr>
              <a:defRPr/>
            </a:pPr>
            <a:fld id="{3ACEA42E-6E40-46A4-ACD6-7C5A8EE10779}" type="slidenum">
              <a:rPr lang="es-ES" smtClean="0"/>
              <a:pPr>
                <a:defRPr/>
              </a:pPr>
              <a:t>34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xmlns="" val="2845750351"/>
      </p:ext>
    </p:extLst>
  </p:cSld>
  <p:clrMapOvr>
    <a:masterClrMapping/>
  </p:clrMapOvr>
  <p:transition spd="slow">
    <p:wipe/>
  </p:transition>
  <p:timing>
    <p:tnLst>
      <p:par>
        <p:cTn id="1" dur="indefinite" restart="never" nodeType="tmRoot"/>
      </p:par>
    </p:tn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39" name="3 Marcador de fecha"/>
          <p:cNvSpPr>
            <a:spLocks noGrp="1"/>
          </p:cNvSpPr>
          <p:nvPr>
            <p:ph type="dt" sz="quarter" idx="4294967295"/>
          </p:nvPr>
        </p:nvSpPr>
        <p:spPr bwMode="auto">
          <a:xfrm>
            <a:off x="7059234" y="6191250"/>
            <a:ext cx="2310191" cy="476250"/>
          </a:xfrm>
          <a:prstGeom prst="rect">
            <a:avLst/>
          </a:prstGeom>
          <a:noFill/>
          <a:ln>
            <a:miter lim="800000"/>
            <a:headEnd/>
            <a:tailEnd/>
          </a:ln>
        </p:spPr>
        <p:txBody>
          <a:bodyPr vert="horz" wrap="square" lIns="91440" tIns="45720" rIns="91440" bIns="45720" numCol="1" compatLnSpc="1">
            <a:prstTxWarp prst="textNoShape">
              <a:avLst/>
            </a:prstTxWarp>
          </a:bodyPr>
          <a:lstStyle/>
          <a:p>
            <a:r>
              <a:rPr lang="es-ES" smtClean="0"/>
              <a:t>octubre 2015</a:t>
            </a:r>
          </a:p>
        </p:txBody>
      </p:sp>
      <p:sp>
        <p:nvSpPr>
          <p:cNvPr id="14340" name="4 Marcador de pie de página"/>
          <p:cNvSpPr>
            <a:spLocks noGrp="1"/>
          </p:cNvSpPr>
          <p:nvPr>
            <p:ph type="ftr" sz="quarter" idx="4294967295"/>
          </p:nvPr>
        </p:nvSpPr>
        <p:spPr bwMode="auto">
          <a:xfrm>
            <a:off x="990600" y="6172200"/>
            <a:ext cx="6693429" cy="457200"/>
          </a:xfrm>
          <a:prstGeom prst="rect">
            <a:avLst/>
          </a:prstGeom>
          <a:noFill/>
          <a:ln>
            <a:miter lim="800000"/>
            <a:headEnd/>
            <a:tailEnd/>
          </a:ln>
        </p:spPr>
        <p:txBody>
          <a:bodyPr vert="horz" wrap="square" lIns="91440" tIns="45720" rIns="91440" bIns="45720" numCol="1" compatLnSpc="1">
            <a:prstTxWarp prst="textNoShape">
              <a:avLst/>
            </a:prstTxWarp>
          </a:bodyPr>
          <a:lstStyle/>
          <a:p>
            <a:r>
              <a:rPr lang="es-ES" smtClean="0"/>
              <a:t>MINHAP: política de gestión de documentos-e</a:t>
            </a:r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4294967295"/>
          </p:nvPr>
        </p:nvSpPr>
        <p:spPr>
          <a:xfrm>
            <a:off x="158221" y="6210300"/>
            <a:ext cx="495300" cy="457200"/>
          </a:xfrm>
          <a:prstGeom prst="ellipse">
            <a:avLst/>
          </a:prstGeom>
        </p:spPr>
        <p:txBody>
          <a:bodyPr/>
          <a:lstStyle/>
          <a:p>
            <a:pPr>
              <a:defRPr/>
            </a:pPr>
            <a:fld id="{E3C72EF2-5A11-492A-90B8-BFE6455734F5}" type="slidenum">
              <a:rPr lang="es-ES"/>
              <a:pPr>
                <a:defRPr/>
              </a:pPr>
              <a:t>35</a:t>
            </a:fld>
            <a:endParaRPr lang="es-ES"/>
          </a:p>
        </p:txBody>
      </p:sp>
      <p:sp>
        <p:nvSpPr>
          <p:cNvPr id="14342" name="Rectangle 3"/>
          <p:cNvSpPr>
            <a:spLocks noGrp="1" noChangeArrowheads="1"/>
          </p:cNvSpPr>
          <p:nvPr>
            <p:ph sz="quarter" idx="1"/>
          </p:nvPr>
        </p:nvSpPr>
        <p:spPr>
          <a:xfrm>
            <a:off x="377952" y="1544385"/>
            <a:ext cx="8707708" cy="4477004"/>
          </a:xfrm>
        </p:spPr>
        <p:txBody>
          <a:bodyPr/>
          <a:lstStyle/>
          <a:p>
            <a:pPr algn="just" eaLnBrk="1" hangingPunct="1">
              <a:lnSpc>
                <a:spcPct val="90000"/>
              </a:lnSpc>
              <a:buFont typeface="Arial" charset="0"/>
              <a:buChar char="•"/>
              <a:defRPr/>
            </a:pPr>
            <a:r>
              <a:rPr lang="es-ES" sz="2800" dirty="0" smtClean="0">
                <a:sym typeface="Wingdings" pitchFamily="2" charset="2"/>
              </a:rPr>
              <a:t>Obligados por ley (Real Decreto 4/2010, de 8 de enero, por el que se regula el ENI en el ámbito de administración-e. Capítulo X. Art. 21)</a:t>
            </a:r>
          </a:p>
          <a:p>
            <a:pPr marL="0" indent="0" algn="just" eaLnBrk="1" hangingPunct="1">
              <a:lnSpc>
                <a:spcPct val="90000"/>
              </a:lnSpc>
              <a:buNone/>
              <a:defRPr/>
            </a:pPr>
            <a:r>
              <a:rPr lang="es-ES" sz="3600" b="1" dirty="0" smtClean="0">
                <a:solidFill>
                  <a:srgbClr val="FF0000"/>
                </a:solidFill>
                <a:sym typeface="Wingdings" pitchFamily="2" charset="2"/>
              </a:rPr>
              <a:t>Directrices</a:t>
            </a:r>
            <a:r>
              <a:rPr lang="es-ES" sz="3600" b="1" dirty="0" smtClean="0">
                <a:sym typeface="Wingdings" pitchFamily="2" charset="2"/>
              </a:rPr>
              <a:t> </a:t>
            </a:r>
            <a:r>
              <a:rPr lang="es-ES" sz="3600" b="1" dirty="0">
                <a:sym typeface="Wingdings" pitchFamily="2" charset="2"/>
              </a:rPr>
              <a:t>de una organización, con distribución de </a:t>
            </a:r>
            <a:r>
              <a:rPr lang="es-ES" sz="3600" b="1" dirty="0">
                <a:solidFill>
                  <a:srgbClr val="FF0000"/>
                </a:solidFill>
                <a:sym typeface="Wingdings" pitchFamily="2" charset="2"/>
              </a:rPr>
              <a:t>responsabilidades</a:t>
            </a:r>
            <a:r>
              <a:rPr lang="es-ES" sz="3600" b="1" dirty="0">
                <a:sym typeface="Wingdings" pitchFamily="2" charset="2"/>
              </a:rPr>
              <a:t>, </a:t>
            </a:r>
            <a:r>
              <a:rPr lang="es-ES" sz="3600" b="1" dirty="0" smtClean="0">
                <a:sym typeface="Wingdings" pitchFamily="2" charset="2"/>
              </a:rPr>
              <a:t>para </a:t>
            </a:r>
            <a:r>
              <a:rPr lang="es-ES" sz="3600" b="1" dirty="0">
                <a:sym typeface="Wingdings" pitchFamily="2" charset="2"/>
              </a:rPr>
              <a:t>la creación y gestión de </a:t>
            </a:r>
            <a:r>
              <a:rPr lang="es-ES" sz="3600" b="1" dirty="0">
                <a:solidFill>
                  <a:srgbClr val="FF0000"/>
                </a:solidFill>
                <a:sym typeface="Wingdings" pitchFamily="2" charset="2"/>
              </a:rPr>
              <a:t>documentos auténticos, fiables y disponibles</a:t>
            </a:r>
            <a:r>
              <a:rPr lang="es-ES" sz="3600" b="1" dirty="0">
                <a:sym typeface="Wingdings" pitchFamily="2" charset="2"/>
              </a:rPr>
              <a:t> a lo largo del tiempo, en el marco de sus </a:t>
            </a:r>
            <a:r>
              <a:rPr lang="es-ES" sz="3600" b="1" dirty="0" smtClean="0">
                <a:sym typeface="Wingdings" pitchFamily="2" charset="2"/>
              </a:rPr>
              <a:t>actividades</a:t>
            </a:r>
            <a:endParaRPr lang="es-ES" sz="3600" dirty="0">
              <a:sym typeface="Wingdings" pitchFamily="2" charset="2"/>
            </a:endParaRPr>
          </a:p>
          <a:p>
            <a:pPr algn="just" eaLnBrk="1" hangingPunct="1">
              <a:lnSpc>
                <a:spcPct val="90000"/>
              </a:lnSpc>
              <a:buFont typeface="Arial" charset="0"/>
              <a:buChar char="•"/>
              <a:defRPr/>
            </a:pPr>
            <a:endParaRPr lang="es-ES" sz="2800" dirty="0" smtClean="0">
              <a:sym typeface="Wingdings" pitchFamily="2" charset="2"/>
            </a:endParaRPr>
          </a:p>
        </p:txBody>
      </p:sp>
      <p:sp>
        <p:nvSpPr>
          <p:cNvPr id="14343" name="Rectangle 2"/>
          <p:cNvSpPr txBox="1">
            <a:spLocks noChangeArrowheads="1"/>
          </p:cNvSpPr>
          <p:nvPr/>
        </p:nvSpPr>
        <p:spPr bwMode="auto">
          <a:xfrm>
            <a:off x="608198" y="823660"/>
            <a:ext cx="8502944" cy="7207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bIns="91440" anchor="b"/>
          <a:lstStyle/>
          <a:p>
            <a:pPr algn="ctr" eaLnBrk="1" hangingPunct="1"/>
            <a:r>
              <a:rPr lang="es-ES" altLang="es-ES" sz="4000" b="1" dirty="0">
                <a:solidFill>
                  <a:schemeClr val="tx2"/>
                </a:solidFill>
                <a:latin typeface="Franklin Gothic Book" pitchFamily="34" charset="0"/>
              </a:rPr>
              <a:t> </a:t>
            </a:r>
            <a:r>
              <a:rPr lang="es-ES" altLang="es-ES" sz="4400" b="1" dirty="0">
                <a:solidFill>
                  <a:schemeClr val="tx2"/>
                </a:solidFill>
                <a:latin typeface="Franklin Gothic Book" pitchFamily="34" charset="0"/>
              </a:rPr>
              <a:t>La </a:t>
            </a:r>
            <a:r>
              <a:rPr lang="es-ES" altLang="es-ES" sz="4400" b="1" dirty="0" smtClean="0">
                <a:solidFill>
                  <a:schemeClr val="tx2"/>
                </a:solidFill>
                <a:latin typeface="Franklin Gothic Book" pitchFamily="34" charset="0"/>
              </a:rPr>
              <a:t>respuesta está en la norma</a:t>
            </a:r>
            <a:endParaRPr lang="es-ES" altLang="es-ES" sz="4400" b="1" dirty="0">
              <a:solidFill>
                <a:schemeClr val="tx2"/>
              </a:solidFill>
              <a:latin typeface="Franklin Gothic Book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2007912171"/>
      </p:ext>
    </p:extLst>
  </p:cSld>
  <p:clrMapOvr>
    <a:masterClrMapping/>
  </p:clrMapOvr>
  <p:transition spd="slow">
    <p:wipe/>
  </p:transition>
  <p:timing>
    <p:tnLst>
      <p:par>
        <p:cTn id="1" dur="indefinite" restart="never" nodeType="tmRoot"/>
      </p:par>
    </p:tnLst>
  </p:timing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2" name="3 Marcador de fecha"/>
          <p:cNvSpPr>
            <a:spLocks noGrp="1"/>
          </p:cNvSpPr>
          <p:nvPr>
            <p:ph type="dt" sz="quarter" idx="4294967295"/>
          </p:nvPr>
        </p:nvSpPr>
        <p:spPr bwMode="auto">
          <a:xfrm>
            <a:off x="7059234" y="6191250"/>
            <a:ext cx="2310191" cy="476250"/>
          </a:xfrm>
          <a:prstGeom prst="rect">
            <a:avLst/>
          </a:prstGeom>
          <a:noFill/>
          <a:ln>
            <a:miter lim="800000"/>
            <a:headEnd/>
            <a:tailEnd/>
          </a:ln>
        </p:spPr>
        <p:txBody>
          <a:bodyPr vert="horz" wrap="square" lIns="91440" tIns="45720" rIns="91440" bIns="45720" numCol="1" compatLnSpc="1">
            <a:prstTxWarp prst="textNoShape">
              <a:avLst/>
            </a:prstTxWarp>
          </a:bodyPr>
          <a:lstStyle/>
          <a:p>
            <a:r>
              <a:rPr lang="es-ES" smtClean="0"/>
              <a:t>Noviembre 2015</a:t>
            </a:r>
          </a:p>
        </p:txBody>
      </p:sp>
      <p:sp>
        <p:nvSpPr>
          <p:cNvPr id="15363" name="4 Marcador de pie de página"/>
          <p:cNvSpPr>
            <a:spLocks noGrp="1"/>
          </p:cNvSpPr>
          <p:nvPr>
            <p:ph type="ftr" sz="quarter" idx="4294967295"/>
          </p:nvPr>
        </p:nvSpPr>
        <p:spPr bwMode="auto">
          <a:xfrm>
            <a:off x="990600" y="6172200"/>
            <a:ext cx="6693429" cy="457200"/>
          </a:xfrm>
          <a:prstGeom prst="rect">
            <a:avLst/>
          </a:prstGeom>
          <a:noFill/>
          <a:ln>
            <a:miter lim="800000"/>
            <a:headEnd/>
            <a:tailEnd/>
          </a:ln>
        </p:spPr>
        <p:txBody>
          <a:bodyPr vert="horz" wrap="square" lIns="91440" tIns="45720" rIns="91440" bIns="45720" numCol="1" compatLnSpc="1">
            <a:prstTxWarp prst="textNoShape">
              <a:avLst/>
            </a:prstTxWarp>
          </a:bodyPr>
          <a:lstStyle/>
          <a:p>
            <a:r>
              <a:rPr lang="es-ES" smtClean="0"/>
              <a:t>G. Bustos      Documento-e: gestión y archivo</a:t>
            </a:r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4294967295"/>
          </p:nvPr>
        </p:nvSpPr>
        <p:spPr>
          <a:xfrm>
            <a:off x="158221" y="6210300"/>
            <a:ext cx="495300" cy="457200"/>
          </a:xfrm>
          <a:prstGeom prst="ellipse">
            <a:avLst/>
          </a:prstGeom>
        </p:spPr>
        <p:txBody>
          <a:bodyPr/>
          <a:lstStyle/>
          <a:p>
            <a:pPr>
              <a:defRPr/>
            </a:pPr>
            <a:fld id="{B559A99C-ACA7-495E-AD3F-468E8A6FC926}" type="slidenum">
              <a:rPr lang="es-ES"/>
              <a:pPr>
                <a:defRPr/>
              </a:pPr>
              <a:t>36</a:t>
            </a:fld>
            <a:endParaRPr lang="es-ES"/>
          </a:p>
        </p:txBody>
      </p:sp>
      <p:sp>
        <p:nvSpPr>
          <p:cNvPr id="15365" name="Rectangle 3"/>
          <p:cNvSpPr>
            <a:spLocks noGrp="1" noChangeArrowheads="1"/>
          </p:cNvSpPr>
          <p:nvPr>
            <p:ph sz="quarter" idx="1"/>
          </p:nvPr>
        </p:nvSpPr>
        <p:spPr>
          <a:xfrm>
            <a:off x="207263" y="1402080"/>
            <a:ext cx="9426257" cy="5254751"/>
          </a:xfrm>
        </p:spPr>
        <p:txBody>
          <a:bodyPr/>
          <a:lstStyle/>
          <a:p>
            <a:pPr eaLnBrk="1" hangingPunct="1">
              <a:lnSpc>
                <a:spcPct val="90000"/>
              </a:lnSpc>
              <a:buFont typeface="Arial" charset="0"/>
              <a:buChar char="•"/>
            </a:pPr>
            <a:r>
              <a:rPr lang="es-ES" sz="3200" b="1" dirty="0"/>
              <a:t>Ejes GTCA y </a:t>
            </a:r>
            <a:r>
              <a:rPr lang="es-ES" sz="3200" b="1" dirty="0" smtClean="0"/>
              <a:t>CPAE (actual CPAD)</a:t>
            </a:r>
            <a:endParaRPr lang="es-ES" sz="3200" b="1" dirty="0"/>
          </a:p>
          <a:p>
            <a:pPr eaLnBrk="1" hangingPunct="1">
              <a:lnSpc>
                <a:spcPct val="90000"/>
              </a:lnSpc>
              <a:buFont typeface="Arial" charset="0"/>
              <a:buChar char="•"/>
            </a:pPr>
            <a:r>
              <a:rPr lang="es-ES" sz="3200" dirty="0"/>
              <a:t>Todo MINHAP y sus organismos</a:t>
            </a:r>
          </a:p>
          <a:p>
            <a:pPr eaLnBrk="1" hangingPunct="1">
              <a:lnSpc>
                <a:spcPct val="90000"/>
              </a:lnSpc>
              <a:buFont typeface="Arial" charset="0"/>
              <a:buChar char="•"/>
            </a:pPr>
            <a:r>
              <a:rPr lang="es-ES" sz="3200" b="1" dirty="0" smtClean="0"/>
              <a:t>Grupo de trabajo </a:t>
            </a:r>
            <a:r>
              <a:rPr lang="es-ES" sz="3200" b="1" dirty="0" smtClean="0">
                <a:solidFill>
                  <a:srgbClr val="FF0000"/>
                </a:solidFill>
              </a:rPr>
              <a:t>interdisciplinar</a:t>
            </a:r>
          </a:p>
          <a:p>
            <a:pPr marL="593725" lvl="1" indent="-273050" eaLnBrk="1" hangingPunct="1">
              <a:lnSpc>
                <a:spcPct val="90000"/>
              </a:lnSpc>
              <a:buFont typeface="Wingdings" pitchFamily="2" charset="2"/>
              <a:buChar char="F"/>
            </a:pPr>
            <a:r>
              <a:rPr lang="es-ES" sz="3200" b="1" dirty="0" smtClean="0">
                <a:sym typeface="Wingdings" pitchFamily="2" charset="2"/>
              </a:rPr>
              <a:t> Profesionales del archivo.</a:t>
            </a:r>
          </a:p>
          <a:p>
            <a:pPr marL="593725" lvl="1" indent="-273050" eaLnBrk="1" hangingPunct="1">
              <a:lnSpc>
                <a:spcPct val="90000"/>
              </a:lnSpc>
              <a:buFont typeface="Wingdings" pitchFamily="2" charset="2"/>
              <a:buChar char="F"/>
            </a:pPr>
            <a:r>
              <a:rPr lang="es-ES" sz="3200" b="1" dirty="0" smtClean="0">
                <a:sym typeface="Wingdings" pitchFamily="2" charset="2"/>
              </a:rPr>
              <a:t> Profesionales TIC </a:t>
            </a:r>
          </a:p>
          <a:p>
            <a:pPr eaLnBrk="1" hangingPunct="1">
              <a:lnSpc>
                <a:spcPct val="90000"/>
              </a:lnSpc>
              <a:buFont typeface="Arial" charset="0"/>
              <a:buChar char="•"/>
            </a:pPr>
            <a:r>
              <a:rPr lang="es-ES" sz="3200" dirty="0" smtClean="0"/>
              <a:t>Ponencias sobre grandes temas</a:t>
            </a:r>
          </a:p>
          <a:p>
            <a:pPr eaLnBrk="1" hangingPunct="1">
              <a:lnSpc>
                <a:spcPct val="90000"/>
              </a:lnSpc>
              <a:buFont typeface="Arial" charset="0"/>
              <a:buChar char="•"/>
            </a:pPr>
            <a:r>
              <a:rPr lang="es-ES" sz="3200" dirty="0" smtClean="0"/>
              <a:t>Debate, trabajo, 20 sesiones 5h (12/13 a 10/14). </a:t>
            </a:r>
          </a:p>
          <a:p>
            <a:pPr eaLnBrk="1" hangingPunct="1">
              <a:lnSpc>
                <a:spcPct val="90000"/>
              </a:lnSpc>
              <a:buFont typeface="Arial" charset="0"/>
              <a:buChar char="•"/>
            </a:pPr>
            <a:r>
              <a:rPr lang="es-ES" sz="3200" b="1" dirty="0" smtClean="0">
                <a:solidFill>
                  <a:srgbClr val="FF0000"/>
                </a:solidFill>
              </a:rPr>
              <a:t>Consenso</a:t>
            </a:r>
            <a:r>
              <a:rPr lang="es-ES" sz="3200" b="1" dirty="0" smtClean="0"/>
              <a:t> entre los componentes</a:t>
            </a:r>
          </a:p>
          <a:p>
            <a:pPr marL="0" indent="0" eaLnBrk="1" hangingPunct="1">
              <a:lnSpc>
                <a:spcPct val="90000"/>
              </a:lnSpc>
              <a:buNone/>
            </a:pPr>
            <a:endParaRPr lang="es-ES" sz="3200" dirty="0" smtClean="0"/>
          </a:p>
          <a:p>
            <a:pPr eaLnBrk="1" hangingPunct="1">
              <a:lnSpc>
                <a:spcPct val="90000"/>
              </a:lnSpc>
              <a:buFont typeface="Arial" charset="0"/>
              <a:buChar char="•"/>
            </a:pPr>
            <a:endParaRPr lang="es-ES" sz="2800" dirty="0" smtClean="0"/>
          </a:p>
        </p:txBody>
      </p:sp>
      <p:sp>
        <p:nvSpPr>
          <p:cNvPr id="15366" name="Rectangle 2"/>
          <p:cNvSpPr txBox="1">
            <a:spLocks noChangeArrowheads="1"/>
          </p:cNvSpPr>
          <p:nvPr/>
        </p:nvSpPr>
        <p:spPr bwMode="auto">
          <a:xfrm>
            <a:off x="1052567" y="628588"/>
            <a:ext cx="7878875" cy="7207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bIns="91440" anchor="b"/>
          <a:lstStyle/>
          <a:p>
            <a:pPr algn="ctr" eaLnBrk="1" hangingPunct="1"/>
            <a:r>
              <a:rPr lang="es-ES" altLang="es-ES" sz="4000" dirty="0">
                <a:solidFill>
                  <a:schemeClr val="tx2"/>
                </a:solidFill>
                <a:latin typeface="Franklin Gothic Book" pitchFamily="34" charset="0"/>
              </a:rPr>
              <a:t> </a:t>
            </a:r>
            <a:r>
              <a:rPr lang="es-ES" altLang="es-ES" sz="4000" b="1" dirty="0">
                <a:solidFill>
                  <a:schemeClr val="tx2"/>
                </a:solidFill>
                <a:latin typeface="Franklin Gothic Book" pitchFamily="34" charset="0"/>
              </a:rPr>
              <a:t>La respuesta: </a:t>
            </a:r>
            <a:r>
              <a:rPr lang="es-ES" altLang="es-ES" sz="4000" b="1" dirty="0" smtClean="0">
                <a:solidFill>
                  <a:schemeClr val="tx2"/>
                </a:solidFill>
                <a:latin typeface="Franklin Gothic Book" pitchFamily="34" charset="0"/>
              </a:rPr>
              <a:t>fórmula MINHAP</a:t>
            </a:r>
            <a:endParaRPr lang="es-ES" altLang="es-ES" sz="4000" b="1" dirty="0">
              <a:solidFill>
                <a:schemeClr val="tx2"/>
              </a:solidFill>
              <a:latin typeface="Franklin Gothic Book" pitchFamily="34" charset="0"/>
            </a:endParaRPr>
          </a:p>
        </p:txBody>
      </p:sp>
      <p:pic>
        <p:nvPicPr>
          <p:cNvPr id="4098" name="Picture 2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7839321" y="2513013"/>
            <a:ext cx="1915848" cy="17367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xmlns="" val="3717838692"/>
      </p:ext>
    </p:extLst>
  </p:cSld>
  <p:clrMapOvr>
    <a:masterClrMapping/>
  </p:clrMapOvr>
  <p:transition spd="slow">
    <p:wipe/>
  </p:transition>
  <p:timing>
    <p:tnLst>
      <p:par>
        <p:cTn id="1" dur="indefinite" restart="never" nodeType="tmRoot"/>
      </p:par>
    </p:tnLst>
  </p:timing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551688" y="672930"/>
            <a:ext cx="8420100" cy="562074"/>
          </a:xfrm>
        </p:spPr>
        <p:txBody>
          <a:bodyPr>
            <a:normAutofit/>
          </a:bodyPr>
          <a:lstStyle/>
          <a:p>
            <a:r>
              <a:rPr lang="es-ES" b="1" dirty="0" smtClean="0"/>
              <a:t>Grupo documento política global</a:t>
            </a:r>
            <a:endParaRPr lang="es-ES" b="1" dirty="0"/>
          </a:p>
        </p:txBody>
      </p:sp>
      <p:pic>
        <p:nvPicPr>
          <p:cNvPr id="7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267422" y="1158241"/>
            <a:ext cx="5563775" cy="560707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3" name="2 Marcador de fecha"/>
          <p:cNvSpPr>
            <a:spLocks noGrp="1"/>
          </p:cNvSpPr>
          <p:nvPr>
            <p:ph type="dt" sz="half" idx="4294967295"/>
          </p:nvPr>
        </p:nvSpPr>
        <p:spPr>
          <a:xfrm>
            <a:off x="7059234" y="6191250"/>
            <a:ext cx="2310191" cy="476250"/>
          </a:xfrm>
          <a:prstGeom prst="rect">
            <a:avLst/>
          </a:prstGeom>
        </p:spPr>
        <p:txBody>
          <a:bodyPr/>
          <a:lstStyle/>
          <a:p>
            <a:pPr>
              <a:defRPr/>
            </a:pPr>
            <a:r>
              <a:rPr lang="es-ES" smtClean="0"/>
              <a:t>julio 2015</a:t>
            </a:r>
            <a:endParaRPr lang="es-ES"/>
          </a:p>
        </p:txBody>
      </p:sp>
      <p:pic>
        <p:nvPicPr>
          <p:cNvPr id="8" name="Picture 3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6291072" y="316992"/>
            <a:ext cx="2682241" cy="654100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6" name="5 CuadroTexto"/>
          <p:cNvSpPr txBox="1"/>
          <p:nvPr/>
        </p:nvSpPr>
        <p:spPr>
          <a:xfrm>
            <a:off x="6925056" y="614341"/>
            <a:ext cx="2304288" cy="632480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sz="1500" b="1" dirty="0" smtClean="0">
                <a:solidFill>
                  <a:srgbClr val="002060"/>
                </a:solidFill>
              </a:rPr>
              <a:t>MINHAP</a:t>
            </a:r>
          </a:p>
          <a:p>
            <a:r>
              <a:rPr lang="es-ES" sz="1500" b="1" dirty="0" smtClean="0">
                <a:solidFill>
                  <a:schemeClr val="tx2"/>
                </a:solidFill>
              </a:rPr>
              <a:t>SGT</a:t>
            </a:r>
          </a:p>
          <a:p>
            <a:endParaRPr lang="es-ES" sz="1500" b="1" dirty="0" smtClean="0">
              <a:solidFill>
                <a:schemeClr val="tx2"/>
              </a:solidFill>
            </a:endParaRPr>
          </a:p>
          <a:p>
            <a:r>
              <a:rPr lang="es-ES" sz="1500" b="1" dirty="0" smtClean="0">
                <a:solidFill>
                  <a:schemeClr val="tx2"/>
                </a:solidFill>
              </a:rPr>
              <a:t>AEAT</a:t>
            </a:r>
          </a:p>
          <a:p>
            <a:endParaRPr lang="es-ES" sz="1500" b="1" dirty="0" smtClean="0">
              <a:solidFill>
                <a:schemeClr val="tx2"/>
              </a:solidFill>
            </a:endParaRPr>
          </a:p>
          <a:p>
            <a:r>
              <a:rPr lang="es-ES" sz="1500" b="1" dirty="0" smtClean="0">
                <a:solidFill>
                  <a:schemeClr val="tx2"/>
                </a:solidFill>
              </a:rPr>
              <a:t>DG Catastro</a:t>
            </a:r>
          </a:p>
          <a:p>
            <a:endParaRPr lang="es-ES" sz="1500" b="1" dirty="0" smtClean="0">
              <a:solidFill>
                <a:schemeClr val="tx2"/>
              </a:solidFill>
            </a:endParaRPr>
          </a:p>
          <a:p>
            <a:r>
              <a:rPr lang="es-ES" sz="1500" b="1" dirty="0" smtClean="0">
                <a:solidFill>
                  <a:schemeClr val="tx2"/>
                </a:solidFill>
              </a:rPr>
              <a:t>SGTIC</a:t>
            </a:r>
          </a:p>
          <a:p>
            <a:endParaRPr lang="es-ES" sz="1500" b="1" dirty="0" smtClean="0">
              <a:solidFill>
                <a:schemeClr val="tx2"/>
              </a:solidFill>
            </a:endParaRPr>
          </a:p>
          <a:p>
            <a:r>
              <a:rPr lang="es-ES" sz="1500" b="1" dirty="0" smtClean="0">
                <a:solidFill>
                  <a:schemeClr val="tx2"/>
                </a:solidFill>
              </a:rPr>
              <a:t>DTIC</a:t>
            </a:r>
          </a:p>
          <a:p>
            <a:endParaRPr lang="es-ES" sz="1500" b="1" dirty="0" smtClean="0">
              <a:solidFill>
                <a:schemeClr val="tx2"/>
              </a:solidFill>
            </a:endParaRPr>
          </a:p>
          <a:p>
            <a:r>
              <a:rPr lang="es-ES" sz="1500" b="1" dirty="0" smtClean="0">
                <a:solidFill>
                  <a:schemeClr val="tx2"/>
                </a:solidFill>
              </a:rPr>
              <a:t>IGAE</a:t>
            </a:r>
          </a:p>
          <a:p>
            <a:endParaRPr lang="es-ES" sz="1500" b="1" dirty="0" smtClean="0">
              <a:solidFill>
                <a:schemeClr val="tx2"/>
              </a:solidFill>
            </a:endParaRPr>
          </a:p>
          <a:p>
            <a:r>
              <a:rPr lang="es-ES" sz="1500" b="1" dirty="0" smtClean="0">
                <a:solidFill>
                  <a:schemeClr val="tx2"/>
                </a:solidFill>
              </a:rPr>
              <a:t>SEAP</a:t>
            </a:r>
          </a:p>
          <a:p>
            <a:endParaRPr lang="es-ES" sz="1500" b="1" dirty="0" smtClean="0">
              <a:solidFill>
                <a:schemeClr val="tx2"/>
              </a:solidFill>
            </a:endParaRPr>
          </a:p>
          <a:p>
            <a:r>
              <a:rPr lang="es-ES" sz="1500" b="1" dirty="0" smtClean="0">
                <a:solidFill>
                  <a:schemeClr val="tx2"/>
                </a:solidFill>
              </a:rPr>
              <a:t>D.G. Función Pública</a:t>
            </a:r>
          </a:p>
          <a:p>
            <a:endParaRPr lang="es-ES" sz="1500" b="1" dirty="0" smtClean="0">
              <a:solidFill>
                <a:schemeClr val="tx2"/>
              </a:solidFill>
            </a:endParaRPr>
          </a:p>
          <a:p>
            <a:r>
              <a:rPr lang="es-ES" sz="1500" b="1" dirty="0" smtClean="0">
                <a:solidFill>
                  <a:schemeClr val="tx2"/>
                </a:solidFill>
              </a:rPr>
              <a:t>INAP</a:t>
            </a:r>
          </a:p>
          <a:p>
            <a:endParaRPr lang="es-ES" sz="1500" b="1" dirty="0" smtClean="0">
              <a:solidFill>
                <a:schemeClr val="tx2"/>
              </a:solidFill>
            </a:endParaRPr>
          </a:p>
          <a:p>
            <a:r>
              <a:rPr lang="es-ES" sz="1500" b="1" dirty="0" smtClean="0">
                <a:solidFill>
                  <a:srgbClr val="002060"/>
                </a:solidFill>
              </a:rPr>
              <a:t>MECD</a:t>
            </a:r>
          </a:p>
          <a:p>
            <a:r>
              <a:rPr lang="es-ES" sz="1500" b="1" dirty="0" smtClean="0">
                <a:solidFill>
                  <a:schemeClr val="tx2"/>
                </a:solidFill>
              </a:rPr>
              <a:t>Archivos Estatales</a:t>
            </a:r>
          </a:p>
          <a:p>
            <a:r>
              <a:rPr lang="es-ES" sz="1500" b="1" dirty="0" smtClean="0">
                <a:solidFill>
                  <a:schemeClr val="tx2"/>
                </a:solidFill>
              </a:rPr>
              <a:t>Tecnologías</a:t>
            </a:r>
          </a:p>
          <a:p>
            <a:endParaRPr lang="es-ES" sz="1500" b="1" dirty="0">
              <a:solidFill>
                <a:schemeClr val="tx2"/>
              </a:solidFill>
            </a:endParaRPr>
          </a:p>
          <a:p>
            <a:r>
              <a:rPr lang="es-ES" sz="1500" b="1" dirty="0" smtClean="0">
                <a:solidFill>
                  <a:srgbClr val="002060"/>
                </a:solidFill>
              </a:rPr>
              <a:t>M. Presidencia</a:t>
            </a:r>
          </a:p>
          <a:p>
            <a:r>
              <a:rPr lang="es-ES" sz="1500" b="1" dirty="0" smtClean="0">
                <a:solidFill>
                  <a:schemeClr val="tx2"/>
                </a:solidFill>
              </a:rPr>
              <a:t>SGT</a:t>
            </a:r>
          </a:p>
          <a:p>
            <a:r>
              <a:rPr lang="es-ES" sz="1500" b="1" dirty="0" smtClean="0">
                <a:solidFill>
                  <a:schemeClr val="tx2"/>
                </a:solidFill>
              </a:rPr>
              <a:t>SG Tecnologías</a:t>
            </a:r>
            <a:endParaRPr lang="es-ES" sz="1500" b="1" dirty="0">
              <a:solidFill>
                <a:schemeClr val="tx2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xmlns="" val="1794955771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2000"/>
    </mc:Choice>
    <mc:Fallback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399257" y="685248"/>
            <a:ext cx="9060211" cy="778098"/>
          </a:xfrm>
        </p:spPr>
        <p:txBody>
          <a:bodyPr/>
          <a:lstStyle/>
          <a:p>
            <a:r>
              <a:rPr lang="es-ES" b="1" dirty="0" smtClean="0"/>
              <a:t>El resultado: documento y ponencias</a:t>
            </a:r>
            <a:endParaRPr lang="es-ES" b="1" dirty="0"/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4294967295"/>
          </p:nvPr>
        </p:nvSpPr>
        <p:spPr>
          <a:xfrm>
            <a:off x="7059234" y="6191250"/>
            <a:ext cx="2310191" cy="476250"/>
          </a:xfrm>
          <a:prstGeom prst="rect">
            <a:avLst/>
          </a:prstGeom>
        </p:spPr>
        <p:txBody>
          <a:bodyPr/>
          <a:lstStyle/>
          <a:p>
            <a:pPr>
              <a:defRPr/>
            </a:pPr>
            <a:r>
              <a:rPr lang="es-ES" smtClean="0"/>
              <a:t>octubre 2015</a:t>
            </a:r>
            <a:endParaRPr lang="es-ES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4294967295"/>
          </p:nvPr>
        </p:nvSpPr>
        <p:spPr>
          <a:xfrm>
            <a:off x="974558" y="6165304"/>
            <a:ext cx="5928659" cy="457200"/>
          </a:xfrm>
          <a:prstGeom prst="rect">
            <a:avLst/>
          </a:prstGeom>
        </p:spPr>
        <p:txBody>
          <a:bodyPr/>
          <a:lstStyle/>
          <a:p>
            <a:pPr>
              <a:defRPr/>
            </a:pPr>
            <a:r>
              <a:rPr lang="es-ES" smtClean="0"/>
              <a:t>MINHAP: política de gestión de documentos-e</a:t>
            </a:r>
            <a:endParaRPr lang="es-ES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4294967295"/>
          </p:nvPr>
        </p:nvSpPr>
        <p:spPr>
          <a:xfrm>
            <a:off x="158221" y="6210300"/>
            <a:ext cx="495300" cy="457200"/>
          </a:xfrm>
          <a:prstGeom prst="ellipse">
            <a:avLst/>
          </a:prstGeom>
        </p:spPr>
        <p:txBody>
          <a:bodyPr/>
          <a:lstStyle/>
          <a:p>
            <a:pPr>
              <a:defRPr/>
            </a:pPr>
            <a:fld id="{3ACEA42E-6E40-46A4-ACD6-7C5A8EE10779}" type="slidenum">
              <a:rPr lang="es-ES" smtClean="0"/>
              <a:pPr>
                <a:defRPr/>
              </a:pPr>
              <a:t>38</a:t>
            </a:fld>
            <a:endParaRPr lang="es-ES"/>
          </a:p>
        </p:txBody>
      </p:sp>
      <p:pic>
        <p:nvPicPr>
          <p:cNvPr id="1026" name="Picture 2"/>
          <p:cNvPicPr>
            <a:picLocks noGrp="1" noChangeAspect="1" noChangeArrowheads="1"/>
          </p:cNvPicPr>
          <p:nvPr>
            <p:ph sz="quarter" idx="1"/>
          </p:nvPr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335818" y="1442880"/>
            <a:ext cx="3465566" cy="4572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27" name="Picture 3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5525722" y="1463346"/>
            <a:ext cx="3461484" cy="453650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8" name="7 CuadroTexto"/>
          <p:cNvSpPr txBox="1"/>
          <p:nvPr/>
        </p:nvSpPr>
        <p:spPr>
          <a:xfrm>
            <a:off x="220532" y="6194922"/>
            <a:ext cx="4134459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sz="800" u="sng" dirty="0">
                <a:hlinkClick r:id="rId5"/>
              </a:rPr>
              <a:t>http://</a:t>
            </a:r>
            <a:r>
              <a:rPr lang="es-ES" sz="800" u="sng" dirty="0" smtClean="0">
                <a:hlinkClick r:id="rId5"/>
              </a:rPr>
              <a:t>www.minhap.gob.es/Documentacion/Publico/SGT/POLITICA%20DE%20GESTION%20DE%20DOCUMENTOS%20MINHAP/politica%20de%20gestion%20de%20documentos%20electronicos%20MINHAP.pdf</a:t>
            </a:r>
            <a:endParaRPr lang="es-ES" sz="800" dirty="0"/>
          </a:p>
        </p:txBody>
      </p:sp>
      <p:sp>
        <p:nvSpPr>
          <p:cNvPr id="9" name="8 CuadroTexto"/>
          <p:cNvSpPr txBox="1"/>
          <p:nvPr/>
        </p:nvSpPr>
        <p:spPr>
          <a:xfrm>
            <a:off x="5299340" y="6326199"/>
            <a:ext cx="4553605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sz="800" u="sng" dirty="0">
                <a:hlinkClick r:id="rId6"/>
              </a:rPr>
              <a:t>http://www.minhap.gob.es/Documentacion/Publico/SGT/POLITICA%20DE%20GESTION%20DE%20DOCUMENTOS%20MINHAP/politica%20de%20gestion%20de%20documentos%20electronicos%20MINHAP-ponencias%20complementarias%20al%20documento.pdf</a:t>
            </a:r>
            <a:r>
              <a:rPr lang="es-ES" sz="800" dirty="0"/>
              <a:t> </a:t>
            </a:r>
          </a:p>
        </p:txBody>
      </p:sp>
    </p:spTree>
    <p:extLst>
      <p:ext uri="{BB962C8B-B14F-4D97-AF65-F5344CB8AC3E}">
        <p14:creationId xmlns:p14="http://schemas.microsoft.com/office/powerpoint/2010/main" xmlns="" val="3697786044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2000"/>
    </mc:Choice>
    <mc:Fallback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350489" y="455930"/>
            <a:ext cx="9281191" cy="635670"/>
          </a:xfrm>
        </p:spPr>
        <p:txBody>
          <a:bodyPr/>
          <a:lstStyle/>
          <a:p>
            <a:r>
              <a:rPr lang="es-ES" sz="3600" b="1" dirty="0" smtClean="0"/>
              <a:t>Documento política gestión documento-e</a:t>
            </a:r>
            <a:endParaRPr lang="es-ES" sz="3600" b="1" dirty="0"/>
          </a:p>
        </p:txBody>
      </p:sp>
      <p:sp>
        <p:nvSpPr>
          <p:cNvPr id="3" name="2 Marcador de contenido"/>
          <p:cNvSpPr>
            <a:spLocks noGrp="1"/>
          </p:cNvSpPr>
          <p:nvPr>
            <p:ph sz="half" idx="2"/>
          </p:nvPr>
        </p:nvSpPr>
        <p:spPr>
          <a:xfrm>
            <a:off x="194471" y="1104936"/>
            <a:ext cx="4841079" cy="5297388"/>
          </a:xfrm>
        </p:spPr>
        <p:txBody>
          <a:bodyPr/>
          <a:lstStyle/>
          <a:p>
            <a:r>
              <a:rPr lang="es-ES" sz="1200" dirty="0" smtClean="0"/>
              <a:t>1</a:t>
            </a:r>
            <a:r>
              <a:rPr lang="es-ES" sz="1500" dirty="0"/>
              <a:t>.    POLÍTICA DE GESTIÓN DE DOCUMENTOS ELECTRÓNICOS</a:t>
            </a:r>
          </a:p>
          <a:p>
            <a:r>
              <a:rPr lang="es-ES" sz="1400" dirty="0"/>
              <a:t>1.1.    Referencia</a:t>
            </a:r>
          </a:p>
          <a:p>
            <a:r>
              <a:rPr lang="es-ES" sz="1400" dirty="0"/>
              <a:t>1.2.    Alcance de la Política</a:t>
            </a:r>
          </a:p>
          <a:p>
            <a:r>
              <a:rPr lang="es-ES" sz="1400" dirty="0"/>
              <a:t>1.3.    Datos identificativos de la Política</a:t>
            </a:r>
          </a:p>
          <a:p>
            <a:pPr lvl="2"/>
            <a:r>
              <a:rPr lang="es-ES" sz="1000" dirty="0"/>
              <a:t>1.3.1.   Período de validez</a:t>
            </a:r>
          </a:p>
          <a:p>
            <a:pPr lvl="2"/>
            <a:r>
              <a:rPr lang="es-ES" sz="1000" dirty="0"/>
              <a:t>1.3.2.   Identificador del gestor de la Política</a:t>
            </a:r>
          </a:p>
          <a:p>
            <a:r>
              <a:rPr lang="es-ES" sz="1400" dirty="0"/>
              <a:t>1.4.    Roles y responsabilidades</a:t>
            </a:r>
          </a:p>
          <a:p>
            <a:pPr lvl="2"/>
            <a:r>
              <a:rPr lang="es-ES" sz="1000" dirty="0"/>
              <a:t>1.4.1.   Actores</a:t>
            </a:r>
          </a:p>
          <a:p>
            <a:pPr lvl="2"/>
            <a:r>
              <a:rPr lang="es-ES" sz="1000" dirty="0"/>
              <a:t>1.4.2.   Responsabilidades</a:t>
            </a:r>
          </a:p>
          <a:p>
            <a:r>
              <a:rPr lang="es-ES" sz="1400" dirty="0"/>
              <a:t>1.5.    Procesos de gestión documental</a:t>
            </a:r>
          </a:p>
          <a:p>
            <a:pPr lvl="2"/>
            <a:r>
              <a:rPr lang="es-ES" sz="1000" dirty="0"/>
              <a:t>1.5.1.   Captura</a:t>
            </a:r>
          </a:p>
          <a:p>
            <a:pPr lvl="2"/>
            <a:r>
              <a:rPr lang="es-ES" sz="1000" dirty="0"/>
              <a:t>1.5.2.   Registro</a:t>
            </a:r>
          </a:p>
          <a:p>
            <a:pPr lvl="2"/>
            <a:r>
              <a:rPr lang="es-ES" sz="1000" dirty="0"/>
              <a:t>1.5.3.   Clasificación</a:t>
            </a:r>
          </a:p>
          <a:p>
            <a:pPr lvl="2"/>
            <a:r>
              <a:rPr lang="es-ES" sz="1000" dirty="0"/>
              <a:t>1.5.4.   Descripción</a:t>
            </a:r>
          </a:p>
          <a:p>
            <a:pPr lvl="2"/>
            <a:r>
              <a:rPr lang="es-ES" sz="1000" dirty="0"/>
              <a:t>1.5.5.   Acceso</a:t>
            </a:r>
          </a:p>
          <a:p>
            <a:pPr lvl="2"/>
            <a:r>
              <a:rPr lang="es-ES" sz="1000" dirty="0"/>
              <a:t>1.5.6.   Calificación</a:t>
            </a:r>
          </a:p>
          <a:p>
            <a:pPr lvl="2"/>
            <a:r>
              <a:rPr lang="es-ES" sz="1000" dirty="0"/>
              <a:t>1.5.7.   </a:t>
            </a:r>
            <a:r>
              <a:rPr lang="es-ES" sz="1000" dirty="0" smtClean="0"/>
              <a:t>Conservación</a:t>
            </a:r>
          </a:p>
          <a:p>
            <a:pPr lvl="2"/>
            <a:r>
              <a:rPr lang="es-ES" sz="800" dirty="0" smtClean="0"/>
              <a:t>       1.5.7.1</a:t>
            </a:r>
            <a:r>
              <a:rPr lang="es-ES" sz="800" dirty="0"/>
              <a:t>. Estrategias de conservación</a:t>
            </a:r>
          </a:p>
          <a:p>
            <a:pPr lvl="2"/>
            <a:r>
              <a:rPr lang="es-ES" sz="1000" dirty="0"/>
              <a:t>1.5.8.   Transferencia</a:t>
            </a:r>
          </a:p>
          <a:p>
            <a:pPr lvl="2"/>
            <a:r>
              <a:rPr lang="es-ES" sz="1000" dirty="0"/>
              <a:t>1.5.9.   Destrucción o eliminación</a:t>
            </a:r>
          </a:p>
          <a:p>
            <a:pPr lvl="1"/>
            <a:endParaRPr lang="es-ES" sz="1200" dirty="0"/>
          </a:p>
        </p:txBody>
      </p:sp>
      <p:sp>
        <p:nvSpPr>
          <p:cNvPr id="9" name="8 Marcador de contenido"/>
          <p:cNvSpPr>
            <a:spLocks noGrp="1"/>
          </p:cNvSpPr>
          <p:nvPr>
            <p:ph sz="half" idx="4"/>
          </p:nvPr>
        </p:nvSpPr>
        <p:spPr>
          <a:xfrm>
            <a:off x="5377942" y="1152560"/>
            <a:ext cx="4044950" cy="5225380"/>
          </a:xfrm>
        </p:spPr>
        <p:txBody>
          <a:bodyPr/>
          <a:lstStyle/>
          <a:p>
            <a:endParaRPr lang="es-ES" sz="900" dirty="0"/>
          </a:p>
          <a:p>
            <a:r>
              <a:rPr lang="es-ES" sz="1400" dirty="0" smtClean="0"/>
              <a:t>1.6</a:t>
            </a:r>
            <a:r>
              <a:rPr lang="es-ES" sz="1400" dirty="0"/>
              <a:t>.    Asignación de metadatos</a:t>
            </a:r>
          </a:p>
          <a:p>
            <a:r>
              <a:rPr lang="es-ES" sz="1400" dirty="0"/>
              <a:t>1.7.    Documentación</a:t>
            </a:r>
          </a:p>
          <a:p>
            <a:r>
              <a:rPr lang="es-ES" sz="1400" dirty="0"/>
              <a:t>1.8.    Formación</a:t>
            </a:r>
          </a:p>
          <a:p>
            <a:r>
              <a:rPr lang="es-ES" sz="1400" dirty="0"/>
              <a:t>1.9.    Supervisión y auditoría</a:t>
            </a:r>
          </a:p>
          <a:p>
            <a:r>
              <a:rPr lang="es-ES" sz="1400" dirty="0"/>
              <a:t>1.10.  Gestión de la Política</a:t>
            </a:r>
          </a:p>
          <a:p>
            <a:endParaRPr lang="es-ES" sz="1400" dirty="0"/>
          </a:p>
          <a:p>
            <a:r>
              <a:rPr lang="es-ES" sz="1400" dirty="0"/>
              <a:t>2.    </a:t>
            </a:r>
            <a:r>
              <a:rPr lang="es-ES" sz="1500" dirty="0"/>
              <a:t>PROCEDIMIENTOS INSTRUMENTALES PARA LA GESTIÓN DE DOCUMENTOS</a:t>
            </a:r>
          </a:p>
          <a:p>
            <a:r>
              <a:rPr lang="es-ES" sz="1400" dirty="0"/>
              <a:t>2.1.    Firma electrónica</a:t>
            </a:r>
          </a:p>
          <a:p>
            <a:r>
              <a:rPr lang="es-ES" sz="1400" dirty="0"/>
              <a:t>2.2.    Protocolo de digitalización de documentos</a:t>
            </a:r>
          </a:p>
          <a:p>
            <a:r>
              <a:rPr lang="es-ES" sz="1400" dirty="0"/>
              <a:t>2.3.    Copiado auténtico de documentos</a:t>
            </a:r>
          </a:p>
          <a:p>
            <a:endParaRPr lang="es-ES" sz="1400" dirty="0"/>
          </a:p>
          <a:p>
            <a:r>
              <a:rPr lang="es-ES" sz="1500" dirty="0"/>
              <a:t>3.    REFERENCIAS</a:t>
            </a:r>
          </a:p>
          <a:p>
            <a:r>
              <a:rPr lang="es-ES" sz="1400" dirty="0"/>
              <a:t>3.1.    Legislación</a:t>
            </a:r>
          </a:p>
          <a:p>
            <a:r>
              <a:rPr lang="es-ES" sz="1400" dirty="0"/>
              <a:t>3.2.    Documentos de Interés</a:t>
            </a:r>
          </a:p>
          <a:p>
            <a:endParaRPr lang="es-ES" sz="1400" dirty="0"/>
          </a:p>
          <a:p>
            <a:endParaRPr lang="es-ES" sz="900" dirty="0"/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4294967295"/>
          </p:nvPr>
        </p:nvSpPr>
        <p:spPr>
          <a:xfrm>
            <a:off x="6686550" y="6191250"/>
            <a:ext cx="2682875" cy="476250"/>
          </a:xfrm>
          <a:prstGeom prst="rect">
            <a:avLst/>
          </a:prstGeom>
        </p:spPr>
        <p:txBody>
          <a:bodyPr/>
          <a:lstStyle/>
          <a:p>
            <a:pPr>
              <a:defRPr/>
            </a:pPr>
            <a:r>
              <a:rPr lang="es-ES" smtClean="0"/>
              <a:t>octubre 2015</a:t>
            </a:r>
            <a:endParaRPr lang="es-ES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4294967295"/>
          </p:nvPr>
        </p:nvSpPr>
        <p:spPr>
          <a:xfrm>
            <a:off x="158221" y="6210300"/>
            <a:ext cx="495300" cy="457200"/>
          </a:xfrm>
          <a:prstGeom prst="ellipse">
            <a:avLst/>
          </a:prstGeom>
        </p:spPr>
        <p:txBody>
          <a:bodyPr/>
          <a:lstStyle/>
          <a:p>
            <a:pPr>
              <a:defRPr/>
            </a:pPr>
            <a:fld id="{3ACEA42E-6E40-46A4-ACD6-7C5A8EE10779}" type="slidenum">
              <a:rPr lang="es-ES" smtClean="0"/>
              <a:pPr>
                <a:defRPr/>
              </a:pPr>
              <a:t>39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xmlns="" val="3957104494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2000"/>
    </mc:Choice>
    <mc:Fallback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1002792" y="577850"/>
            <a:ext cx="8420100" cy="779686"/>
          </a:xfrm>
        </p:spPr>
        <p:txBody>
          <a:bodyPr/>
          <a:lstStyle/>
          <a:p>
            <a:r>
              <a:rPr lang="es-ES" b="1" dirty="0" smtClean="0"/>
              <a:t>Anexos del documento global</a:t>
            </a:r>
            <a:endParaRPr lang="es-ES" b="1" dirty="0"/>
          </a:p>
        </p:txBody>
      </p:sp>
      <p:sp>
        <p:nvSpPr>
          <p:cNvPr id="5" name="4 Marcador de contenido"/>
          <p:cNvSpPr>
            <a:spLocks noGrp="1"/>
          </p:cNvSpPr>
          <p:nvPr>
            <p:ph sz="half" idx="2"/>
          </p:nvPr>
        </p:nvSpPr>
        <p:spPr>
          <a:xfrm>
            <a:off x="116462" y="1052736"/>
            <a:ext cx="5028561" cy="5081364"/>
          </a:xfrm>
        </p:spPr>
        <p:txBody>
          <a:bodyPr/>
          <a:lstStyle/>
          <a:p>
            <a:r>
              <a:rPr lang="es-ES" sz="2000" dirty="0" smtClean="0"/>
              <a:t>ANEXO </a:t>
            </a:r>
            <a:r>
              <a:rPr lang="es-ES" sz="2000" dirty="0"/>
              <a:t>1.  </a:t>
            </a:r>
            <a:r>
              <a:rPr lang="es-ES" sz="2000" dirty="0" smtClean="0"/>
              <a:t>Programas de gestión documental existentes en el MINHAP y sus organismos y entidades dependientes. </a:t>
            </a:r>
            <a:endParaRPr lang="es-ES" sz="2000" dirty="0"/>
          </a:p>
          <a:p>
            <a:r>
              <a:rPr lang="es-ES" sz="2000" dirty="0" smtClean="0"/>
              <a:t>ANEXO </a:t>
            </a:r>
            <a:r>
              <a:rPr lang="es-ES" sz="2000" dirty="0"/>
              <a:t>2. </a:t>
            </a:r>
            <a:r>
              <a:rPr lang="es-ES" sz="2000" dirty="0" smtClean="0"/>
              <a:t>Relación de registros MINHAP</a:t>
            </a:r>
            <a:endParaRPr lang="es-ES" sz="2000" dirty="0"/>
          </a:p>
          <a:p>
            <a:r>
              <a:rPr lang="es-ES" sz="2000" dirty="0" smtClean="0"/>
              <a:t>ANEXO </a:t>
            </a:r>
            <a:r>
              <a:rPr lang="es-ES" sz="2000" dirty="0"/>
              <a:t>3</a:t>
            </a:r>
            <a:r>
              <a:rPr lang="es-ES" sz="2000" dirty="0" smtClean="0"/>
              <a:t>. Cuadro de clasificación funcional</a:t>
            </a:r>
            <a:endParaRPr lang="es-ES" sz="2000" dirty="0"/>
          </a:p>
          <a:p>
            <a:r>
              <a:rPr lang="es-ES" sz="2000" dirty="0" smtClean="0"/>
              <a:t>ANEXO </a:t>
            </a:r>
            <a:r>
              <a:rPr lang="es-ES" sz="2000" dirty="0"/>
              <a:t>3. </a:t>
            </a:r>
            <a:r>
              <a:rPr lang="es-ES" sz="2000" dirty="0" smtClean="0"/>
              <a:t>TRANSITORIO Repertorio de series documentales del MINHAP</a:t>
            </a:r>
            <a:endParaRPr lang="es-ES" sz="2000" dirty="0"/>
          </a:p>
          <a:p>
            <a:r>
              <a:rPr lang="es-ES" sz="2000" dirty="0" smtClean="0"/>
              <a:t>ANEXO </a:t>
            </a:r>
            <a:r>
              <a:rPr lang="es-ES" sz="2000" dirty="0"/>
              <a:t>4. </a:t>
            </a:r>
            <a:r>
              <a:rPr lang="es-ES" sz="2000" dirty="0" smtClean="0"/>
              <a:t>Perfil de aplicación de metadatos del MINHAP (subconjunto del </a:t>
            </a:r>
            <a:r>
              <a:rPr lang="es-ES" sz="2000" dirty="0" err="1" smtClean="0"/>
              <a:t>eEMGDE</a:t>
            </a:r>
            <a:r>
              <a:rPr lang="es-ES" sz="2000" dirty="0" smtClean="0"/>
              <a:t>)</a:t>
            </a:r>
            <a:endParaRPr lang="es-ES" sz="2000" dirty="0"/>
          </a:p>
          <a:p>
            <a:pPr lvl="2"/>
            <a:r>
              <a:rPr lang="es-ES" sz="1600" dirty="0" smtClean="0"/>
              <a:t>a</a:t>
            </a:r>
            <a:r>
              <a:rPr lang="es-ES" sz="1600" dirty="0"/>
              <a:t>.  Perfil de aplicación del MINHAP (subconjunto del </a:t>
            </a:r>
            <a:r>
              <a:rPr lang="es-ES" sz="1600" dirty="0" err="1"/>
              <a:t>eEMGDE</a:t>
            </a:r>
            <a:r>
              <a:rPr lang="es-ES" sz="1600" dirty="0"/>
              <a:t>)</a:t>
            </a:r>
          </a:p>
          <a:p>
            <a:pPr lvl="2"/>
            <a:r>
              <a:rPr lang="es-ES" sz="1600" dirty="0" smtClean="0"/>
              <a:t>b</a:t>
            </a:r>
            <a:r>
              <a:rPr lang="es-ES" sz="1600" dirty="0"/>
              <a:t>.  Propuesta de modificación del </a:t>
            </a:r>
            <a:r>
              <a:rPr lang="es-ES" sz="1600" dirty="0" err="1" smtClean="0"/>
              <a:t>eEMGDE</a:t>
            </a:r>
            <a:endParaRPr lang="es-ES" sz="1600" dirty="0"/>
          </a:p>
        </p:txBody>
      </p:sp>
      <p:sp>
        <p:nvSpPr>
          <p:cNvPr id="6" name="5 Marcador de contenido"/>
          <p:cNvSpPr>
            <a:spLocks noGrp="1"/>
          </p:cNvSpPr>
          <p:nvPr>
            <p:ph sz="half" idx="4"/>
          </p:nvPr>
        </p:nvSpPr>
        <p:spPr>
          <a:xfrm>
            <a:off x="5187026" y="1124744"/>
            <a:ext cx="4627534" cy="5009356"/>
          </a:xfrm>
        </p:spPr>
        <p:txBody>
          <a:bodyPr/>
          <a:lstStyle/>
          <a:p>
            <a:r>
              <a:rPr lang="es-ES" sz="2000" dirty="0"/>
              <a:t>ANEXO 5.    </a:t>
            </a:r>
            <a:r>
              <a:rPr lang="es-ES" sz="2000" dirty="0" smtClean="0"/>
              <a:t>Recursos de recuperación de la información.</a:t>
            </a:r>
            <a:endParaRPr lang="es-ES" sz="2000" dirty="0"/>
          </a:p>
          <a:p>
            <a:r>
              <a:rPr lang="es-ES" sz="2000" dirty="0" smtClean="0"/>
              <a:t>ANEXO </a:t>
            </a:r>
            <a:r>
              <a:rPr lang="es-ES" sz="2000" dirty="0"/>
              <a:t>6.  </a:t>
            </a:r>
            <a:r>
              <a:rPr lang="es-ES" sz="2000" dirty="0" smtClean="0"/>
              <a:t>Documentos relacionados con la política de seguridad de los documentos electrónicos del departamento. </a:t>
            </a:r>
          </a:p>
          <a:p>
            <a:r>
              <a:rPr lang="es-ES" sz="2000" dirty="0" smtClean="0"/>
              <a:t>ANEXO 7.  Calendario de conservación.         </a:t>
            </a:r>
          </a:p>
          <a:p>
            <a:r>
              <a:rPr lang="es-ES" sz="2000" dirty="0" smtClean="0"/>
              <a:t>ANEXO </a:t>
            </a:r>
            <a:r>
              <a:rPr lang="es-ES" sz="2000" dirty="0"/>
              <a:t>8</a:t>
            </a:r>
            <a:r>
              <a:rPr lang="es-ES" sz="2000" dirty="0" smtClean="0"/>
              <a:t>. Formularios de identificación de series y de petición de dictamen de la CSCDA</a:t>
            </a:r>
          </a:p>
          <a:p>
            <a:r>
              <a:rPr lang="es-ES" sz="2000" dirty="0" smtClean="0"/>
              <a:t>ANEXO </a:t>
            </a:r>
            <a:r>
              <a:rPr lang="es-ES" sz="2000" dirty="0"/>
              <a:t>9. </a:t>
            </a:r>
            <a:r>
              <a:rPr lang="es-ES" sz="2000" dirty="0" smtClean="0"/>
              <a:t> Medidas a incluir en un plan de preservación.</a:t>
            </a:r>
            <a:endParaRPr lang="es-ES" sz="2000" dirty="0"/>
          </a:p>
          <a:p>
            <a:r>
              <a:rPr lang="es-ES" sz="2000" dirty="0"/>
              <a:t>ANEXO 10. </a:t>
            </a:r>
            <a:r>
              <a:rPr lang="es-ES" sz="2000" dirty="0" smtClean="0"/>
              <a:t> Técnicas de borrado seguro.       </a:t>
            </a:r>
            <a:endParaRPr lang="es-ES" sz="2000" dirty="0"/>
          </a:p>
          <a:p>
            <a:endParaRPr lang="es-ES" sz="2000" dirty="0"/>
          </a:p>
        </p:txBody>
      </p:sp>
      <p:sp>
        <p:nvSpPr>
          <p:cNvPr id="7" name="6 Marcador de fecha"/>
          <p:cNvSpPr>
            <a:spLocks noGrp="1"/>
          </p:cNvSpPr>
          <p:nvPr>
            <p:ph type="dt" sz="half" idx="4294967295"/>
          </p:nvPr>
        </p:nvSpPr>
        <p:spPr>
          <a:xfrm>
            <a:off x="6686550" y="6191250"/>
            <a:ext cx="2682875" cy="476250"/>
          </a:xfrm>
          <a:prstGeom prst="rect">
            <a:avLst/>
          </a:prstGeom>
        </p:spPr>
        <p:txBody>
          <a:bodyPr/>
          <a:lstStyle/>
          <a:p>
            <a:pPr>
              <a:defRPr/>
            </a:pPr>
            <a:r>
              <a:rPr lang="es-ES" smtClean="0"/>
              <a:t>octubre 2015</a:t>
            </a:r>
            <a:endParaRPr lang="es-ES"/>
          </a:p>
        </p:txBody>
      </p:sp>
      <p:sp>
        <p:nvSpPr>
          <p:cNvPr id="9" name="8 Marcador de número de diapositiva"/>
          <p:cNvSpPr>
            <a:spLocks noGrp="1"/>
          </p:cNvSpPr>
          <p:nvPr>
            <p:ph type="sldNum" sz="quarter" idx="4294967295"/>
          </p:nvPr>
        </p:nvSpPr>
        <p:spPr>
          <a:xfrm>
            <a:off x="158221" y="6210300"/>
            <a:ext cx="495300" cy="457200"/>
          </a:xfrm>
          <a:prstGeom prst="ellipse">
            <a:avLst/>
          </a:prstGeom>
        </p:spPr>
        <p:txBody>
          <a:bodyPr/>
          <a:lstStyle/>
          <a:p>
            <a:pPr>
              <a:defRPr/>
            </a:pPr>
            <a:fld id="{BE2660E5-9C65-457D-8E1D-A36C56B2385B}" type="slidenum">
              <a:rPr lang="es-ES" smtClean="0"/>
              <a:pPr>
                <a:defRPr/>
              </a:pPr>
              <a:t>40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xmlns="" val="67947544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2000"/>
    </mc:Choice>
    <mc:Fallback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966216" y="737934"/>
            <a:ext cx="8420100" cy="542226"/>
          </a:xfrm>
        </p:spPr>
        <p:txBody>
          <a:bodyPr/>
          <a:lstStyle/>
          <a:p>
            <a:pPr algn="ctr"/>
            <a:r>
              <a:rPr lang="es-ES" b="1" dirty="0" smtClean="0"/>
              <a:t>Libro de ponencias</a:t>
            </a:r>
            <a:endParaRPr lang="es-ES" b="1" dirty="0"/>
          </a:p>
        </p:txBody>
      </p:sp>
      <p:sp>
        <p:nvSpPr>
          <p:cNvPr id="3" name="2 Marcador de contenido"/>
          <p:cNvSpPr>
            <a:spLocks noGrp="1"/>
          </p:cNvSpPr>
          <p:nvPr>
            <p:ph sz="quarter" idx="1"/>
          </p:nvPr>
        </p:nvSpPr>
        <p:spPr>
          <a:xfrm>
            <a:off x="231648" y="1370872"/>
            <a:ext cx="9509760" cy="5039072"/>
          </a:xfrm>
        </p:spPr>
        <p:txBody>
          <a:bodyPr/>
          <a:lstStyle/>
          <a:p>
            <a:r>
              <a:rPr lang="es-ES" sz="1600" dirty="0" smtClean="0"/>
              <a:t>Presentación</a:t>
            </a:r>
            <a:r>
              <a:rPr lang="es-ES" sz="1600" dirty="0"/>
              <a:t>.   La utilidad de las ponencias relacionadas con el expediente-e .</a:t>
            </a:r>
            <a:r>
              <a:rPr lang="es-ES" sz="1600" dirty="0" smtClean="0"/>
              <a:t>Gerardo </a:t>
            </a:r>
            <a:r>
              <a:rPr lang="es-ES" sz="1600" dirty="0"/>
              <a:t>Bustos Pretel</a:t>
            </a:r>
          </a:p>
          <a:p>
            <a:r>
              <a:rPr lang="es-ES" sz="1600" dirty="0" smtClean="0"/>
              <a:t>Ponencia </a:t>
            </a:r>
            <a:r>
              <a:rPr lang="es-ES" sz="1600" dirty="0"/>
              <a:t>1.   Determinación del Esquema Institucional de </a:t>
            </a:r>
            <a:r>
              <a:rPr lang="es-ES" sz="1600" dirty="0" smtClean="0"/>
              <a:t>Metadatos. Andoni </a:t>
            </a:r>
            <a:r>
              <a:rPr lang="es-ES" sz="1600" dirty="0"/>
              <a:t>Pérez de </a:t>
            </a:r>
            <a:r>
              <a:rPr lang="es-ES" sz="1600" dirty="0" smtClean="0"/>
              <a:t>Lema</a:t>
            </a:r>
            <a:endParaRPr lang="es-ES" sz="1600" dirty="0"/>
          </a:p>
          <a:p>
            <a:r>
              <a:rPr lang="es-ES" sz="1600" dirty="0" smtClean="0"/>
              <a:t>Ponencia </a:t>
            </a:r>
            <a:r>
              <a:rPr lang="es-ES" sz="1600" dirty="0"/>
              <a:t>2.   Planteamiento de firma electrónica en la política de </a:t>
            </a:r>
            <a:r>
              <a:rPr lang="es-ES" sz="1600" dirty="0" smtClean="0"/>
              <a:t>gestión de documentos electrónicos </a:t>
            </a:r>
            <a:r>
              <a:rPr lang="es-ES" sz="1600" dirty="0"/>
              <a:t>del </a:t>
            </a:r>
            <a:r>
              <a:rPr lang="es-ES" sz="1600" dirty="0" smtClean="0"/>
              <a:t>MINHAP. Carmen </a:t>
            </a:r>
            <a:r>
              <a:rPr lang="es-ES" sz="1600" dirty="0"/>
              <a:t>Conejo Fernández y Álvaro Tapias Sancho</a:t>
            </a:r>
          </a:p>
          <a:p>
            <a:r>
              <a:rPr lang="es-ES" sz="1600" dirty="0" smtClean="0"/>
              <a:t>Ponencia </a:t>
            </a:r>
            <a:r>
              <a:rPr lang="es-ES" sz="1600" dirty="0"/>
              <a:t>3.   Tratamiento global del registro. Documento sobre el </a:t>
            </a:r>
            <a:r>
              <a:rPr lang="es-ES" sz="1600" dirty="0" smtClean="0"/>
              <a:t>registro como </a:t>
            </a:r>
            <a:r>
              <a:rPr lang="es-ES" sz="1600" dirty="0"/>
              <a:t>trámite y como procedimiento de gestión </a:t>
            </a:r>
            <a:r>
              <a:rPr lang="es-ES" sz="1600" dirty="0" smtClean="0"/>
              <a:t>. Luis </a:t>
            </a:r>
            <a:r>
              <a:rPr lang="es-ES" sz="1600" dirty="0"/>
              <a:t>Romera </a:t>
            </a:r>
            <a:r>
              <a:rPr lang="es-ES" sz="1600" dirty="0" err="1"/>
              <a:t>Iruela</a:t>
            </a:r>
            <a:r>
              <a:rPr lang="es-ES" sz="1600" dirty="0"/>
              <a:t> y Rosa Martín </a:t>
            </a:r>
            <a:r>
              <a:rPr lang="es-ES" sz="1600" dirty="0" smtClean="0"/>
              <a:t>Rey</a:t>
            </a:r>
            <a:endParaRPr lang="es-ES" sz="1600" dirty="0"/>
          </a:p>
          <a:p>
            <a:r>
              <a:rPr lang="es-ES" sz="1600" dirty="0"/>
              <a:t>Ponencia 4.   Elaboración de un Repertorio de Series Documentales para el </a:t>
            </a:r>
            <a:r>
              <a:rPr lang="es-ES" sz="1600" dirty="0" smtClean="0"/>
              <a:t>Departamento. Luis </a:t>
            </a:r>
            <a:r>
              <a:rPr lang="es-ES" sz="1600" dirty="0"/>
              <a:t>Romera </a:t>
            </a:r>
            <a:r>
              <a:rPr lang="es-ES" sz="1600" dirty="0" err="1"/>
              <a:t>Iruela</a:t>
            </a:r>
            <a:r>
              <a:rPr lang="es-ES" sz="1600" dirty="0"/>
              <a:t> y Rosa Martín </a:t>
            </a:r>
            <a:r>
              <a:rPr lang="es-ES" sz="1600" dirty="0" smtClean="0"/>
              <a:t>Rey</a:t>
            </a:r>
            <a:endParaRPr lang="es-ES" sz="1600" dirty="0"/>
          </a:p>
          <a:p>
            <a:r>
              <a:rPr lang="es-ES" sz="1600" dirty="0"/>
              <a:t>Ponencia 5.   Estrategia de conservación de documentos en </a:t>
            </a:r>
            <a:r>
              <a:rPr lang="es-ES" sz="1600" dirty="0" smtClean="0"/>
              <a:t>repositorio, conforme </a:t>
            </a:r>
            <a:r>
              <a:rPr lang="es-ES" sz="1600" dirty="0"/>
              <a:t>al calendario de </a:t>
            </a:r>
            <a:r>
              <a:rPr lang="es-ES" sz="1600" dirty="0" smtClean="0"/>
              <a:t>conservación. Alejandro </a:t>
            </a:r>
            <a:r>
              <a:rPr lang="es-ES" sz="1600" dirty="0"/>
              <a:t>Millaruelo Gómez</a:t>
            </a:r>
          </a:p>
          <a:p>
            <a:r>
              <a:rPr lang="es-ES" sz="1600" dirty="0" smtClean="0"/>
              <a:t>Ponencia </a:t>
            </a:r>
            <a:r>
              <a:rPr lang="es-ES" sz="1600" dirty="0"/>
              <a:t>6.   Tratamiento y gestión del correo electrónico como </a:t>
            </a:r>
            <a:r>
              <a:rPr lang="es-ES" sz="1600" dirty="0" smtClean="0"/>
              <a:t>documento electrónico. Álvaro </a:t>
            </a:r>
            <a:r>
              <a:rPr lang="es-ES" sz="1600" dirty="0"/>
              <a:t>Reig González y Alejandro Millaruelo </a:t>
            </a:r>
            <a:r>
              <a:rPr lang="es-ES" sz="1600" dirty="0" smtClean="0"/>
              <a:t>Gómez</a:t>
            </a:r>
            <a:endParaRPr lang="es-ES" sz="1600" dirty="0"/>
          </a:p>
          <a:p>
            <a:r>
              <a:rPr lang="es-ES" sz="1600" dirty="0"/>
              <a:t>Ponencia 7.   Proceso de transferencia de documentos electrónicos </a:t>
            </a:r>
            <a:r>
              <a:rPr lang="es-ES" sz="1600" dirty="0" smtClean="0"/>
              <a:t>. Cristina </a:t>
            </a:r>
            <a:r>
              <a:rPr lang="es-ES" sz="1600" dirty="0"/>
              <a:t>Martínez </a:t>
            </a:r>
            <a:r>
              <a:rPr lang="es-ES" sz="1600" dirty="0" smtClean="0"/>
              <a:t>Merencio</a:t>
            </a:r>
          </a:p>
          <a:p>
            <a:r>
              <a:rPr lang="es-ES" sz="1600" dirty="0" smtClean="0"/>
              <a:t>Ponencia </a:t>
            </a:r>
            <a:r>
              <a:rPr lang="es-ES" sz="1600" dirty="0"/>
              <a:t>8.   Destrucción o eliminación segura de documentación </a:t>
            </a:r>
            <a:r>
              <a:rPr lang="es-ES" sz="1600" dirty="0" smtClean="0"/>
              <a:t>electrónica y </a:t>
            </a:r>
            <a:r>
              <a:rPr lang="es-ES" sz="1600" dirty="0"/>
              <a:t>soportes </a:t>
            </a:r>
            <a:r>
              <a:rPr lang="es-ES" sz="1600" dirty="0" smtClean="0"/>
              <a:t>informáticos.  Alejandro </a:t>
            </a:r>
            <a:r>
              <a:rPr lang="es-ES" sz="1600" dirty="0"/>
              <a:t>Millaruelo Gómez y Andoni Pérez de Lema Sáenz de </a:t>
            </a:r>
            <a:r>
              <a:rPr lang="es-ES" sz="1600" dirty="0" smtClean="0"/>
              <a:t>Viguera</a:t>
            </a:r>
            <a:endParaRPr lang="es-ES" sz="1600" dirty="0"/>
          </a:p>
          <a:p>
            <a:r>
              <a:rPr lang="es-ES" sz="1600" dirty="0"/>
              <a:t>Ponencia 9.   Valoración </a:t>
            </a:r>
            <a:r>
              <a:rPr lang="es-ES" sz="1600" dirty="0" smtClean="0"/>
              <a:t>documental. José </a:t>
            </a:r>
            <a:r>
              <a:rPr lang="es-ES" sz="1600" dirty="0"/>
              <a:t>Luis García </a:t>
            </a:r>
            <a:r>
              <a:rPr lang="es-ES" sz="1600" dirty="0" smtClean="0"/>
              <a:t>Martínez</a:t>
            </a:r>
            <a:endParaRPr lang="es-ES" sz="1600" dirty="0"/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4294967295"/>
          </p:nvPr>
        </p:nvSpPr>
        <p:spPr>
          <a:xfrm>
            <a:off x="7059234" y="6191250"/>
            <a:ext cx="2310191" cy="476250"/>
          </a:xfrm>
          <a:prstGeom prst="rect">
            <a:avLst/>
          </a:prstGeom>
        </p:spPr>
        <p:txBody>
          <a:bodyPr/>
          <a:lstStyle/>
          <a:p>
            <a:pPr>
              <a:defRPr/>
            </a:pPr>
            <a:r>
              <a:rPr lang="es-ES" smtClean="0"/>
              <a:t>octubre 2015</a:t>
            </a:r>
            <a:endParaRPr lang="es-ES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4294967295"/>
          </p:nvPr>
        </p:nvSpPr>
        <p:spPr>
          <a:xfrm>
            <a:off x="158221" y="6210300"/>
            <a:ext cx="495300" cy="457200"/>
          </a:xfrm>
          <a:prstGeom prst="ellipse">
            <a:avLst/>
          </a:prstGeom>
        </p:spPr>
        <p:txBody>
          <a:bodyPr/>
          <a:lstStyle/>
          <a:p>
            <a:pPr>
              <a:defRPr/>
            </a:pPr>
            <a:fld id="{3ACEA42E-6E40-46A4-ACD6-7C5A8EE10779}" type="slidenum">
              <a:rPr lang="es-ES" smtClean="0"/>
              <a:pPr>
                <a:defRPr/>
              </a:pPr>
              <a:t>41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xmlns="" val="971191036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2000"/>
    </mc:Choice>
    <mc:Fallback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602" name="Rectangle 2"/>
          <p:cNvSpPr>
            <a:spLocks noGrp="1" noChangeArrowheads="1"/>
          </p:cNvSpPr>
          <p:nvPr>
            <p:ph type="title"/>
          </p:nvPr>
        </p:nvSpPr>
        <p:spPr>
          <a:xfrm>
            <a:off x="1279525" y="694944"/>
            <a:ext cx="7346950" cy="836712"/>
          </a:xfrm>
        </p:spPr>
        <p:txBody>
          <a:bodyPr/>
          <a:lstStyle/>
          <a:p>
            <a:pPr algn="ctr" eaLnBrk="1" hangingPunct="1"/>
            <a:r>
              <a:rPr lang="es-ES" altLang="es-ES" sz="4800" b="1" dirty="0" smtClean="0"/>
              <a:t> ¿Qué camino seguir?</a:t>
            </a:r>
          </a:p>
        </p:txBody>
      </p:sp>
      <p:sp>
        <p:nvSpPr>
          <p:cNvPr id="25603" name="3 Marcador de fecha"/>
          <p:cNvSpPr>
            <a:spLocks noGrp="1"/>
          </p:cNvSpPr>
          <p:nvPr>
            <p:ph type="dt" sz="quarter" idx="4294967295"/>
          </p:nvPr>
        </p:nvSpPr>
        <p:spPr bwMode="auto">
          <a:xfrm>
            <a:off x="7059234" y="6191250"/>
            <a:ext cx="2310191" cy="476250"/>
          </a:xfrm>
          <a:prstGeom prst="rect">
            <a:avLst/>
          </a:prstGeom>
          <a:noFill/>
          <a:ln>
            <a:miter lim="800000"/>
            <a:headEnd/>
            <a:tailEnd/>
          </a:ln>
        </p:spPr>
        <p:txBody>
          <a:bodyPr vert="horz" wrap="square" lIns="91440" tIns="45720" rIns="91440" bIns="45720" numCol="1" compatLnSpc="1">
            <a:prstTxWarp prst="textNoShape">
              <a:avLst/>
            </a:prstTxWarp>
          </a:bodyPr>
          <a:lstStyle/>
          <a:p>
            <a:r>
              <a:rPr lang="es-ES" smtClean="0"/>
              <a:t>octubre 2015</a:t>
            </a:r>
          </a:p>
        </p:txBody>
      </p:sp>
      <p:sp>
        <p:nvSpPr>
          <p:cNvPr id="25604" name="4 Marcador de pie de página"/>
          <p:cNvSpPr>
            <a:spLocks noGrp="1"/>
          </p:cNvSpPr>
          <p:nvPr>
            <p:ph type="ftr" sz="quarter" idx="4294967295"/>
          </p:nvPr>
        </p:nvSpPr>
        <p:spPr bwMode="auto">
          <a:xfrm>
            <a:off x="990600" y="6172200"/>
            <a:ext cx="6693429" cy="457200"/>
          </a:xfrm>
          <a:prstGeom prst="rect">
            <a:avLst/>
          </a:prstGeom>
          <a:noFill/>
          <a:ln>
            <a:miter lim="800000"/>
            <a:headEnd/>
            <a:tailEnd/>
          </a:ln>
        </p:spPr>
        <p:txBody>
          <a:bodyPr vert="horz" wrap="square" lIns="91440" tIns="45720" rIns="91440" bIns="45720" numCol="1" compatLnSpc="1">
            <a:prstTxWarp prst="textNoShape">
              <a:avLst/>
            </a:prstTxWarp>
          </a:bodyPr>
          <a:lstStyle/>
          <a:p>
            <a:r>
              <a:rPr lang="es-ES" dirty="0" smtClean="0"/>
              <a:t>MINHAP: política de gestión de documentos-e</a:t>
            </a:r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4294967295"/>
          </p:nvPr>
        </p:nvSpPr>
        <p:spPr>
          <a:xfrm>
            <a:off x="158221" y="6210300"/>
            <a:ext cx="495300" cy="457200"/>
          </a:xfrm>
          <a:prstGeom prst="ellipse">
            <a:avLst/>
          </a:prstGeom>
        </p:spPr>
        <p:txBody>
          <a:bodyPr/>
          <a:lstStyle/>
          <a:p>
            <a:pPr>
              <a:defRPr/>
            </a:pPr>
            <a:fld id="{BCD60DA2-40AF-4804-95D7-2D016282FE13}" type="slidenum">
              <a:rPr lang="es-ES"/>
              <a:pPr>
                <a:defRPr/>
              </a:pPr>
              <a:t>42</a:t>
            </a:fld>
            <a:endParaRPr lang="es-ES"/>
          </a:p>
        </p:txBody>
      </p:sp>
      <p:sp>
        <p:nvSpPr>
          <p:cNvPr id="25606" name="Rectangle 3"/>
          <p:cNvSpPr>
            <a:spLocks noGrp="1" noChangeArrowheads="1"/>
          </p:cNvSpPr>
          <p:nvPr>
            <p:ph sz="quarter" idx="1"/>
          </p:nvPr>
        </p:nvSpPr>
        <p:spPr>
          <a:xfrm>
            <a:off x="584515" y="1511808"/>
            <a:ext cx="9049005" cy="4509480"/>
          </a:xfrm>
        </p:spPr>
        <p:txBody>
          <a:bodyPr/>
          <a:lstStyle/>
          <a:p>
            <a:pPr eaLnBrk="1" hangingPunct="1">
              <a:lnSpc>
                <a:spcPct val="90000"/>
              </a:lnSpc>
              <a:buFont typeface="Arial" charset="0"/>
              <a:buChar char="•"/>
            </a:pPr>
            <a:r>
              <a:rPr lang="es-ES" sz="3600" dirty="0" smtClean="0"/>
              <a:t>Avanzar/aplicar el marco de documento-e</a:t>
            </a:r>
          </a:p>
          <a:p>
            <a:pPr eaLnBrk="1" hangingPunct="1">
              <a:lnSpc>
                <a:spcPct val="90000"/>
              </a:lnSpc>
              <a:buFont typeface="Arial" charset="0"/>
              <a:buChar char="•"/>
            </a:pPr>
            <a:endParaRPr lang="es-ES" sz="3600" dirty="0" smtClean="0"/>
          </a:p>
        </p:txBody>
      </p:sp>
      <p:sp>
        <p:nvSpPr>
          <p:cNvPr id="2" name="1 Elipse"/>
          <p:cNvSpPr/>
          <p:nvPr/>
        </p:nvSpPr>
        <p:spPr>
          <a:xfrm>
            <a:off x="116463" y="2292096"/>
            <a:ext cx="9906000" cy="2511552"/>
          </a:xfrm>
          <a:prstGeom prst="ellipse">
            <a:avLst/>
          </a:prstGeom>
          <a:solidFill>
            <a:srgbClr val="002060"/>
          </a:solidFill>
        </p:spPr>
        <p:style>
          <a:lnRef idx="1">
            <a:schemeClr val="accent4"/>
          </a:lnRef>
          <a:fillRef idx="3">
            <a:schemeClr val="accent4"/>
          </a:fillRef>
          <a:effectRef idx="2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ES" sz="2400" b="1" dirty="0">
                <a:solidFill>
                  <a:srgbClr val="FFC000"/>
                </a:solidFill>
              </a:rPr>
              <a:t>Política de gestión de documentos-e  = </a:t>
            </a:r>
            <a:endParaRPr lang="es-ES" sz="2400" b="1" dirty="0" smtClean="0">
              <a:solidFill>
                <a:srgbClr val="FFC000"/>
              </a:solidFill>
            </a:endParaRPr>
          </a:p>
          <a:p>
            <a:pPr algn="ctr"/>
            <a:r>
              <a:rPr lang="es-ES" sz="2400" b="1" dirty="0" smtClean="0">
                <a:solidFill>
                  <a:srgbClr val="FFC000"/>
                </a:solidFill>
              </a:rPr>
              <a:t>                           = </a:t>
            </a:r>
            <a:r>
              <a:rPr lang="es-ES" sz="4000" b="1" dirty="0" smtClean="0">
                <a:solidFill>
                  <a:srgbClr val="FFC000"/>
                </a:solidFill>
              </a:rPr>
              <a:t>herramienta</a:t>
            </a:r>
            <a:r>
              <a:rPr lang="es-ES" sz="2400" b="1" dirty="0">
                <a:solidFill>
                  <a:srgbClr val="FFC000"/>
                </a:solidFill>
              </a:rPr>
              <a:t>, no el fin</a:t>
            </a:r>
          </a:p>
        </p:txBody>
      </p:sp>
      <p:sp>
        <p:nvSpPr>
          <p:cNvPr id="3" name="2 Rectángulo"/>
          <p:cNvSpPr/>
          <p:nvPr/>
        </p:nvSpPr>
        <p:spPr>
          <a:xfrm>
            <a:off x="116463" y="4653136"/>
            <a:ext cx="9673075" cy="175432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 eaLnBrk="1" hangingPunct="1">
              <a:lnSpc>
                <a:spcPct val="90000"/>
              </a:lnSpc>
              <a:defRPr/>
            </a:pPr>
            <a:endParaRPr lang="es-ES" dirty="0" smtClean="0">
              <a:sym typeface="Wingdings" pitchFamily="2" charset="2"/>
            </a:endParaRPr>
          </a:p>
          <a:p>
            <a:pPr algn="just" eaLnBrk="1" hangingPunct="1">
              <a:lnSpc>
                <a:spcPct val="90000"/>
              </a:lnSpc>
              <a:defRPr/>
            </a:pPr>
            <a:endParaRPr lang="es-ES" dirty="0" smtClean="0">
              <a:sym typeface="Wingdings" pitchFamily="2" charset="2"/>
            </a:endParaRPr>
          </a:p>
          <a:p>
            <a:pPr algn="ctr" eaLnBrk="1" hangingPunct="1">
              <a:lnSpc>
                <a:spcPct val="90000"/>
              </a:lnSpc>
              <a:defRPr/>
            </a:pPr>
            <a:r>
              <a:rPr lang="es-ES" sz="2000" b="0" dirty="0">
                <a:solidFill>
                  <a:schemeClr val="accent1"/>
                </a:solidFill>
                <a:sym typeface="Wingdings" pitchFamily="2" charset="2"/>
              </a:rPr>
              <a:t>El paquete de directrices y concreciones técnicas que va poner la interoperabilidad al servicio del </a:t>
            </a:r>
            <a:r>
              <a:rPr lang="es-ES" sz="2000" b="0" dirty="0" smtClean="0">
                <a:solidFill>
                  <a:schemeClr val="accent1"/>
                </a:solidFill>
                <a:sym typeface="Wingdings" pitchFamily="2" charset="2"/>
              </a:rPr>
              <a:t>ciudadano</a:t>
            </a:r>
          </a:p>
          <a:p>
            <a:pPr algn="just" eaLnBrk="1" hangingPunct="1">
              <a:lnSpc>
                <a:spcPct val="90000"/>
              </a:lnSpc>
              <a:defRPr/>
            </a:pPr>
            <a:endParaRPr lang="es-ES" sz="2000" b="0" dirty="0" smtClean="0">
              <a:solidFill>
                <a:schemeClr val="accent1"/>
              </a:solidFill>
              <a:sym typeface="Wingdings" pitchFamily="2" charset="2"/>
            </a:endParaRPr>
          </a:p>
          <a:p>
            <a:pPr algn="just" eaLnBrk="1" hangingPunct="1">
              <a:lnSpc>
                <a:spcPct val="90000"/>
              </a:lnSpc>
              <a:defRPr/>
            </a:pPr>
            <a:endParaRPr lang="es-ES" sz="2000" b="0" dirty="0">
              <a:solidFill>
                <a:schemeClr val="accent1"/>
              </a:solidFill>
              <a:sym typeface="Wingdings" pitchFamily="2" charset="2"/>
            </a:endParaRPr>
          </a:p>
          <a:p>
            <a:pPr algn="just" eaLnBrk="1" hangingPunct="1">
              <a:lnSpc>
                <a:spcPct val="90000"/>
              </a:lnSpc>
              <a:defRPr/>
            </a:pPr>
            <a:r>
              <a:rPr lang="es-ES" sz="2000" b="1" dirty="0" smtClean="0">
                <a:solidFill>
                  <a:srgbClr val="FF0000"/>
                </a:solidFill>
                <a:sym typeface="Wingdings" pitchFamily="2" charset="2"/>
              </a:rPr>
              <a:t>Objetivos: Evitar la dispersión / </a:t>
            </a:r>
            <a:r>
              <a:rPr lang="es-ES" sz="2000" b="1" dirty="0" err="1" smtClean="0">
                <a:solidFill>
                  <a:srgbClr val="FF0000"/>
                </a:solidFill>
                <a:sym typeface="Wingdings" pitchFamily="2" charset="2"/>
              </a:rPr>
              <a:t>interoperar</a:t>
            </a:r>
            <a:r>
              <a:rPr lang="es-ES" sz="2000" b="1" dirty="0" smtClean="0">
                <a:solidFill>
                  <a:srgbClr val="FF0000"/>
                </a:solidFill>
                <a:sym typeface="Wingdings" pitchFamily="2" charset="2"/>
              </a:rPr>
              <a:t> / “hablar” todos el mismo lenguaje</a:t>
            </a:r>
            <a:endParaRPr lang="es-ES" sz="2000" b="1" dirty="0">
              <a:solidFill>
                <a:srgbClr val="FF0000"/>
              </a:solidFill>
              <a:sym typeface="Wingdings" pitchFamily="2" charset="2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2254875916"/>
      </p:ext>
    </p:extLst>
  </p:cSld>
  <p:clrMapOvr>
    <a:masterClrMapping/>
  </p:clrMapOvr>
  <p:transition spd="slow">
    <p:wipe/>
  </p:transition>
  <p:timing>
    <p:tnLst>
      <p:par>
        <p:cTn id="1" dur="indefinite" restart="never" nodeType="tmRoot"/>
      </p:par>
    </p:tnLst>
  </p:timing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35" name="Rectangle 2"/>
          <p:cNvSpPr>
            <a:spLocks noGrp="1" noChangeArrowheads="1"/>
          </p:cNvSpPr>
          <p:nvPr>
            <p:ph type="title"/>
          </p:nvPr>
        </p:nvSpPr>
        <p:spPr>
          <a:xfrm>
            <a:off x="86574" y="1036613"/>
            <a:ext cx="2966666" cy="359334"/>
          </a:xfrm>
        </p:spPr>
        <p:txBody>
          <a:bodyPr/>
          <a:lstStyle/>
          <a:p>
            <a:pPr eaLnBrk="1" hangingPunct="1"/>
            <a:r>
              <a:rPr lang="es-ES" altLang="es-ES" dirty="0" smtClean="0"/>
              <a:t> </a:t>
            </a:r>
            <a:r>
              <a:rPr lang="es-ES" altLang="es-ES" sz="1600" dirty="0" smtClean="0"/>
              <a:t>Estructura del contenido</a:t>
            </a:r>
          </a:p>
        </p:txBody>
      </p:sp>
      <p:sp>
        <p:nvSpPr>
          <p:cNvPr id="18436" name="3 Marcador de fecha"/>
          <p:cNvSpPr>
            <a:spLocks noGrp="1"/>
          </p:cNvSpPr>
          <p:nvPr>
            <p:ph type="dt" sz="quarter" idx="4294967295"/>
          </p:nvPr>
        </p:nvSpPr>
        <p:spPr bwMode="auto">
          <a:xfrm>
            <a:off x="6686550" y="6191250"/>
            <a:ext cx="2682875" cy="476250"/>
          </a:xfrm>
          <a:prstGeom prst="rect">
            <a:avLst/>
          </a:prstGeom>
          <a:noFill/>
          <a:ln>
            <a:miter lim="800000"/>
            <a:headEnd/>
            <a:tailEnd/>
          </a:ln>
        </p:spPr>
        <p:txBody>
          <a:bodyPr vert="horz" wrap="square" lIns="91440" tIns="45720" rIns="91440" bIns="45720" numCol="1" compatLnSpc="1">
            <a:prstTxWarp prst="textNoShape">
              <a:avLst/>
            </a:prstTxWarp>
          </a:bodyPr>
          <a:lstStyle/>
          <a:p>
            <a:r>
              <a:rPr lang="es-ES" smtClean="0"/>
              <a:t>diciembre 2014</a:t>
            </a:r>
          </a:p>
        </p:txBody>
      </p:sp>
      <p:sp>
        <p:nvSpPr>
          <p:cNvPr id="18437" name="4 Marcador de pie de página"/>
          <p:cNvSpPr>
            <a:spLocks noGrp="1"/>
          </p:cNvSpPr>
          <p:nvPr>
            <p:ph type="ftr" sz="quarter" idx="4294967295"/>
          </p:nvPr>
        </p:nvSpPr>
        <p:spPr bwMode="auto">
          <a:xfrm>
            <a:off x="990600" y="6172200"/>
            <a:ext cx="6693429" cy="457200"/>
          </a:xfrm>
          <a:prstGeom prst="rect">
            <a:avLst/>
          </a:prstGeom>
          <a:noFill/>
          <a:ln>
            <a:miter lim="800000"/>
            <a:headEnd/>
            <a:tailEnd/>
          </a:ln>
        </p:spPr>
        <p:txBody>
          <a:bodyPr vert="horz" wrap="square" lIns="91440" tIns="45720" rIns="91440" bIns="45720" numCol="1" compatLnSpc="1">
            <a:prstTxWarp prst="textNoShape">
              <a:avLst/>
            </a:prstTxWarp>
          </a:bodyPr>
          <a:lstStyle/>
          <a:p>
            <a:r>
              <a:rPr lang="es-ES" smtClean="0"/>
              <a:t>Política de gestión de documento electrónico MINHAP                CSCDA</a:t>
            </a:r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4294967295"/>
          </p:nvPr>
        </p:nvSpPr>
        <p:spPr>
          <a:xfrm>
            <a:off x="158221" y="6210300"/>
            <a:ext cx="495300" cy="457200"/>
          </a:xfrm>
          <a:prstGeom prst="ellipse">
            <a:avLst/>
          </a:prstGeom>
        </p:spPr>
        <p:txBody>
          <a:bodyPr/>
          <a:lstStyle/>
          <a:p>
            <a:pPr>
              <a:defRPr/>
            </a:pPr>
            <a:fld id="{51334A88-B403-4A2C-8E50-575A4CEFE585}" type="slidenum">
              <a:rPr lang="es-ES"/>
              <a:pPr>
                <a:defRPr/>
              </a:pPr>
              <a:t>43</a:t>
            </a:fld>
            <a:endParaRPr lang="es-ES"/>
          </a:p>
        </p:txBody>
      </p:sp>
      <p:sp>
        <p:nvSpPr>
          <p:cNvPr id="7" name="Rectangle 2"/>
          <p:cNvSpPr txBox="1">
            <a:spLocks noChangeArrowheads="1"/>
          </p:cNvSpPr>
          <p:nvPr/>
        </p:nvSpPr>
        <p:spPr bwMode="auto">
          <a:xfrm>
            <a:off x="306833" y="495555"/>
            <a:ext cx="9517327" cy="7207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bIns="91440" anchor="b">
            <a:normAutofit lnSpcReduction="10000"/>
          </a:bodyPr>
          <a:lstStyle>
            <a:lvl1pPr algn="l" rtl="0" eaLnBrk="0" fontAlgn="base" hangingPunct="0">
              <a:spcBef>
                <a:spcPct val="0"/>
              </a:spcBef>
              <a:spcAft>
                <a:spcPct val="0"/>
              </a:spcAft>
              <a:defRPr sz="4000" kern="1200"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  <a:lvl2pPr algn="l" rtl="0" eaLnBrk="0" fontAlgn="base" hangingPunct="0">
              <a:spcBef>
                <a:spcPct val="0"/>
              </a:spcBef>
              <a:spcAft>
                <a:spcPct val="0"/>
              </a:spcAft>
              <a:defRPr sz="4000">
                <a:solidFill>
                  <a:schemeClr val="tx2"/>
                </a:solidFill>
                <a:latin typeface="Franklin Gothic Book" pitchFamily="34" charset="0"/>
              </a:defRPr>
            </a:lvl2pPr>
            <a:lvl3pPr algn="l" rtl="0" eaLnBrk="0" fontAlgn="base" hangingPunct="0">
              <a:spcBef>
                <a:spcPct val="0"/>
              </a:spcBef>
              <a:spcAft>
                <a:spcPct val="0"/>
              </a:spcAft>
              <a:defRPr sz="4000">
                <a:solidFill>
                  <a:schemeClr val="tx2"/>
                </a:solidFill>
                <a:latin typeface="Franklin Gothic Book" pitchFamily="34" charset="0"/>
              </a:defRPr>
            </a:lvl3pPr>
            <a:lvl4pPr algn="l" rtl="0" eaLnBrk="0" fontAlgn="base" hangingPunct="0">
              <a:spcBef>
                <a:spcPct val="0"/>
              </a:spcBef>
              <a:spcAft>
                <a:spcPct val="0"/>
              </a:spcAft>
              <a:defRPr sz="4000">
                <a:solidFill>
                  <a:schemeClr val="tx2"/>
                </a:solidFill>
                <a:latin typeface="Franklin Gothic Book" pitchFamily="34" charset="0"/>
              </a:defRPr>
            </a:lvl4pPr>
            <a:lvl5pPr algn="l" rtl="0" eaLnBrk="0" fontAlgn="base" hangingPunct="0">
              <a:spcBef>
                <a:spcPct val="0"/>
              </a:spcBef>
              <a:spcAft>
                <a:spcPct val="0"/>
              </a:spcAft>
              <a:defRPr sz="4000">
                <a:solidFill>
                  <a:schemeClr val="tx2"/>
                </a:solidFill>
                <a:latin typeface="Franklin Gothic Book" pitchFamily="34" charset="0"/>
              </a:defRPr>
            </a:lvl5pPr>
            <a:lvl6pPr marL="457200" algn="l" rtl="0" fontAlgn="base">
              <a:spcBef>
                <a:spcPct val="0"/>
              </a:spcBef>
              <a:spcAft>
                <a:spcPct val="0"/>
              </a:spcAft>
              <a:defRPr sz="4000">
                <a:solidFill>
                  <a:schemeClr val="tx2"/>
                </a:solidFill>
                <a:latin typeface="Franklin Gothic Book" pitchFamily="34" charset="0"/>
              </a:defRPr>
            </a:lvl6pPr>
            <a:lvl7pPr marL="914400" algn="l" rtl="0" fontAlgn="base">
              <a:spcBef>
                <a:spcPct val="0"/>
              </a:spcBef>
              <a:spcAft>
                <a:spcPct val="0"/>
              </a:spcAft>
              <a:defRPr sz="4000">
                <a:solidFill>
                  <a:schemeClr val="tx2"/>
                </a:solidFill>
                <a:latin typeface="Franklin Gothic Book" pitchFamily="34" charset="0"/>
              </a:defRPr>
            </a:lvl7pPr>
            <a:lvl8pPr marL="1371600" algn="l" rtl="0" fontAlgn="base">
              <a:spcBef>
                <a:spcPct val="0"/>
              </a:spcBef>
              <a:spcAft>
                <a:spcPct val="0"/>
              </a:spcAft>
              <a:defRPr sz="4000">
                <a:solidFill>
                  <a:schemeClr val="tx2"/>
                </a:solidFill>
                <a:latin typeface="Franklin Gothic Book" pitchFamily="34" charset="0"/>
              </a:defRPr>
            </a:lvl8pPr>
            <a:lvl9pPr marL="1828800" algn="l" rtl="0" fontAlgn="base">
              <a:spcBef>
                <a:spcPct val="0"/>
              </a:spcBef>
              <a:spcAft>
                <a:spcPct val="0"/>
              </a:spcAft>
              <a:defRPr sz="4000">
                <a:solidFill>
                  <a:schemeClr val="tx2"/>
                </a:solidFill>
                <a:latin typeface="Franklin Gothic Book" pitchFamily="34" charset="0"/>
              </a:defRPr>
            </a:lvl9pPr>
          </a:lstStyle>
          <a:p>
            <a:pPr algn="ctr" eaLnBrk="1" fontAlgn="auto" hangingPunct="1">
              <a:spcAft>
                <a:spcPts val="0"/>
              </a:spcAft>
              <a:defRPr/>
            </a:pPr>
            <a:r>
              <a:rPr lang="es-ES" altLang="es-ES" b="1" dirty="0" smtClean="0"/>
              <a:t>La respuesta: el modelo</a:t>
            </a:r>
          </a:p>
        </p:txBody>
      </p:sp>
      <p:pic>
        <p:nvPicPr>
          <p:cNvPr id="16" name="Picture 2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0" y="1484504"/>
            <a:ext cx="5143897" cy="4710981"/>
          </a:xfrm>
          <a:prstGeom prst="rect">
            <a:avLst/>
          </a:prstGeom>
          <a:noFill/>
          <a:ln w="9525">
            <a:solidFill>
              <a:schemeClr val="accent2">
                <a:lumMod val="60000"/>
                <a:lumOff val="40000"/>
              </a:schemeClr>
            </a:solidFill>
            <a:miter lim="800000"/>
            <a:headEnd/>
            <a:tailEnd/>
          </a:ln>
        </p:spPr>
      </p:pic>
      <p:pic>
        <p:nvPicPr>
          <p:cNvPr id="17" name="Picture 2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5385639" y="3387173"/>
            <a:ext cx="4431176" cy="28083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18" name="Picture 3"/>
          <p:cNvPicPr>
            <a:picLocks noChangeAspect="1" noChangeArrowheads="1"/>
          </p:cNvPicPr>
          <p:nvPr/>
        </p:nvPicPr>
        <p:blipFill>
          <a:blip r:embed="rId5" cstate="print"/>
          <a:srcRect l="12589" t="58220" r="11317"/>
          <a:stretch>
            <a:fillRect/>
          </a:stretch>
        </p:blipFill>
        <p:spPr bwMode="auto">
          <a:xfrm>
            <a:off x="5464543" y="1484504"/>
            <a:ext cx="4273368" cy="1033122"/>
          </a:xfrm>
          <a:prstGeom prst="rect">
            <a:avLst/>
          </a:prstGeom>
          <a:noFill/>
          <a:ln w="9525">
            <a:noFill/>
            <a:round/>
            <a:headEnd/>
            <a:tailEnd/>
          </a:ln>
        </p:spPr>
      </p:pic>
    </p:spTree>
    <p:extLst>
      <p:ext uri="{BB962C8B-B14F-4D97-AF65-F5344CB8AC3E}">
        <p14:creationId xmlns:p14="http://schemas.microsoft.com/office/powerpoint/2010/main" xmlns="" val="529772777"/>
      </p:ext>
    </p:extLst>
  </p:cSld>
  <p:clrMapOvr>
    <a:masterClrMapping/>
  </p:clrMapOvr>
  <p:transition spd="slow">
    <p:wipe/>
  </p:transition>
  <p:timing>
    <p:tnLst>
      <p:par>
        <p:cTn id="1" dur="indefinite" restart="never" nodeType="tmRoot"/>
      </p:par>
    </p:tnLst>
  </p:timing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243181" y="608484"/>
            <a:ext cx="9440562" cy="492422"/>
          </a:xfrm>
        </p:spPr>
        <p:txBody>
          <a:bodyPr/>
          <a:lstStyle/>
          <a:p>
            <a:pPr algn="ctr"/>
            <a:r>
              <a:rPr lang="es-ES" dirty="0" smtClean="0"/>
              <a:t>Políticas de gestión de documentos-e</a:t>
            </a:r>
            <a:endParaRPr lang="es-ES" dirty="0"/>
          </a:p>
        </p:txBody>
      </p:sp>
      <p:sp>
        <p:nvSpPr>
          <p:cNvPr id="3" name="Marcador de contenido 2"/>
          <p:cNvSpPr>
            <a:spLocks noGrp="1"/>
          </p:cNvSpPr>
          <p:nvPr>
            <p:ph idx="1"/>
          </p:nvPr>
        </p:nvSpPr>
        <p:spPr>
          <a:xfrm>
            <a:off x="219456" y="950976"/>
            <a:ext cx="9476479" cy="5507490"/>
          </a:xfrm>
        </p:spPr>
        <p:txBody>
          <a:bodyPr/>
          <a:lstStyle/>
          <a:p>
            <a:r>
              <a:rPr lang="es-ES" dirty="0"/>
              <a:t>Á</a:t>
            </a:r>
            <a:r>
              <a:rPr lang="es-ES" dirty="0" smtClean="0"/>
              <a:t>mbito universitario</a:t>
            </a:r>
          </a:p>
          <a:p>
            <a:pPr lvl="2"/>
            <a:r>
              <a:rPr lang="es-ES" dirty="0" smtClean="0"/>
              <a:t>Murcia</a:t>
            </a:r>
          </a:p>
          <a:p>
            <a:pPr lvl="2"/>
            <a:r>
              <a:rPr lang="es-ES" dirty="0" smtClean="0"/>
              <a:t>Navarra</a:t>
            </a:r>
          </a:p>
          <a:p>
            <a:pPr lvl="2"/>
            <a:r>
              <a:rPr lang="es-ES" dirty="0" smtClean="0"/>
              <a:t>País Vasco</a:t>
            </a:r>
          </a:p>
          <a:p>
            <a:r>
              <a:rPr lang="es-ES" dirty="0" smtClean="0"/>
              <a:t>Administración local</a:t>
            </a:r>
          </a:p>
          <a:p>
            <a:pPr lvl="2"/>
            <a:r>
              <a:rPr lang="es-ES" dirty="0" smtClean="0"/>
              <a:t>Cartagena</a:t>
            </a:r>
          </a:p>
          <a:p>
            <a:pPr lvl="2"/>
            <a:r>
              <a:rPr lang="es-ES" dirty="0" smtClean="0"/>
              <a:t>Diputación </a:t>
            </a:r>
            <a:r>
              <a:rPr lang="es-ES" dirty="0"/>
              <a:t>de </a:t>
            </a:r>
            <a:r>
              <a:rPr lang="es-ES" dirty="0" smtClean="0"/>
              <a:t>Barcelona</a:t>
            </a:r>
          </a:p>
          <a:p>
            <a:pPr lvl="2"/>
            <a:r>
              <a:rPr lang="es-ES" dirty="0" smtClean="0"/>
              <a:t>Arganda </a:t>
            </a:r>
            <a:r>
              <a:rPr lang="es-ES" dirty="0"/>
              <a:t>del </a:t>
            </a:r>
            <a:r>
              <a:rPr lang="es-ES" dirty="0" smtClean="0"/>
              <a:t>Rey</a:t>
            </a:r>
          </a:p>
          <a:p>
            <a:pPr lvl="2"/>
            <a:r>
              <a:rPr lang="es-ES" dirty="0" smtClean="0"/>
              <a:t>Diputación </a:t>
            </a:r>
            <a:r>
              <a:rPr lang="es-ES" dirty="0"/>
              <a:t>de </a:t>
            </a:r>
            <a:r>
              <a:rPr lang="es-ES" dirty="0" smtClean="0"/>
              <a:t>Valencia</a:t>
            </a:r>
          </a:p>
          <a:p>
            <a:r>
              <a:rPr lang="es-ES" dirty="0" smtClean="0"/>
              <a:t>Administración autonómica</a:t>
            </a:r>
          </a:p>
          <a:p>
            <a:pPr lvl="2"/>
            <a:r>
              <a:rPr lang="es-ES" dirty="0" smtClean="0"/>
              <a:t>Cataluña</a:t>
            </a:r>
          </a:p>
          <a:p>
            <a:pPr lvl="2"/>
            <a:r>
              <a:rPr lang="es-ES" dirty="0" smtClean="0"/>
              <a:t>Canarias</a:t>
            </a:r>
          </a:p>
          <a:p>
            <a:r>
              <a:rPr lang="es-ES" dirty="0" smtClean="0"/>
              <a:t>Administración </a:t>
            </a:r>
            <a:r>
              <a:rPr lang="es-ES" dirty="0"/>
              <a:t>General del </a:t>
            </a:r>
            <a:r>
              <a:rPr lang="es-ES" dirty="0" smtClean="0"/>
              <a:t>Estado</a:t>
            </a:r>
          </a:p>
          <a:p>
            <a:pPr lvl="2"/>
            <a:r>
              <a:rPr lang="es-ES" dirty="0" smtClean="0"/>
              <a:t>Ministerio </a:t>
            </a:r>
            <a:r>
              <a:rPr lang="es-ES" dirty="0"/>
              <a:t>de Hacienda y Administraciones </a:t>
            </a:r>
            <a:r>
              <a:rPr lang="es-ES" dirty="0" smtClean="0"/>
              <a:t>Públicas</a:t>
            </a:r>
          </a:p>
          <a:p>
            <a:pPr lvl="2"/>
            <a:r>
              <a:rPr lang="es-ES" dirty="0" smtClean="0"/>
              <a:t>Ministerio de Educación, Cultura y Deporte</a:t>
            </a:r>
          </a:p>
          <a:p>
            <a:pPr lvl="2"/>
            <a:r>
              <a:rPr lang="es-ES" dirty="0" smtClean="0"/>
              <a:t>Ministerio de la Presidencia </a:t>
            </a:r>
            <a:endParaRPr lang="es-ES" dirty="0"/>
          </a:p>
          <a:p>
            <a:endParaRPr lang="es-ES" dirty="0"/>
          </a:p>
          <a:p>
            <a:endParaRPr lang="es-ES" dirty="0" smtClean="0"/>
          </a:p>
          <a:p>
            <a:endParaRPr lang="es-ES" dirty="0"/>
          </a:p>
          <a:p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xmlns="" val="1416129037"/>
      </p:ext>
    </p:extLst>
  </p:cSld>
  <p:clrMapOvr>
    <a:masterClrMapping/>
  </p:clrMapOvr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dirty="0" smtClean="0"/>
              <a:t>3.B) Estado de Situación de modificación </a:t>
            </a:r>
            <a:r>
              <a:rPr lang="es-ES" dirty="0" err="1" smtClean="0"/>
              <a:t>eMGDE</a:t>
            </a:r>
            <a:endParaRPr lang="es-ES" dirty="0"/>
          </a:p>
        </p:txBody>
      </p:sp>
      <p:sp>
        <p:nvSpPr>
          <p:cNvPr id="3" name="Marcador de contenid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s-ES" dirty="0" smtClean="0"/>
          </a:p>
          <a:p>
            <a:endParaRPr lang="es-ES" dirty="0"/>
          </a:p>
          <a:p>
            <a:endParaRPr lang="es-ES" dirty="0" smtClean="0"/>
          </a:p>
          <a:p>
            <a:endParaRPr lang="es-ES" dirty="0"/>
          </a:p>
          <a:p>
            <a:r>
              <a:rPr lang="es-ES" dirty="0" smtClean="0"/>
              <a:t>Puesto en común con el grupo de GATN, se están consolidando las modificaciones propuestas del </a:t>
            </a:r>
            <a:r>
              <a:rPr lang="es-ES" dirty="0" err="1" smtClean="0"/>
              <a:t>eMGDE</a:t>
            </a:r>
            <a:r>
              <a:rPr lang="es-ES" dirty="0" smtClean="0"/>
              <a:t> para soportar lo necesario, una vez han empezado a surgir las Políticas de Gestión de Documentos.</a:t>
            </a:r>
          </a:p>
          <a:p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xmlns="" val="1301868827"/>
      </p:ext>
    </p:extLst>
  </p:cSld>
  <p:clrMapOvr>
    <a:masterClrMapping/>
  </p:clrMapOvr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dirty="0" smtClean="0"/>
              <a:t>3.C) Anexo a la Política del MINHAP</a:t>
            </a:r>
            <a:endParaRPr lang="es-ES" dirty="0"/>
          </a:p>
        </p:txBody>
      </p:sp>
      <p:sp>
        <p:nvSpPr>
          <p:cNvPr id="3" name="Marcador de contenid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s-ES" dirty="0" smtClean="0"/>
              <a:t>Objetivos</a:t>
            </a:r>
          </a:p>
          <a:p>
            <a:pPr lvl="2"/>
            <a:r>
              <a:rPr lang="es-ES" dirty="0" smtClean="0"/>
              <a:t>Surge como necesidad de concretar un modo de trabajo común para los distintos organismos, y sistemas de información en lo relativo a los siguientes aspectos:</a:t>
            </a:r>
          </a:p>
          <a:p>
            <a:pPr lvl="3"/>
            <a:r>
              <a:rPr lang="es-ES" dirty="0"/>
              <a:t>Establecimiento de un marco operativo común para la Gestión de Documentos y Expedientes a Largo Plazo (Archivo), basado en OAIS.</a:t>
            </a:r>
          </a:p>
          <a:p>
            <a:pPr lvl="3"/>
            <a:r>
              <a:rPr lang="es-ES" dirty="0" smtClean="0"/>
              <a:t>Gestión de los Metadatos Adicionales a los Obligatorios en relación al Documento y Expediente Electrónicos</a:t>
            </a:r>
          </a:p>
          <a:p>
            <a:pPr lvl="3"/>
            <a:r>
              <a:rPr lang="es-ES" dirty="0" smtClean="0"/>
              <a:t>Gestión de los Metadatos Complementarios, según </a:t>
            </a:r>
            <a:r>
              <a:rPr lang="es-ES" dirty="0" err="1" smtClean="0"/>
              <a:t>eMGDE</a:t>
            </a:r>
            <a:r>
              <a:rPr lang="es-ES" dirty="0" smtClean="0"/>
              <a:t> para su Ingreso y Gestión.</a:t>
            </a:r>
          </a:p>
          <a:p>
            <a:pPr lvl="3"/>
            <a:r>
              <a:rPr lang="es-ES" dirty="0" smtClean="0"/>
              <a:t>Establecimiento de los </a:t>
            </a:r>
            <a:r>
              <a:rPr lang="es-ES" u="sng" dirty="0" smtClean="0"/>
              <a:t>Esquemas</a:t>
            </a:r>
            <a:r>
              <a:rPr lang="es-ES" dirty="0" smtClean="0"/>
              <a:t>, análogos a los de las NTI de Expediente y Documentos para: </a:t>
            </a:r>
          </a:p>
          <a:p>
            <a:pPr lvl="4"/>
            <a:r>
              <a:rPr lang="es-ES" dirty="0" smtClean="0"/>
              <a:t>Los paquetes de información relativos al Ingreso y Archivado de Expedientes a largo plazo.</a:t>
            </a:r>
          </a:p>
          <a:p>
            <a:pPr lvl="4"/>
            <a:r>
              <a:rPr lang="es-ES" dirty="0" smtClean="0"/>
              <a:t>Metadatos adicionales para </a:t>
            </a:r>
            <a:r>
              <a:rPr lang="es-ES" dirty="0" err="1" smtClean="0"/>
              <a:t>eExp</a:t>
            </a:r>
            <a:r>
              <a:rPr lang="es-ES" dirty="0" smtClean="0"/>
              <a:t> y </a:t>
            </a:r>
            <a:r>
              <a:rPr lang="es-ES" dirty="0" err="1" smtClean="0"/>
              <a:t>eDoc</a:t>
            </a:r>
            <a:r>
              <a:rPr lang="es-ES" dirty="0" smtClean="0"/>
              <a:t>.</a:t>
            </a:r>
          </a:p>
          <a:p>
            <a:pPr lvl="4"/>
            <a:r>
              <a:rPr lang="es-ES" dirty="0" smtClean="0"/>
              <a:t>Metadatos complementarios basados en </a:t>
            </a:r>
            <a:r>
              <a:rPr lang="es-ES" dirty="0" err="1" smtClean="0"/>
              <a:t>eMGDE</a:t>
            </a:r>
            <a:r>
              <a:rPr lang="es-ES" dirty="0" smtClean="0"/>
              <a:t>.</a:t>
            </a:r>
          </a:p>
          <a:p>
            <a:pPr lvl="4"/>
            <a:endParaRPr lang="es-ES" dirty="0" smtClean="0"/>
          </a:p>
          <a:p>
            <a:r>
              <a:rPr lang="es-ES" dirty="0"/>
              <a:t>Estado de Situación</a:t>
            </a:r>
          </a:p>
          <a:p>
            <a:pPr lvl="2"/>
            <a:r>
              <a:rPr lang="es-ES" dirty="0"/>
              <a:t>Se ha circulado el borrador para recibir comentarios por parte del Grupo de Trabajo de Archivos, y se está en el proceso de consolidación de la información.</a:t>
            </a:r>
          </a:p>
          <a:p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xmlns="" val="3631025448"/>
      </p:ext>
    </p:extLst>
  </p:cSld>
  <p:clrMapOvr>
    <a:masterClrMapping/>
  </p:clrMapOvr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dirty="0" smtClean="0"/>
              <a:t>3.C) Anexo a la Política del MINHAP</a:t>
            </a:r>
            <a:endParaRPr lang="es-ES" dirty="0"/>
          </a:p>
        </p:txBody>
      </p:sp>
      <p:sp>
        <p:nvSpPr>
          <p:cNvPr id="3" name="Marcador de contenid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s-ES" dirty="0" smtClean="0"/>
              <a:t>Contenido: Modelo OAIS a implementar. </a:t>
            </a:r>
            <a:br>
              <a:rPr lang="es-ES" dirty="0" smtClean="0"/>
            </a:br>
            <a:r>
              <a:rPr lang="es-ES" dirty="0" smtClean="0"/>
              <a:t>                  Paquetes SIP/AIP/DIP.</a:t>
            </a:r>
            <a:endParaRPr lang="es-ES" dirty="0"/>
          </a:p>
        </p:txBody>
      </p:sp>
      <p:pic>
        <p:nvPicPr>
          <p:cNvPr id="5" name="5 Imagen" descr="iso.pn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8219493" y="656064"/>
            <a:ext cx="1362075" cy="1219200"/>
          </a:xfrm>
          <a:prstGeom prst="rect">
            <a:avLst/>
          </a:prstGeom>
        </p:spPr>
      </p:pic>
      <p:pic>
        <p:nvPicPr>
          <p:cNvPr id="6" name="Picture 2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620661" y="2131733"/>
            <a:ext cx="8599487" cy="45148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4" name="Rectangle 3"/>
          <p:cNvSpPr txBox="1">
            <a:spLocks noChangeArrowheads="1"/>
          </p:cNvSpPr>
          <p:nvPr/>
        </p:nvSpPr>
        <p:spPr bwMode="auto">
          <a:xfrm>
            <a:off x="8043736" y="1868421"/>
            <a:ext cx="1668976" cy="49497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>
              <a:spcBef>
                <a:spcPct val="20000"/>
              </a:spcBef>
            </a:pPr>
            <a:r>
              <a:rPr lang="es-ES" sz="2400" dirty="0" smtClean="0">
                <a:solidFill>
                  <a:schemeClr val="bg1">
                    <a:lumMod val="75000"/>
                  </a:schemeClr>
                </a:solidFill>
                <a:latin typeface="+mn-lt"/>
                <a:cs typeface="+mn-cs"/>
              </a:rPr>
              <a:t>ISO 14721 </a:t>
            </a:r>
            <a:endParaRPr lang="es-ES" sz="2400" dirty="0">
              <a:solidFill>
                <a:schemeClr val="bg1">
                  <a:lumMod val="75000"/>
                </a:schemeClr>
              </a:solidFill>
              <a:latin typeface="+mn-lt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3047631256"/>
      </p:ext>
    </p:extLst>
  </p:cSld>
  <p:clrMapOvr>
    <a:masterClrMapping/>
  </p:clrMapOvr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dirty="0" smtClean="0"/>
              <a:t>3.C) Anexo a la Política del MINHAP</a:t>
            </a:r>
            <a:endParaRPr lang="es-ES" dirty="0"/>
          </a:p>
        </p:txBody>
      </p:sp>
      <p:sp>
        <p:nvSpPr>
          <p:cNvPr id="3" name="Marcador de contenid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s-ES" dirty="0" smtClean="0"/>
              <a:t>Contenido: Introducción </a:t>
            </a:r>
            <a:r>
              <a:rPr lang="es-ES" dirty="0"/>
              <a:t>de estructura de datos de metadatos adicionales al documento y expediente electrónicos</a:t>
            </a:r>
            <a:endParaRPr lang="es-ES" dirty="0" smtClean="0"/>
          </a:p>
          <a:p>
            <a:pPr lvl="2"/>
            <a:endParaRPr lang="es-ES" dirty="0"/>
          </a:p>
          <a:p>
            <a:endParaRPr lang="es-ES" dirty="0" smtClean="0"/>
          </a:p>
          <a:p>
            <a:pPr lvl="2"/>
            <a:endParaRPr lang="es-ES" dirty="0"/>
          </a:p>
        </p:txBody>
      </p:sp>
      <p:pic>
        <p:nvPicPr>
          <p:cNvPr id="4" name="Imagen 3"/>
          <p:cNvPicPr/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2075291" y="3704642"/>
            <a:ext cx="5800725" cy="13335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  <p:extLst>
      <p:ext uri="{BB962C8B-B14F-4D97-AF65-F5344CB8AC3E}">
        <p14:creationId xmlns:p14="http://schemas.microsoft.com/office/powerpoint/2010/main" xmlns="" val="2240382950"/>
      </p:ext>
    </p:extLst>
  </p:cSld>
  <p:clrMapOvr>
    <a:masterClrMapping/>
  </p:clrMapOvr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3" name="Marcador de contenid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en-US" sz="900" dirty="0"/>
              <a:t>&lt;?xml version="1.0" encoding="UTF-8"?&gt;</a:t>
            </a:r>
            <a:endParaRPr lang="es-ES" sz="900" dirty="0"/>
          </a:p>
          <a:p>
            <a:pPr marL="0" indent="0">
              <a:buNone/>
            </a:pPr>
            <a:r>
              <a:rPr lang="en-US" sz="900" dirty="0"/>
              <a:t>&lt;</a:t>
            </a:r>
            <a:r>
              <a:rPr lang="en-US" sz="900" dirty="0" err="1"/>
              <a:t>xsd:schema</a:t>
            </a:r>
            <a:r>
              <a:rPr lang="en-US" sz="900" dirty="0"/>
              <a:t> </a:t>
            </a:r>
            <a:r>
              <a:rPr lang="en-US" sz="900" dirty="0" err="1"/>
              <a:t>xmlns:xsd</a:t>
            </a:r>
            <a:r>
              <a:rPr lang="en-US" sz="900" dirty="0"/>
              <a:t>="http://www.w3.org/2001/XMLSchema" </a:t>
            </a:r>
            <a:r>
              <a:rPr lang="en-US" sz="900" dirty="0" err="1"/>
              <a:t>xmlns:eniexpmeta</a:t>
            </a:r>
            <a:r>
              <a:rPr lang="en-US" sz="900" dirty="0"/>
              <a:t>="http://administracionelectronica.gob.es/ENI/XSD/v1.0/</a:t>
            </a:r>
            <a:r>
              <a:rPr lang="en-US" sz="900" dirty="0" err="1"/>
              <a:t>expediente</a:t>
            </a:r>
            <a:r>
              <a:rPr lang="en-US" sz="900" dirty="0"/>
              <a:t>-e/</a:t>
            </a:r>
            <a:r>
              <a:rPr lang="en-US" sz="900" dirty="0" err="1"/>
              <a:t>metadatos</a:t>
            </a:r>
            <a:r>
              <a:rPr lang="en-US" sz="900" dirty="0"/>
              <a:t>" </a:t>
            </a:r>
            <a:r>
              <a:rPr lang="en-US" sz="900" dirty="0" err="1"/>
              <a:t>targetNamespace</a:t>
            </a:r>
            <a:r>
              <a:rPr lang="en-US" sz="900" dirty="0"/>
              <a:t>="http://administracionelectronica.gob.es/ENI/XSD/v1.0/</a:t>
            </a:r>
            <a:r>
              <a:rPr lang="en-US" sz="900" dirty="0" err="1"/>
              <a:t>expediente</a:t>
            </a:r>
            <a:r>
              <a:rPr lang="en-US" sz="900" dirty="0"/>
              <a:t>-e/</a:t>
            </a:r>
            <a:r>
              <a:rPr lang="en-US" sz="900" dirty="0" err="1"/>
              <a:t>metadatos</a:t>
            </a:r>
            <a:r>
              <a:rPr lang="en-US" sz="900" dirty="0"/>
              <a:t>" </a:t>
            </a:r>
            <a:r>
              <a:rPr lang="en-US" sz="900" dirty="0" err="1"/>
              <a:t>elementFormDefault</a:t>
            </a:r>
            <a:r>
              <a:rPr lang="en-US" sz="900" dirty="0"/>
              <a:t>="qualified" </a:t>
            </a:r>
            <a:r>
              <a:rPr lang="en-US" sz="900" dirty="0" err="1"/>
              <a:t>attributeFormDefault</a:t>
            </a:r>
            <a:r>
              <a:rPr lang="en-US" sz="900" dirty="0"/>
              <a:t>="unqualified"&gt;</a:t>
            </a:r>
            <a:endParaRPr lang="es-ES" sz="900" dirty="0"/>
          </a:p>
          <a:p>
            <a:pPr marL="0" indent="0">
              <a:buNone/>
            </a:pPr>
            <a:r>
              <a:rPr lang="en-US" sz="900" dirty="0"/>
              <a:t>	</a:t>
            </a:r>
            <a:r>
              <a:rPr lang="es-ES" sz="900" dirty="0" smtClean="0"/>
              <a:t>…..</a:t>
            </a:r>
            <a:r>
              <a:rPr lang="es-ES" sz="900" dirty="0"/>
              <a:t>	- </a:t>
            </a:r>
            <a:r>
              <a:rPr lang="en-US" sz="900" dirty="0"/>
              <a:t>		&lt;</a:t>
            </a:r>
            <a:r>
              <a:rPr lang="en-US" sz="900" dirty="0" err="1"/>
              <a:t>xsd:attribute</a:t>
            </a:r>
            <a:r>
              <a:rPr lang="en-US" sz="900" dirty="0"/>
              <a:t> name="Id" type="</a:t>
            </a:r>
            <a:r>
              <a:rPr lang="en-US" sz="900" dirty="0" err="1"/>
              <a:t>xsd:ID</a:t>
            </a:r>
            <a:r>
              <a:rPr lang="en-US" sz="900" dirty="0"/>
              <a:t>" use="optional"/&gt;</a:t>
            </a:r>
            <a:endParaRPr lang="es-ES" sz="900" dirty="0"/>
          </a:p>
          <a:p>
            <a:pPr marL="0" indent="0">
              <a:buNone/>
            </a:pPr>
            <a:r>
              <a:rPr lang="en-US" sz="900" dirty="0"/>
              <a:t>	</a:t>
            </a:r>
            <a:r>
              <a:rPr lang="es-ES" sz="900" dirty="0" smtClean="0"/>
              <a:t>&lt;!-- </a:t>
            </a:r>
            <a:r>
              <a:rPr lang="es-ES" sz="900" dirty="0"/>
              <a:t>Enumeración de Estados del expediente --&gt;</a:t>
            </a:r>
          </a:p>
          <a:p>
            <a:pPr marL="0" indent="0">
              <a:buNone/>
            </a:pPr>
            <a:r>
              <a:rPr lang="es-ES" sz="900" dirty="0"/>
              <a:t>	&lt;</a:t>
            </a:r>
            <a:r>
              <a:rPr lang="es-ES" sz="900" dirty="0" err="1"/>
              <a:t>xsd:simpleType</a:t>
            </a:r>
            <a:r>
              <a:rPr lang="es-ES" sz="900" dirty="0"/>
              <a:t> </a:t>
            </a:r>
            <a:r>
              <a:rPr lang="es-ES" sz="900" dirty="0" err="1"/>
              <a:t>name</a:t>
            </a:r>
            <a:r>
              <a:rPr lang="es-ES" sz="900" dirty="0"/>
              <a:t>="</a:t>
            </a:r>
            <a:r>
              <a:rPr lang="es-ES" sz="900" dirty="0" err="1"/>
              <a:t>enumeracionEstados</a:t>
            </a:r>
            <a:r>
              <a:rPr lang="es-ES" sz="900" dirty="0"/>
              <a:t>"&gt;</a:t>
            </a:r>
          </a:p>
          <a:p>
            <a:pPr marL="0" indent="0">
              <a:buNone/>
            </a:pPr>
            <a:r>
              <a:rPr lang="es-ES" sz="900" dirty="0"/>
              <a:t>		&lt;</a:t>
            </a:r>
            <a:r>
              <a:rPr lang="es-ES" sz="900" dirty="0" err="1"/>
              <a:t>xsd:restriction</a:t>
            </a:r>
            <a:r>
              <a:rPr lang="es-ES" sz="900" dirty="0"/>
              <a:t> base="</a:t>
            </a:r>
            <a:r>
              <a:rPr lang="es-ES" sz="900" dirty="0" err="1"/>
              <a:t>xsd:string</a:t>
            </a:r>
            <a:r>
              <a:rPr lang="es-ES" sz="900" dirty="0"/>
              <a:t>"&gt;</a:t>
            </a:r>
          </a:p>
          <a:p>
            <a:pPr marL="0" indent="0">
              <a:buNone/>
            </a:pPr>
            <a:r>
              <a:rPr lang="es-ES" sz="900" dirty="0"/>
              <a:t>			&lt;</a:t>
            </a:r>
            <a:r>
              <a:rPr lang="es-ES" sz="900" dirty="0" err="1"/>
              <a:t>xsd:enumeration</a:t>
            </a:r>
            <a:r>
              <a:rPr lang="es-ES" sz="900" dirty="0"/>
              <a:t> </a:t>
            </a:r>
            <a:r>
              <a:rPr lang="es-ES" sz="900" dirty="0" err="1"/>
              <a:t>value</a:t>
            </a:r>
            <a:r>
              <a:rPr lang="es-ES" sz="900" dirty="0"/>
              <a:t>="E01"/&gt;</a:t>
            </a:r>
          </a:p>
          <a:p>
            <a:pPr marL="0" indent="0">
              <a:buNone/>
            </a:pPr>
            <a:r>
              <a:rPr lang="es-ES" sz="900" dirty="0"/>
              <a:t>			&lt;</a:t>
            </a:r>
            <a:r>
              <a:rPr lang="es-ES" sz="900" dirty="0" err="1"/>
              <a:t>xsd:enumeration</a:t>
            </a:r>
            <a:r>
              <a:rPr lang="es-ES" sz="900" dirty="0"/>
              <a:t> </a:t>
            </a:r>
            <a:r>
              <a:rPr lang="es-ES" sz="900" dirty="0" err="1"/>
              <a:t>value</a:t>
            </a:r>
            <a:r>
              <a:rPr lang="es-ES" sz="900" dirty="0"/>
              <a:t>="E02"/&gt;</a:t>
            </a:r>
          </a:p>
          <a:p>
            <a:pPr marL="0" indent="0">
              <a:buNone/>
            </a:pPr>
            <a:r>
              <a:rPr lang="es-ES" sz="900" dirty="0"/>
              <a:t>			&lt;</a:t>
            </a:r>
            <a:r>
              <a:rPr lang="es-ES" sz="900" dirty="0" err="1"/>
              <a:t>xsd:enumeration</a:t>
            </a:r>
            <a:r>
              <a:rPr lang="es-ES" sz="900" dirty="0"/>
              <a:t> </a:t>
            </a:r>
            <a:r>
              <a:rPr lang="es-ES" sz="900" dirty="0" err="1"/>
              <a:t>value</a:t>
            </a:r>
            <a:r>
              <a:rPr lang="es-ES" sz="900" dirty="0"/>
              <a:t>="E03"/&gt;</a:t>
            </a:r>
          </a:p>
          <a:p>
            <a:pPr marL="0" indent="0">
              <a:buNone/>
            </a:pPr>
            <a:r>
              <a:rPr lang="es-ES" sz="900" dirty="0"/>
              <a:t>		</a:t>
            </a:r>
            <a:r>
              <a:rPr lang="en-US" sz="900" dirty="0"/>
              <a:t>&lt;/</a:t>
            </a:r>
            <a:r>
              <a:rPr lang="en-US" sz="900" dirty="0" err="1"/>
              <a:t>xsd:restriction</a:t>
            </a:r>
            <a:r>
              <a:rPr lang="en-US" sz="900" dirty="0"/>
              <a:t>&gt;</a:t>
            </a:r>
            <a:endParaRPr lang="es-ES" sz="900" dirty="0"/>
          </a:p>
          <a:p>
            <a:pPr marL="0" indent="0">
              <a:buNone/>
            </a:pPr>
            <a:r>
              <a:rPr lang="en-US" sz="900" dirty="0"/>
              <a:t>	&lt;/</a:t>
            </a:r>
            <a:r>
              <a:rPr lang="en-US" sz="900" dirty="0" err="1"/>
              <a:t>xsd:simpleType</a:t>
            </a:r>
            <a:r>
              <a:rPr lang="en-US" sz="900" dirty="0"/>
              <a:t>&gt;</a:t>
            </a:r>
            <a:endParaRPr lang="es-ES" sz="900" dirty="0"/>
          </a:p>
          <a:p>
            <a:pPr marL="0" indent="0">
              <a:buNone/>
            </a:pPr>
            <a:r>
              <a:rPr lang="en-US" sz="900" dirty="0"/>
              <a:t>	</a:t>
            </a:r>
            <a:r>
              <a:rPr lang="en-US" sz="900" b="1" dirty="0">
                <a:solidFill>
                  <a:srgbClr val="FF0000"/>
                </a:solidFill>
              </a:rPr>
              <a:t>&lt;</a:t>
            </a:r>
            <a:r>
              <a:rPr lang="en-US" sz="900" b="1" dirty="0" err="1">
                <a:solidFill>
                  <a:srgbClr val="FF0000"/>
                </a:solidFill>
              </a:rPr>
              <a:t>xsd:complexType</a:t>
            </a:r>
            <a:r>
              <a:rPr lang="en-US" sz="900" b="1" dirty="0">
                <a:solidFill>
                  <a:srgbClr val="FF0000"/>
                </a:solidFill>
              </a:rPr>
              <a:t> name="</a:t>
            </a:r>
            <a:r>
              <a:rPr lang="en-US" sz="900" b="1" dirty="0" err="1">
                <a:solidFill>
                  <a:srgbClr val="FF0000"/>
                </a:solidFill>
              </a:rPr>
              <a:t>MetadatosAdicionales</a:t>
            </a:r>
            <a:r>
              <a:rPr lang="en-US" sz="900" b="1" dirty="0">
                <a:solidFill>
                  <a:srgbClr val="FF0000"/>
                </a:solidFill>
              </a:rPr>
              <a:t>"&gt;</a:t>
            </a:r>
            <a:endParaRPr lang="es-ES" sz="900" b="1" dirty="0">
              <a:solidFill>
                <a:srgbClr val="FF0000"/>
              </a:solidFill>
            </a:endParaRPr>
          </a:p>
          <a:p>
            <a:pPr marL="0" indent="0">
              <a:buNone/>
            </a:pPr>
            <a:r>
              <a:rPr lang="en-US" sz="900" b="1" dirty="0">
                <a:solidFill>
                  <a:srgbClr val="FF0000"/>
                </a:solidFill>
              </a:rPr>
              <a:t>		&lt;</a:t>
            </a:r>
            <a:r>
              <a:rPr lang="en-US" sz="900" b="1" dirty="0" err="1">
                <a:solidFill>
                  <a:srgbClr val="FF0000"/>
                </a:solidFill>
              </a:rPr>
              <a:t>xsd:sequence</a:t>
            </a:r>
            <a:r>
              <a:rPr lang="en-US" sz="900" b="1" dirty="0">
                <a:solidFill>
                  <a:srgbClr val="FF0000"/>
                </a:solidFill>
              </a:rPr>
              <a:t>&gt;</a:t>
            </a:r>
            <a:endParaRPr lang="es-ES" sz="900" b="1" dirty="0">
              <a:solidFill>
                <a:srgbClr val="FF0000"/>
              </a:solidFill>
            </a:endParaRPr>
          </a:p>
          <a:p>
            <a:pPr marL="0" indent="0">
              <a:buNone/>
            </a:pPr>
            <a:r>
              <a:rPr lang="en-US" sz="900" b="1" dirty="0">
                <a:solidFill>
                  <a:srgbClr val="FF0000"/>
                </a:solidFill>
              </a:rPr>
              <a:t>			&lt;</a:t>
            </a:r>
            <a:r>
              <a:rPr lang="en-US" sz="900" b="1" dirty="0" err="1">
                <a:solidFill>
                  <a:srgbClr val="FF0000"/>
                </a:solidFill>
              </a:rPr>
              <a:t>xsd:element</a:t>
            </a:r>
            <a:r>
              <a:rPr lang="en-US" sz="900" b="1" dirty="0">
                <a:solidFill>
                  <a:srgbClr val="FF0000"/>
                </a:solidFill>
              </a:rPr>
              <a:t> name="</a:t>
            </a:r>
            <a:r>
              <a:rPr lang="en-US" sz="900" b="1" dirty="0" err="1">
                <a:solidFill>
                  <a:srgbClr val="FF0000"/>
                </a:solidFill>
              </a:rPr>
              <a:t>metadatoAdicional</a:t>
            </a:r>
            <a:r>
              <a:rPr lang="en-US" sz="900" b="1" dirty="0">
                <a:solidFill>
                  <a:srgbClr val="FF0000"/>
                </a:solidFill>
              </a:rPr>
              <a:t>" type="</a:t>
            </a:r>
            <a:r>
              <a:rPr lang="en-US" sz="900" b="1" dirty="0" err="1">
                <a:solidFill>
                  <a:srgbClr val="FF0000"/>
                </a:solidFill>
              </a:rPr>
              <a:t>eniexpmeta:MetadatoAdicional</a:t>
            </a:r>
            <a:r>
              <a:rPr lang="en-US" sz="900" b="1" dirty="0">
                <a:solidFill>
                  <a:srgbClr val="FF0000"/>
                </a:solidFill>
              </a:rPr>
              <a:t>" minOccurs="0" </a:t>
            </a:r>
            <a:r>
              <a:rPr lang="en-US" sz="900" b="1" dirty="0" err="1">
                <a:solidFill>
                  <a:srgbClr val="FF0000"/>
                </a:solidFill>
              </a:rPr>
              <a:t>maxOccurs</a:t>
            </a:r>
            <a:r>
              <a:rPr lang="en-US" sz="900" b="1" dirty="0">
                <a:solidFill>
                  <a:srgbClr val="FF0000"/>
                </a:solidFill>
              </a:rPr>
              <a:t>="unbounded"/&gt;</a:t>
            </a:r>
            <a:endParaRPr lang="es-ES" sz="900" b="1" dirty="0">
              <a:solidFill>
                <a:srgbClr val="FF0000"/>
              </a:solidFill>
            </a:endParaRPr>
          </a:p>
          <a:p>
            <a:pPr marL="0" indent="0">
              <a:buNone/>
            </a:pPr>
            <a:r>
              <a:rPr lang="en-US" sz="900" b="1" dirty="0">
                <a:solidFill>
                  <a:srgbClr val="FF0000"/>
                </a:solidFill>
              </a:rPr>
              <a:t>		&lt;/</a:t>
            </a:r>
            <a:r>
              <a:rPr lang="en-US" sz="900" b="1" dirty="0" err="1">
                <a:solidFill>
                  <a:srgbClr val="FF0000"/>
                </a:solidFill>
              </a:rPr>
              <a:t>xsd:sequence</a:t>
            </a:r>
            <a:r>
              <a:rPr lang="en-US" sz="900" b="1" dirty="0">
                <a:solidFill>
                  <a:srgbClr val="FF0000"/>
                </a:solidFill>
              </a:rPr>
              <a:t>&gt;</a:t>
            </a:r>
            <a:endParaRPr lang="es-ES" sz="900" b="1" dirty="0">
              <a:solidFill>
                <a:srgbClr val="FF0000"/>
              </a:solidFill>
            </a:endParaRPr>
          </a:p>
          <a:p>
            <a:pPr marL="0" indent="0">
              <a:buNone/>
            </a:pPr>
            <a:r>
              <a:rPr lang="en-US" sz="900" b="1" dirty="0">
                <a:solidFill>
                  <a:srgbClr val="FF0000"/>
                </a:solidFill>
              </a:rPr>
              <a:t>	&lt;/</a:t>
            </a:r>
            <a:r>
              <a:rPr lang="en-US" sz="900" b="1" dirty="0" err="1">
                <a:solidFill>
                  <a:srgbClr val="FF0000"/>
                </a:solidFill>
              </a:rPr>
              <a:t>xsd:complexType</a:t>
            </a:r>
            <a:r>
              <a:rPr lang="en-US" sz="900" b="1" dirty="0">
                <a:solidFill>
                  <a:srgbClr val="FF0000"/>
                </a:solidFill>
              </a:rPr>
              <a:t>&gt;</a:t>
            </a:r>
            <a:endParaRPr lang="es-ES" sz="900" b="1" dirty="0">
              <a:solidFill>
                <a:srgbClr val="FF0000"/>
              </a:solidFill>
            </a:endParaRPr>
          </a:p>
          <a:p>
            <a:pPr marL="0" indent="0">
              <a:buNone/>
            </a:pPr>
            <a:r>
              <a:rPr lang="en-US" sz="900" b="1" dirty="0">
                <a:solidFill>
                  <a:srgbClr val="FF0000"/>
                </a:solidFill>
              </a:rPr>
              <a:t>	&lt;</a:t>
            </a:r>
            <a:r>
              <a:rPr lang="en-US" sz="900" b="1" dirty="0" err="1">
                <a:solidFill>
                  <a:srgbClr val="FF0000"/>
                </a:solidFill>
              </a:rPr>
              <a:t>xsd:complexType</a:t>
            </a:r>
            <a:r>
              <a:rPr lang="en-US" sz="900" b="1" dirty="0">
                <a:solidFill>
                  <a:srgbClr val="FF0000"/>
                </a:solidFill>
              </a:rPr>
              <a:t> name="</a:t>
            </a:r>
            <a:r>
              <a:rPr lang="en-US" sz="900" b="1" dirty="0" err="1">
                <a:solidFill>
                  <a:srgbClr val="FF0000"/>
                </a:solidFill>
              </a:rPr>
              <a:t>MetadatoAdicional</a:t>
            </a:r>
            <a:r>
              <a:rPr lang="en-US" sz="900" b="1" dirty="0">
                <a:solidFill>
                  <a:srgbClr val="FF0000"/>
                </a:solidFill>
              </a:rPr>
              <a:t>"&gt;</a:t>
            </a:r>
            <a:endParaRPr lang="es-ES" sz="900" b="1" dirty="0">
              <a:solidFill>
                <a:srgbClr val="FF0000"/>
              </a:solidFill>
            </a:endParaRPr>
          </a:p>
          <a:p>
            <a:pPr marL="0" indent="0">
              <a:buNone/>
            </a:pPr>
            <a:r>
              <a:rPr lang="en-US" sz="900" b="1" dirty="0">
                <a:solidFill>
                  <a:srgbClr val="FF0000"/>
                </a:solidFill>
              </a:rPr>
              <a:t>		&lt;</a:t>
            </a:r>
            <a:r>
              <a:rPr lang="en-US" sz="900" b="1" dirty="0" err="1">
                <a:solidFill>
                  <a:srgbClr val="FF0000"/>
                </a:solidFill>
              </a:rPr>
              <a:t>xsd:simpleContent</a:t>
            </a:r>
            <a:r>
              <a:rPr lang="en-US" sz="900" b="1" dirty="0">
                <a:solidFill>
                  <a:srgbClr val="FF0000"/>
                </a:solidFill>
              </a:rPr>
              <a:t>&gt;</a:t>
            </a:r>
            <a:endParaRPr lang="es-ES" sz="900" b="1" dirty="0">
              <a:solidFill>
                <a:srgbClr val="FF0000"/>
              </a:solidFill>
            </a:endParaRPr>
          </a:p>
          <a:p>
            <a:pPr marL="0" indent="0">
              <a:buNone/>
            </a:pPr>
            <a:r>
              <a:rPr lang="en-US" sz="900" b="1" dirty="0">
                <a:solidFill>
                  <a:srgbClr val="FF0000"/>
                </a:solidFill>
              </a:rPr>
              <a:t>			&lt;</a:t>
            </a:r>
            <a:r>
              <a:rPr lang="en-US" sz="900" b="1" dirty="0" err="1">
                <a:solidFill>
                  <a:srgbClr val="FF0000"/>
                </a:solidFill>
              </a:rPr>
              <a:t>xsd:extension</a:t>
            </a:r>
            <a:r>
              <a:rPr lang="en-US" sz="900" b="1" dirty="0">
                <a:solidFill>
                  <a:srgbClr val="FF0000"/>
                </a:solidFill>
              </a:rPr>
              <a:t> base="</a:t>
            </a:r>
            <a:r>
              <a:rPr lang="en-US" sz="900" b="1" dirty="0" err="1">
                <a:solidFill>
                  <a:srgbClr val="FF0000"/>
                </a:solidFill>
              </a:rPr>
              <a:t>xsd:string</a:t>
            </a:r>
            <a:r>
              <a:rPr lang="en-US" sz="900" b="1" dirty="0">
                <a:solidFill>
                  <a:srgbClr val="FF0000"/>
                </a:solidFill>
              </a:rPr>
              <a:t>"&gt;</a:t>
            </a:r>
            <a:endParaRPr lang="es-ES" sz="900" b="1" dirty="0">
              <a:solidFill>
                <a:srgbClr val="FF0000"/>
              </a:solidFill>
            </a:endParaRPr>
          </a:p>
          <a:p>
            <a:pPr marL="0" indent="0">
              <a:buNone/>
            </a:pPr>
            <a:r>
              <a:rPr lang="en-US" sz="900" b="1" dirty="0">
                <a:solidFill>
                  <a:srgbClr val="FF0000"/>
                </a:solidFill>
              </a:rPr>
              <a:t>				&lt;</a:t>
            </a:r>
            <a:r>
              <a:rPr lang="en-US" sz="900" b="1" dirty="0" err="1">
                <a:solidFill>
                  <a:srgbClr val="FF0000"/>
                </a:solidFill>
              </a:rPr>
              <a:t>xsd:attribute</a:t>
            </a:r>
            <a:r>
              <a:rPr lang="en-US" sz="900" b="1" dirty="0">
                <a:solidFill>
                  <a:srgbClr val="FF0000"/>
                </a:solidFill>
              </a:rPr>
              <a:t> name="id" type="</a:t>
            </a:r>
            <a:r>
              <a:rPr lang="en-US" sz="900" b="1" dirty="0" err="1">
                <a:solidFill>
                  <a:srgbClr val="FF0000"/>
                </a:solidFill>
              </a:rPr>
              <a:t>xsd:string</a:t>
            </a:r>
            <a:r>
              <a:rPr lang="en-US" sz="900" b="1" dirty="0">
                <a:solidFill>
                  <a:srgbClr val="FF0000"/>
                </a:solidFill>
              </a:rPr>
              <a:t>"/&gt;</a:t>
            </a:r>
            <a:endParaRPr lang="es-ES" sz="900" b="1" dirty="0">
              <a:solidFill>
                <a:srgbClr val="FF0000"/>
              </a:solidFill>
            </a:endParaRPr>
          </a:p>
          <a:p>
            <a:pPr marL="0" indent="0">
              <a:buNone/>
            </a:pPr>
            <a:r>
              <a:rPr lang="en-US" sz="900" b="1" dirty="0">
                <a:solidFill>
                  <a:srgbClr val="FF0000"/>
                </a:solidFill>
              </a:rPr>
              <a:t>			&lt;/</a:t>
            </a:r>
            <a:r>
              <a:rPr lang="en-US" sz="900" b="1" dirty="0" err="1">
                <a:solidFill>
                  <a:srgbClr val="FF0000"/>
                </a:solidFill>
              </a:rPr>
              <a:t>xsd:extension</a:t>
            </a:r>
            <a:r>
              <a:rPr lang="en-US" sz="900" b="1" dirty="0">
                <a:solidFill>
                  <a:srgbClr val="FF0000"/>
                </a:solidFill>
              </a:rPr>
              <a:t>&gt;</a:t>
            </a:r>
            <a:endParaRPr lang="es-ES" sz="900" b="1" dirty="0">
              <a:solidFill>
                <a:srgbClr val="FF0000"/>
              </a:solidFill>
            </a:endParaRPr>
          </a:p>
          <a:p>
            <a:pPr marL="0" indent="0">
              <a:buNone/>
            </a:pPr>
            <a:r>
              <a:rPr lang="en-US" sz="900" b="1" dirty="0">
                <a:solidFill>
                  <a:srgbClr val="FF0000"/>
                </a:solidFill>
              </a:rPr>
              <a:t>		&lt;/</a:t>
            </a:r>
            <a:r>
              <a:rPr lang="en-US" sz="900" b="1" dirty="0" err="1">
                <a:solidFill>
                  <a:srgbClr val="FF0000"/>
                </a:solidFill>
              </a:rPr>
              <a:t>xsd:simpleContent</a:t>
            </a:r>
            <a:r>
              <a:rPr lang="en-US" sz="900" b="1" dirty="0">
                <a:solidFill>
                  <a:srgbClr val="FF0000"/>
                </a:solidFill>
              </a:rPr>
              <a:t>&gt;</a:t>
            </a:r>
            <a:endParaRPr lang="es-ES" sz="900" b="1" dirty="0">
              <a:solidFill>
                <a:srgbClr val="FF0000"/>
              </a:solidFill>
            </a:endParaRPr>
          </a:p>
          <a:p>
            <a:pPr marL="0" indent="0">
              <a:buNone/>
            </a:pPr>
            <a:r>
              <a:rPr lang="en-US" sz="900" b="1" dirty="0">
                <a:solidFill>
                  <a:srgbClr val="FF0000"/>
                </a:solidFill>
              </a:rPr>
              <a:t>	&lt;/</a:t>
            </a:r>
            <a:r>
              <a:rPr lang="en-US" sz="900" b="1" dirty="0" err="1">
                <a:solidFill>
                  <a:srgbClr val="FF0000"/>
                </a:solidFill>
              </a:rPr>
              <a:t>xsd:complexType</a:t>
            </a:r>
            <a:r>
              <a:rPr lang="en-US" sz="900" b="1" dirty="0">
                <a:solidFill>
                  <a:srgbClr val="FF0000"/>
                </a:solidFill>
              </a:rPr>
              <a:t>&gt;</a:t>
            </a:r>
            <a:endParaRPr lang="es-ES" sz="900" b="1" dirty="0">
              <a:solidFill>
                <a:srgbClr val="FF0000"/>
              </a:solidFill>
            </a:endParaRPr>
          </a:p>
          <a:p>
            <a:pPr marL="0" indent="0">
              <a:buNone/>
            </a:pPr>
            <a:r>
              <a:rPr lang="en-US" sz="900" dirty="0"/>
              <a:t>&lt;/</a:t>
            </a:r>
            <a:r>
              <a:rPr lang="en-US" sz="900" dirty="0" err="1"/>
              <a:t>xsd:schema</a:t>
            </a:r>
            <a:r>
              <a:rPr lang="en-US" sz="900" dirty="0"/>
              <a:t>&gt;</a:t>
            </a:r>
            <a:endParaRPr lang="es-ES" sz="900" dirty="0"/>
          </a:p>
          <a:p>
            <a:pPr marL="0" indent="0">
              <a:buNone/>
            </a:pPr>
            <a:endParaRPr lang="es-ES" sz="900" dirty="0"/>
          </a:p>
        </p:txBody>
      </p:sp>
    </p:spTree>
    <p:extLst>
      <p:ext uri="{BB962C8B-B14F-4D97-AF65-F5344CB8AC3E}">
        <p14:creationId xmlns:p14="http://schemas.microsoft.com/office/powerpoint/2010/main" xmlns="" val="3828068885"/>
      </p:ext>
    </p:extLst>
  </p:cSld>
  <p:clrMapOvr>
    <a:masterClrMapping/>
  </p:clrMapOvr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dirty="0" smtClean="0"/>
              <a:t>3.C) Anexo a la Política del MINHAP</a:t>
            </a:r>
            <a:endParaRPr lang="es-ES" dirty="0"/>
          </a:p>
        </p:txBody>
      </p:sp>
      <p:sp>
        <p:nvSpPr>
          <p:cNvPr id="3" name="Marcador de contenid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s-ES" dirty="0" smtClean="0"/>
              <a:t>Contenido: Especificación </a:t>
            </a:r>
            <a:r>
              <a:rPr lang="es-ES" dirty="0"/>
              <a:t>del esquema que implemente la NTI de Política de Gestión de </a:t>
            </a:r>
            <a:r>
              <a:rPr lang="es-ES" dirty="0" smtClean="0"/>
              <a:t>documentos, </a:t>
            </a:r>
            <a:r>
              <a:rPr lang="es-ES" dirty="0"/>
              <a:t>su </a:t>
            </a:r>
            <a:r>
              <a:rPr lang="es-ES" dirty="0" smtClean="0"/>
              <a:t>relación con el conjunto </a:t>
            </a:r>
            <a:r>
              <a:rPr lang="es-ES" dirty="0"/>
              <a:t>de Metadatos </a:t>
            </a:r>
            <a:r>
              <a:rPr lang="es-ES" dirty="0" smtClean="0"/>
              <a:t>e-EMGDE para su Archivado (SIP/AIP/DIP):</a:t>
            </a:r>
            <a:endParaRPr lang="es-ES" dirty="0"/>
          </a:p>
          <a:p>
            <a:endParaRPr lang="es-ES" dirty="0" smtClean="0"/>
          </a:p>
          <a:p>
            <a:pPr lvl="2"/>
            <a:endParaRPr lang="es-ES" dirty="0"/>
          </a:p>
        </p:txBody>
      </p:sp>
      <p:pic>
        <p:nvPicPr>
          <p:cNvPr id="5" name="Imagen 4"/>
          <p:cNvPicPr/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2149152" y="2472612"/>
            <a:ext cx="5184710" cy="429849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  <p:extLst>
      <p:ext uri="{BB962C8B-B14F-4D97-AF65-F5344CB8AC3E}">
        <p14:creationId xmlns:p14="http://schemas.microsoft.com/office/powerpoint/2010/main" xmlns="" val="2474128635"/>
      </p:ext>
    </p:extLst>
  </p:cSld>
  <p:clrMapOvr>
    <a:masterClrMapping/>
  </p:clrMapOvr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dirty="0" smtClean="0"/>
              <a:t>3.C) Anexo a la Política del MINHAP</a:t>
            </a:r>
            <a:endParaRPr lang="es-ES" dirty="0"/>
          </a:p>
        </p:txBody>
      </p:sp>
      <p:sp>
        <p:nvSpPr>
          <p:cNvPr id="3" name="Marcador de contenid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s-ES" dirty="0" smtClean="0"/>
              <a:t>Contenido: Esquema para la definición de los metadatos del </a:t>
            </a:r>
            <a:r>
              <a:rPr lang="es-ES" dirty="0" err="1" smtClean="0"/>
              <a:t>eMGDE</a:t>
            </a:r>
            <a:endParaRPr lang="es-ES" dirty="0" smtClean="0"/>
          </a:p>
          <a:p>
            <a:pPr lvl="2"/>
            <a:endParaRPr lang="es-ES" b="1" dirty="0"/>
          </a:p>
          <a:p>
            <a:pPr lvl="2"/>
            <a:endParaRPr lang="es-ES" b="1" dirty="0" smtClean="0"/>
          </a:p>
          <a:p>
            <a:pPr lvl="2"/>
            <a:endParaRPr lang="es-ES" b="1" dirty="0"/>
          </a:p>
          <a:p>
            <a:pPr lvl="2"/>
            <a:endParaRPr lang="es-ES" b="1" dirty="0" smtClean="0"/>
          </a:p>
          <a:p>
            <a:pPr lvl="2"/>
            <a:endParaRPr lang="es-ES" b="1" dirty="0"/>
          </a:p>
          <a:p>
            <a:pPr lvl="2"/>
            <a:endParaRPr lang="es-ES" b="1" dirty="0" smtClean="0"/>
          </a:p>
          <a:p>
            <a:pPr lvl="2"/>
            <a:endParaRPr lang="es-ES" b="1" dirty="0"/>
          </a:p>
          <a:p>
            <a:pPr lvl="2"/>
            <a:endParaRPr lang="es-ES" b="1" dirty="0" smtClean="0"/>
          </a:p>
          <a:p>
            <a:pPr lvl="2"/>
            <a:endParaRPr lang="es-ES" b="1" dirty="0"/>
          </a:p>
          <a:p>
            <a:pPr lvl="2"/>
            <a:endParaRPr lang="es-ES" b="1" dirty="0" smtClean="0"/>
          </a:p>
          <a:p>
            <a:pPr lvl="2"/>
            <a:endParaRPr lang="es-ES" b="1" dirty="0"/>
          </a:p>
          <a:p>
            <a:pPr lvl="2"/>
            <a:endParaRPr lang="es-ES" b="1" dirty="0" smtClean="0"/>
          </a:p>
          <a:p>
            <a:pPr marL="358775" lvl="2" indent="0">
              <a:buNone/>
            </a:pPr>
            <a:r>
              <a:rPr lang="es-ES" b="1" dirty="0" smtClean="0"/>
              <a:t>…</a:t>
            </a:r>
            <a:endParaRPr lang="es-ES" dirty="0"/>
          </a:p>
          <a:p>
            <a:endParaRPr lang="es-ES" dirty="0" smtClean="0"/>
          </a:p>
          <a:p>
            <a:pPr lvl="2"/>
            <a:endParaRPr lang="es-ES" dirty="0"/>
          </a:p>
        </p:txBody>
      </p:sp>
      <p:pic>
        <p:nvPicPr>
          <p:cNvPr id="6" name="Imagen 5"/>
          <p:cNvPicPr/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2349856" y="2349719"/>
            <a:ext cx="4862707" cy="410874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  <p:extLst>
      <p:ext uri="{BB962C8B-B14F-4D97-AF65-F5344CB8AC3E}">
        <p14:creationId xmlns:p14="http://schemas.microsoft.com/office/powerpoint/2010/main" xmlns="" val="4226488122"/>
      </p:ext>
    </p:extLst>
  </p:cSld>
  <p:clrMapOvr>
    <a:masterClrMapping/>
  </p:clrMapOvr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z="2000" dirty="0" smtClean="0"/>
              <a:t>3.D) Guía de Aplicación </a:t>
            </a:r>
            <a:r>
              <a:rPr lang="es-ES" sz="2000" dirty="0"/>
              <a:t>para la implantación </a:t>
            </a:r>
            <a:r>
              <a:rPr lang="es-ES" sz="2000" dirty="0" smtClean="0"/>
              <a:t>Mono-Entidad del </a:t>
            </a:r>
            <a:r>
              <a:rPr lang="es-ES" sz="2000" dirty="0" err="1"/>
              <a:t>eEMGDE</a:t>
            </a:r>
            <a:endParaRPr lang="es-ES" sz="2000" dirty="0"/>
          </a:p>
        </p:txBody>
      </p:sp>
      <p:pic>
        <p:nvPicPr>
          <p:cNvPr id="4" name="Picture 2"/>
          <p:cNvPicPr>
            <a:picLocks noChangeAspect="1" noChangeArrowheads="1"/>
          </p:cNvPicPr>
          <p:nvPr/>
        </p:nvPicPr>
        <p:blipFill>
          <a:blip r:embed="rId3" cstate="print"/>
          <a:srcRect l="26979" t="21834" r="21979" b="27106"/>
          <a:stretch>
            <a:fillRect/>
          </a:stretch>
        </p:blipFill>
        <p:spPr bwMode="auto">
          <a:xfrm>
            <a:off x="180798" y="3640140"/>
            <a:ext cx="4273628" cy="3156158"/>
          </a:xfrm>
          <a:prstGeom prst="rect">
            <a:avLst/>
          </a:prstGeom>
          <a:noFill/>
          <a:ln w="9525">
            <a:solidFill>
              <a:schemeClr val="bg1">
                <a:lumMod val="65000"/>
              </a:schemeClr>
            </a:solidFill>
            <a:miter lim="800000"/>
            <a:headEnd/>
            <a:tailEnd/>
          </a:ln>
        </p:spPr>
      </p:pic>
      <p:sp>
        <p:nvSpPr>
          <p:cNvPr id="5" name="4 CuadroTexto"/>
          <p:cNvSpPr txBox="1"/>
          <p:nvPr/>
        </p:nvSpPr>
        <p:spPr>
          <a:xfrm>
            <a:off x="294383" y="1304245"/>
            <a:ext cx="3848369" cy="233910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sz="2000" dirty="0" smtClean="0">
                <a:solidFill>
                  <a:schemeClr val="tx2"/>
                </a:solidFill>
              </a:rPr>
              <a:t>PGD-e</a:t>
            </a:r>
          </a:p>
          <a:p>
            <a:r>
              <a:rPr lang="es-ES" sz="1400" dirty="0" smtClean="0">
                <a:solidFill>
                  <a:srgbClr val="3366CC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…</a:t>
            </a:r>
          </a:p>
          <a:p>
            <a:r>
              <a:rPr lang="es-ES_tradnl" sz="1400" dirty="0" smtClean="0">
                <a:solidFill>
                  <a:schemeClr val="tx2"/>
                </a:solidFill>
              </a:rPr>
              <a:t>1.5.Procesos </a:t>
            </a:r>
            <a:r>
              <a:rPr lang="es-ES_tradnl" sz="1400" dirty="0">
                <a:solidFill>
                  <a:schemeClr val="tx2"/>
                </a:solidFill>
              </a:rPr>
              <a:t>de gestión documental</a:t>
            </a:r>
          </a:p>
          <a:p>
            <a:pPr lvl="1"/>
            <a:r>
              <a:rPr lang="es-ES_tradnl" sz="1400" b="0" dirty="0">
                <a:solidFill>
                  <a:schemeClr val="tx2"/>
                </a:solidFill>
              </a:rPr>
              <a:t>1.5.3. Clasificación</a:t>
            </a:r>
          </a:p>
          <a:p>
            <a:pPr lvl="1"/>
            <a:r>
              <a:rPr lang="es-ES_tradnl" sz="1400" dirty="0" smtClean="0">
                <a:solidFill>
                  <a:schemeClr val="tx2"/>
                </a:solidFill>
              </a:rPr>
              <a:t>&gt;&gt; 1.5.4</a:t>
            </a:r>
            <a:r>
              <a:rPr lang="es-ES_tradnl" sz="1400" dirty="0">
                <a:solidFill>
                  <a:schemeClr val="tx2"/>
                </a:solidFill>
              </a:rPr>
              <a:t>. Descripción</a:t>
            </a:r>
          </a:p>
          <a:p>
            <a:pPr lvl="1"/>
            <a:r>
              <a:rPr lang="es-ES_tradnl" sz="1400" b="0" dirty="0">
                <a:solidFill>
                  <a:schemeClr val="tx2"/>
                </a:solidFill>
              </a:rPr>
              <a:t>1.5.5. Acceso</a:t>
            </a:r>
          </a:p>
          <a:p>
            <a:pPr lvl="1"/>
            <a:r>
              <a:rPr lang="es-ES_tradnl" sz="1400" b="0" dirty="0">
                <a:solidFill>
                  <a:schemeClr val="tx2"/>
                </a:solidFill>
              </a:rPr>
              <a:t>1.5.6. Calificación</a:t>
            </a:r>
          </a:p>
          <a:p>
            <a:pPr lvl="1"/>
            <a:r>
              <a:rPr lang="es-ES_tradnl" sz="1400" b="0" dirty="0">
                <a:solidFill>
                  <a:schemeClr val="tx2"/>
                </a:solidFill>
              </a:rPr>
              <a:t>1.5.7. Conservación</a:t>
            </a:r>
          </a:p>
          <a:p>
            <a:pPr lvl="1"/>
            <a:r>
              <a:rPr lang="es-ES_tradnl" sz="1400" b="0" dirty="0">
                <a:solidFill>
                  <a:schemeClr val="tx2"/>
                </a:solidFill>
              </a:rPr>
              <a:t>1.5.8. Transferencia</a:t>
            </a:r>
          </a:p>
          <a:p>
            <a:pPr lvl="1"/>
            <a:r>
              <a:rPr lang="es-ES_tradnl" sz="1400" b="0" dirty="0">
                <a:solidFill>
                  <a:schemeClr val="tx2"/>
                </a:solidFill>
              </a:rPr>
              <a:t>1.5.9. Destrucción</a:t>
            </a:r>
          </a:p>
        </p:txBody>
      </p:sp>
      <p:sp>
        <p:nvSpPr>
          <p:cNvPr id="6" name="5 Rectángulo"/>
          <p:cNvSpPr/>
          <p:nvPr/>
        </p:nvSpPr>
        <p:spPr>
          <a:xfrm>
            <a:off x="4834003" y="4271091"/>
            <a:ext cx="4861535" cy="1646605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 wrap="square">
            <a:spAutoFit/>
          </a:bodyPr>
          <a:lstStyle/>
          <a:p>
            <a:pPr algn="ctr"/>
            <a:r>
              <a:rPr lang="es-ES" sz="2000" dirty="0">
                <a:solidFill>
                  <a:srgbClr val="C00000"/>
                </a:solidFill>
              </a:rPr>
              <a:t>E</a:t>
            </a:r>
            <a:r>
              <a:rPr lang="es-ES" sz="2000" dirty="0" smtClean="0">
                <a:solidFill>
                  <a:srgbClr val="C00000"/>
                </a:solidFill>
              </a:rPr>
              <a:t>squema </a:t>
            </a:r>
            <a:r>
              <a:rPr lang="es-ES" sz="2000" dirty="0">
                <a:solidFill>
                  <a:srgbClr val="C00000"/>
                </a:solidFill>
              </a:rPr>
              <a:t>institucional de metadatos  </a:t>
            </a:r>
            <a:r>
              <a:rPr lang="es-ES" sz="2000" dirty="0" smtClean="0">
                <a:solidFill>
                  <a:srgbClr val="C00000"/>
                </a:solidFill>
              </a:rPr>
              <a:t>MINHAP</a:t>
            </a:r>
          </a:p>
          <a:p>
            <a:endParaRPr lang="es-ES" sz="700" dirty="0" smtClean="0">
              <a:solidFill>
                <a:srgbClr val="0070C0"/>
              </a:solidFill>
            </a:endParaRPr>
          </a:p>
          <a:p>
            <a:pPr algn="just"/>
            <a:r>
              <a:rPr lang="es-ES" sz="1800" dirty="0">
                <a:solidFill>
                  <a:srgbClr val="0070C0"/>
                </a:solidFill>
              </a:rPr>
              <a:t>S</a:t>
            </a:r>
            <a:r>
              <a:rPr lang="es-ES" sz="1800" dirty="0" smtClean="0">
                <a:solidFill>
                  <a:srgbClr val="0070C0"/>
                </a:solidFill>
              </a:rPr>
              <a:t>oporte para todos </a:t>
            </a:r>
            <a:r>
              <a:rPr lang="es-ES" sz="1800" dirty="0">
                <a:solidFill>
                  <a:srgbClr val="0070C0"/>
                </a:solidFill>
              </a:rPr>
              <a:t>los </a:t>
            </a:r>
            <a:r>
              <a:rPr lang="es-ES" sz="1800" dirty="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procesos de gestión documental</a:t>
            </a:r>
            <a:r>
              <a:rPr lang="es-ES" sz="1800" dirty="0">
                <a:solidFill>
                  <a:srgbClr val="0070C0"/>
                </a:solidFill>
              </a:rPr>
              <a:t> identificados en la NTI de </a:t>
            </a:r>
            <a:r>
              <a:rPr lang="es-ES" sz="1800" dirty="0" smtClean="0">
                <a:solidFill>
                  <a:srgbClr val="0070C0"/>
                </a:solidFill>
              </a:rPr>
              <a:t>PGD-e</a:t>
            </a:r>
            <a:endParaRPr lang="es-ES_tradnl" sz="1800" dirty="0">
              <a:solidFill>
                <a:srgbClr val="0070C0"/>
              </a:solidFill>
            </a:endParaRPr>
          </a:p>
        </p:txBody>
      </p:sp>
      <p:sp>
        <p:nvSpPr>
          <p:cNvPr id="7" name="6 Rectángulo"/>
          <p:cNvSpPr/>
          <p:nvPr/>
        </p:nvSpPr>
        <p:spPr>
          <a:xfrm>
            <a:off x="4683387" y="1637201"/>
            <a:ext cx="5162765" cy="15922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 defTabSz="915988" eaLnBrk="0" hangingPunct="0">
              <a:lnSpc>
                <a:spcPct val="110000"/>
              </a:lnSpc>
              <a:spcBef>
                <a:spcPct val="30000"/>
              </a:spcBef>
            </a:pPr>
            <a:r>
              <a:rPr lang="es-ES" sz="1800" b="0" dirty="0">
                <a:solidFill>
                  <a:schemeClr val="tx2"/>
                </a:solidFill>
                <a:latin typeface="+mn-lt"/>
                <a:cs typeface="+mn-cs"/>
              </a:rPr>
              <a:t>La </a:t>
            </a:r>
            <a:r>
              <a:rPr lang="es-ES" sz="1800" dirty="0">
                <a:solidFill>
                  <a:schemeClr val="tx2"/>
                </a:solidFill>
                <a:latin typeface="+mn-lt"/>
                <a:cs typeface="+mn-cs"/>
              </a:rPr>
              <a:t>descripción</a:t>
            </a:r>
            <a:r>
              <a:rPr lang="es-ES" sz="1800" b="0" dirty="0">
                <a:solidFill>
                  <a:schemeClr val="tx2"/>
                </a:solidFill>
                <a:latin typeface="+mn-lt"/>
                <a:cs typeface="+mn-cs"/>
              </a:rPr>
              <a:t> es un proceso de gestión documental que se nutre principalmente de la información aportada durante la asignación de los metadatos necesarios para la gestión de los documentos electrónicos.    </a:t>
            </a:r>
            <a:r>
              <a:rPr lang="es-ES" sz="1800" b="0" dirty="0" smtClean="0">
                <a:solidFill>
                  <a:schemeClr val="tx2"/>
                </a:solidFill>
                <a:latin typeface="+mn-lt"/>
                <a:cs typeface="+mn-cs"/>
              </a:rPr>
              <a:t> </a:t>
            </a:r>
            <a:r>
              <a:rPr lang="es-ES" b="0" dirty="0" smtClean="0">
                <a:solidFill>
                  <a:schemeClr val="tx2"/>
                </a:solidFill>
                <a:latin typeface="+mn-lt"/>
                <a:cs typeface="+mn-cs"/>
              </a:rPr>
              <a:t>Guía </a:t>
            </a:r>
            <a:r>
              <a:rPr lang="es-ES" b="0" dirty="0">
                <a:solidFill>
                  <a:schemeClr val="tx2"/>
                </a:solidFill>
                <a:latin typeface="+mn-lt"/>
                <a:cs typeface="+mn-cs"/>
              </a:rPr>
              <a:t>de aplicación de la NTI PGD-e</a:t>
            </a:r>
          </a:p>
        </p:txBody>
      </p:sp>
      <p:sp>
        <p:nvSpPr>
          <p:cNvPr id="8" name="7 Flecha derecha"/>
          <p:cNvSpPr/>
          <p:nvPr/>
        </p:nvSpPr>
        <p:spPr bwMode="auto">
          <a:xfrm>
            <a:off x="4073426" y="2373624"/>
            <a:ext cx="408951" cy="328934"/>
          </a:xfrm>
          <a:prstGeom prst="rightArrow">
            <a:avLst/>
          </a:prstGeom>
          <a:solidFill>
            <a:schemeClr val="accent2"/>
          </a:solidFill>
          <a:ln w="9525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s-ES_tradnl" sz="1000" b="1" i="0" u="none" strike="noStrike" cap="none" normalizeH="0" baseline="0" smtClean="0">
              <a:ln>
                <a:noFill/>
              </a:ln>
              <a:solidFill>
                <a:schemeClr val="bg1"/>
              </a:solidFill>
              <a:effectLst/>
              <a:latin typeface="Arial" charset="0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329474217"/>
      </p:ext>
    </p:extLst>
  </p:cSld>
  <p:clrMapOvr>
    <a:masterClrMapping/>
  </p:clrMapOvr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8 Imagen"/>
          <p:cNvPicPr/>
          <p:nvPr/>
        </p:nvPicPr>
        <p:blipFill rotWithShape="1">
          <a:blip r:embed="rId3" cstate="print"/>
          <a:srcRect l="11669" t="18305" r="11127" b="7403"/>
          <a:stretch/>
        </p:blipFill>
        <p:spPr bwMode="auto">
          <a:xfrm>
            <a:off x="194472" y="2924944"/>
            <a:ext cx="4446494" cy="3312368"/>
          </a:xfrm>
          <a:prstGeom prst="rect">
            <a:avLst/>
          </a:prstGeom>
          <a:ln>
            <a:noFill/>
          </a:ln>
          <a:extLst>
            <a:ext uri="{53640926-AAD7-44D8-BBD7-CCE9431645EC}">
              <a14:shadowObscured xmlns:a14="http://schemas.microsoft.com/office/drawing/2010/main" xmlns=""/>
            </a:ext>
          </a:extLst>
        </p:spPr>
      </p:pic>
      <p:pic>
        <p:nvPicPr>
          <p:cNvPr id="10" name="Picture 6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4633689" y="3392996"/>
            <a:ext cx="5063371" cy="237626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</p:pic>
      <p:sp>
        <p:nvSpPr>
          <p:cNvPr id="11" name="10 CuadroTexto"/>
          <p:cNvSpPr txBox="1"/>
          <p:nvPr/>
        </p:nvSpPr>
        <p:spPr>
          <a:xfrm>
            <a:off x="2768758" y="1689115"/>
            <a:ext cx="4134458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ES" sz="2400" dirty="0" smtClean="0">
                <a:solidFill>
                  <a:srgbClr val="0070C0"/>
                </a:solidFill>
              </a:rPr>
              <a:t>Modelo conceptual</a:t>
            </a:r>
            <a:endParaRPr lang="es-ES_tradnl" sz="2400" dirty="0" smtClean="0">
              <a:solidFill>
                <a:srgbClr val="0070C0"/>
              </a:solidFill>
            </a:endParaRPr>
          </a:p>
        </p:txBody>
      </p:sp>
      <p:sp>
        <p:nvSpPr>
          <p:cNvPr id="3" name="2 Rectángulo"/>
          <p:cNvSpPr/>
          <p:nvPr/>
        </p:nvSpPr>
        <p:spPr>
          <a:xfrm>
            <a:off x="322433" y="6430090"/>
            <a:ext cx="4190571" cy="24622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b="0" i="1" dirty="0">
                <a:solidFill>
                  <a:srgbClr val="0070C0"/>
                </a:solidFill>
              </a:rPr>
              <a:t>Australian Government Recordkeeping Metadata Standard (</a:t>
            </a:r>
            <a:r>
              <a:rPr lang="en-US" b="0" i="1" dirty="0" err="1">
                <a:solidFill>
                  <a:srgbClr val="0070C0"/>
                </a:solidFill>
              </a:rPr>
              <a:t>AGRkMS</a:t>
            </a:r>
            <a:r>
              <a:rPr lang="en-US" b="0" i="1" dirty="0">
                <a:solidFill>
                  <a:srgbClr val="0070C0"/>
                </a:solidFill>
              </a:rPr>
              <a:t>) </a:t>
            </a:r>
            <a:endParaRPr lang="es-ES_tradnl" dirty="0">
              <a:solidFill>
                <a:srgbClr val="0070C0"/>
              </a:solidFill>
            </a:endParaRPr>
          </a:p>
        </p:txBody>
      </p:sp>
      <p:sp>
        <p:nvSpPr>
          <p:cNvPr id="12" name="11 Rectángulo"/>
          <p:cNvSpPr/>
          <p:nvPr/>
        </p:nvSpPr>
        <p:spPr>
          <a:xfrm>
            <a:off x="5070088" y="6430090"/>
            <a:ext cx="4762842" cy="24622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b="0" i="1" dirty="0" err="1" smtClean="0">
                <a:solidFill>
                  <a:srgbClr val="0070C0"/>
                </a:solidFill>
              </a:rPr>
              <a:t>Esquema</a:t>
            </a:r>
            <a:r>
              <a:rPr lang="en-US" b="0" i="1" dirty="0" smtClean="0">
                <a:solidFill>
                  <a:srgbClr val="0070C0"/>
                </a:solidFill>
              </a:rPr>
              <a:t> de </a:t>
            </a:r>
            <a:r>
              <a:rPr lang="en-US" b="0" i="1" dirty="0" err="1" smtClean="0">
                <a:solidFill>
                  <a:srgbClr val="0070C0"/>
                </a:solidFill>
              </a:rPr>
              <a:t>metadatos</a:t>
            </a:r>
            <a:r>
              <a:rPr lang="en-US" b="0" i="1" dirty="0" smtClean="0">
                <a:solidFill>
                  <a:srgbClr val="0070C0"/>
                </a:solidFill>
              </a:rPr>
              <a:t> para la </a:t>
            </a:r>
            <a:r>
              <a:rPr lang="en-US" b="0" i="1" dirty="0" err="1" smtClean="0">
                <a:solidFill>
                  <a:srgbClr val="0070C0"/>
                </a:solidFill>
              </a:rPr>
              <a:t>gestión</a:t>
            </a:r>
            <a:r>
              <a:rPr lang="en-US" b="0" i="1" dirty="0" smtClean="0">
                <a:solidFill>
                  <a:srgbClr val="0070C0"/>
                </a:solidFill>
              </a:rPr>
              <a:t> del </a:t>
            </a:r>
            <a:r>
              <a:rPr lang="en-US" b="0" i="1" dirty="0" err="1" smtClean="0">
                <a:solidFill>
                  <a:srgbClr val="0070C0"/>
                </a:solidFill>
              </a:rPr>
              <a:t>documento</a:t>
            </a:r>
            <a:r>
              <a:rPr lang="en-US" b="0" i="1" dirty="0" smtClean="0">
                <a:solidFill>
                  <a:srgbClr val="0070C0"/>
                </a:solidFill>
              </a:rPr>
              <a:t> </a:t>
            </a:r>
            <a:r>
              <a:rPr lang="en-US" b="0" i="1" dirty="0" err="1" smtClean="0">
                <a:solidFill>
                  <a:srgbClr val="0070C0"/>
                </a:solidFill>
              </a:rPr>
              <a:t>electrónico</a:t>
            </a:r>
            <a:r>
              <a:rPr lang="en-US" b="0" i="1" dirty="0" smtClean="0">
                <a:solidFill>
                  <a:srgbClr val="0070C0"/>
                </a:solidFill>
              </a:rPr>
              <a:t> (e-EMGDE) </a:t>
            </a:r>
            <a:endParaRPr lang="es-ES_tradnl" dirty="0">
              <a:solidFill>
                <a:srgbClr val="0070C0"/>
              </a:solidFill>
            </a:endParaRPr>
          </a:p>
        </p:txBody>
      </p:sp>
      <p:sp>
        <p:nvSpPr>
          <p:cNvPr id="13" name="Título 1"/>
          <p:cNvSpPr txBox="1">
            <a:spLocks/>
          </p:cNvSpPr>
          <p:nvPr/>
        </p:nvSpPr>
        <p:spPr bwMode="auto">
          <a:xfrm>
            <a:off x="407773" y="846228"/>
            <a:ext cx="9440562" cy="49242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36034" tIns="36034" rIns="36034" bIns="36034" numCol="1" anchor="t" anchorCtr="0" compatLnSpc="1">
            <a:prstTxWarp prst="textNoShape">
              <a:avLst/>
            </a:prstTxWarp>
          </a:bodyPr>
          <a:lstStyle>
            <a:lvl1pPr algn="l" rtl="0" eaLnBrk="0" fontAlgn="base" hangingPunct="0">
              <a:spcBef>
                <a:spcPct val="0"/>
              </a:spcBef>
              <a:spcAft>
                <a:spcPct val="0"/>
              </a:spcAft>
              <a:defRPr sz="2800" b="1">
                <a:solidFill>
                  <a:schemeClr val="bg2"/>
                </a:solidFill>
                <a:latin typeface="+mj-lt"/>
                <a:ea typeface="+mj-ea"/>
                <a:cs typeface="+mj-cs"/>
              </a:defRPr>
            </a:lvl1pPr>
            <a:lvl2pPr algn="l" rtl="0" eaLnBrk="0" fontAlgn="base" hangingPunct="0">
              <a:spcBef>
                <a:spcPct val="0"/>
              </a:spcBef>
              <a:spcAft>
                <a:spcPct val="0"/>
              </a:spcAft>
              <a:defRPr sz="2800" b="1">
                <a:solidFill>
                  <a:schemeClr val="bg2"/>
                </a:solidFill>
                <a:latin typeface="Arial" charset="0"/>
              </a:defRPr>
            </a:lvl2pPr>
            <a:lvl3pPr algn="l" rtl="0" eaLnBrk="0" fontAlgn="base" hangingPunct="0">
              <a:spcBef>
                <a:spcPct val="0"/>
              </a:spcBef>
              <a:spcAft>
                <a:spcPct val="0"/>
              </a:spcAft>
              <a:defRPr sz="2800" b="1">
                <a:solidFill>
                  <a:schemeClr val="bg2"/>
                </a:solidFill>
                <a:latin typeface="Arial" charset="0"/>
              </a:defRPr>
            </a:lvl3pPr>
            <a:lvl4pPr algn="l" rtl="0" eaLnBrk="0" fontAlgn="base" hangingPunct="0">
              <a:spcBef>
                <a:spcPct val="0"/>
              </a:spcBef>
              <a:spcAft>
                <a:spcPct val="0"/>
              </a:spcAft>
              <a:defRPr sz="2800" b="1">
                <a:solidFill>
                  <a:schemeClr val="bg2"/>
                </a:solidFill>
                <a:latin typeface="Arial" charset="0"/>
              </a:defRPr>
            </a:lvl4pPr>
            <a:lvl5pPr algn="l" rtl="0" eaLnBrk="0" fontAlgn="base" hangingPunct="0">
              <a:spcBef>
                <a:spcPct val="0"/>
              </a:spcBef>
              <a:spcAft>
                <a:spcPct val="0"/>
              </a:spcAft>
              <a:defRPr sz="2800" b="1">
                <a:solidFill>
                  <a:schemeClr val="bg2"/>
                </a:solidFill>
                <a:latin typeface="Arial" charset="0"/>
              </a:defRPr>
            </a:lvl5pPr>
            <a:lvl6pPr marL="457200" algn="l" rtl="0" fontAlgn="base">
              <a:spcBef>
                <a:spcPct val="0"/>
              </a:spcBef>
              <a:spcAft>
                <a:spcPct val="0"/>
              </a:spcAft>
              <a:defRPr sz="2800" b="1">
                <a:solidFill>
                  <a:schemeClr val="bg2"/>
                </a:solidFill>
                <a:latin typeface="Arial" charset="0"/>
              </a:defRPr>
            </a:lvl6pPr>
            <a:lvl7pPr marL="914400" algn="l" rtl="0" fontAlgn="base">
              <a:spcBef>
                <a:spcPct val="0"/>
              </a:spcBef>
              <a:spcAft>
                <a:spcPct val="0"/>
              </a:spcAft>
              <a:defRPr sz="2800" b="1">
                <a:solidFill>
                  <a:schemeClr val="bg2"/>
                </a:solidFill>
                <a:latin typeface="Arial" charset="0"/>
              </a:defRPr>
            </a:lvl7pPr>
            <a:lvl8pPr marL="1371600" algn="l" rtl="0" fontAlgn="base">
              <a:spcBef>
                <a:spcPct val="0"/>
              </a:spcBef>
              <a:spcAft>
                <a:spcPct val="0"/>
              </a:spcAft>
              <a:defRPr sz="2800" b="1">
                <a:solidFill>
                  <a:schemeClr val="bg2"/>
                </a:solidFill>
                <a:latin typeface="Arial" charset="0"/>
              </a:defRPr>
            </a:lvl8pPr>
            <a:lvl9pPr marL="1828800" algn="l" rtl="0" fontAlgn="base">
              <a:spcBef>
                <a:spcPct val="0"/>
              </a:spcBef>
              <a:spcAft>
                <a:spcPct val="0"/>
              </a:spcAft>
              <a:defRPr sz="2800" b="1">
                <a:solidFill>
                  <a:schemeClr val="bg2"/>
                </a:solidFill>
                <a:latin typeface="Arial" charset="0"/>
              </a:defRPr>
            </a:lvl9pPr>
          </a:lstStyle>
          <a:p>
            <a:r>
              <a:rPr lang="es-ES" sz="2000" kern="0" dirty="0" smtClean="0"/>
              <a:t>3.D) Guía de Aplicación para la implantación Mono-Entidad del </a:t>
            </a:r>
            <a:r>
              <a:rPr lang="es-ES" sz="2000" kern="0" dirty="0" err="1" smtClean="0"/>
              <a:t>eEMGDE</a:t>
            </a:r>
            <a:endParaRPr lang="es-ES" sz="2000" kern="0" dirty="0"/>
          </a:p>
        </p:txBody>
      </p:sp>
    </p:spTree>
    <p:extLst>
      <p:ext uri="{BB962C8B-B14F-4D97-AF65-F5344CB8AC3E}">
        <p14:creationId xmlns:p14="http://schemas.microsoft.com/office/powerpoint/2010/main" xmlns="" val="2213738"/>
      </p:ext>
    </p:extLst>
  </p:cSld>
  <p:clrMapOvr>
    <a:masterClrMapping/>
  </p:clrMapOvr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" name="14 Imagen"/>
          <p:cNvPicPr/>
          <p:nvPr/>
        </p:nvPicPr>
        <p:blipFill rotWithShape="1">
          <a:blip r:embed="rId3" cstate="print"/>
          <a:srcRect l="8684" t="23899" r="16282" b="6729"/>
          <a:stretch/>
        </p:blipFill>
        <p:spPr bwMode="auto">
          <a:xfrm>
            <a:off x="1681208" y="1924237"/>
            <a:ext cx="6563242" cy="4743263"/>
          </a:xfrm>
          <a:prstGeom prst="rect">
            <a:avLst/>
          </a:prstGeom>
          <a:ln>
            <a:noFill/>
          </a:ln>
          <a:extLst>
            <a:ext uri="{53640926-AAD7-44D8-BBD7-CCE9431645EC}">
              <a14:shadowObscured xmlns:a14="http://schemas.microsoft.com/office/drawing/2010/main" xmlns=""/>
            </a:ext>
          </a:extLst>
        </p:spPr>
      </p:pic>
      <p:sp>
        <p:nvSpPr>
          <p:cNvPr id="3" name="2 Rectángulo"/>
          <p:cNvSpPr/>
          <p:nvPr/>
        </p:nvSpPr>
        <p:spPr>
          <a:xfrm>
            <a:off x="2979908" y="6544390"/>
            <a:ext cx="4190571" cy="24622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b="0" i="1" dirty="0">
                <a:solidFill>
                  <a:srgbClr val="0070C0"/>
                </a:solidFill>
              </a:rPr>
              <a:t>Australian Government Recordkeeping Metadata Standard (</a:t>
            </a:r>
            <a:r>
              <a:rPr lang="en-US" b="0" i="1" dirty="0" err="1">
                <a:solidFill>
                  <a:srgbClr val="0070C0"/>
                </a:solidFill>
              </a:rPr>
              <a:t>AGRkMS</a:t>
            </a:r>
            <a:r>
              <a:rPr lang="en-US" b="0" i="1" dirty="0">
                <a:solidFill>
                  <a:srgbClr val="0070C0"/>
                </a:solidFill>
              </a:rPr>
              <a:t>) </a:t>
            </a:r>
            <a:endParaRPr lang="es-ES_tradnl" dirty="0">
              <a:solidFill>
                <a:srgbClr val="0070C0"/>
              </a:solidFill>
            </a:endParaRPr>
          </a:p>
        </p:txBody>
      </p:sp>
      <p:sp>
        <p:nvSpPr>
          <p:cNvPr id="14" name="13 CuadroTexto"/>
          <p:cNvSpPr txBox="1"/>
          <p:nvPr/>
        </p:nvSpPr>
        <p:spPr>
          <a:xfrm>
            <a:off x="594343" y="1463362"/>
            <a:ext cx="8736971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ES" sz="2400" dirty="0" smtClean="0">
                <a:solidFill>
                  <a:srgbClr val="0070C0"/>
                </a:solidFill>
              </a:rPr>
              <a:t>Implementación </a:t>
            </a:r>
            <a:r>
              <a:rPr lang="es-ES" sz="2400" dirty="0" err="1" smtClean="0">
                <a:solidFill>
                  <a:srgbClr val="0070C0"/>
                </a:solidFill>
              </a:rPr>
              <a:t>multi</a:t>
            </a:r>
            <a:r>
              <a:rPr lang="es-ES" sz="2400" dirty="0" smtClean="0">
                <a:solidFill>
                  <a:srgbClr val="0070C0"/>
                </a:solidFill>
              </a:rPr>
              <a:t>/mono-entidad</a:t>
            </a:r>
            <a:endParaRPr lang="es-ES_tradnl" sz="2400" dirty="0" smtClean="0">
              <a:solidFill>
                <a:srgbClr val="0070C0"/>
              </a:solidFill>
            </a:endParaRPr>
          </a:p>
        </p:txBody>
      </p:sp>
      <p:sp>
        <p:nvSpPr>
          <p:cNvPr id="8" name="Título 1"/>
          <p:cNvSpPr txBox="1">
            <a:spLocks/>
          </p:cNvSpPr>
          <p:nvPr/>
        </p:nvSpPr>
        <p:spPr bwMode="auto">
          <a:xfrm>
            <a:off x="242548" y="835206"/>
            <a:ext cx="9440562" cy="49242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36034" tIns="36034" rIns="36034" bIns="36034" numCol="1" anchor="t" anchorCtr="0" compatLnSpc="1">
            <a:prstTxWarp prst="textNoShape">
              <a:avLst/>
            </a:prstTxWarp>
          </a:bodyPr>
          <a:lstStyle>
            <a:lvl1pPr algn="l" rtl="0" eaLnBrk="0" fontAlgn="base" hangingPunct="0">
              <a:spcBef>
                <a:spcPct val="0"/>
              </a:spcBef>
              <a:spcAft>
                <a:spcPct val="0"/>
              </a:spcAft>
              <a:defRPr sz="2800" b="1">
                <a:solidFill>
                  <a:schemeClr val="bg2"/>
                </a:solidFill>
                <a:latin typeface="+mj-lt"/>
                <a:ea typeface="+mj-ea"/>
                <a:cs typeface="+mj-cs"/>
              </a:defRPr>
            </a:lvl1pPr>
            <a:lvl2pPr algn="l" rtl="0" eaLnBrk="0" fontAlgn="base" hangingPunct="0">
              <a:spcBef>
                <a:spcPct val="0"/>
              </a:spcBef>
              <a:spcAft>
                <a:spcPct val="0"/>
              </a:spcAft>
              <a:defRPr sz="2800" b="1">
                <a:solidFill>
                  <a:schemeClr val="bg2"/>
                </a:solidFill>
                <a:latin typeface="Arial" charset="0"/>
              </a:defRPr>
            </a:lvl2pPr>
            <a:lvl3pPr algn="l" rtl="0" eaLnBrk="0" fontAlgn="base" hangingPunct="0">
              <a:spcBef>
                <a:spcPct val="0"/>
              </a:spcBef>
              <a:spcAft>
                <a:spcPct val="0"/>
              </a:spcAft>
              <a:defRPr sz="2800" b="1">
                <a:solidFill>
                  <a:schemeClr val="bg2"/>
                </a:solidFill>
                <a:latin typeface="Arial" charset="0"/>
              </a:defRPr>
            </a:lvl3pPr>
            <a:lvl4pPr algn="l" rtl="0" eaLnBrk="0" fontAlgn="base" hangingPunct="0">
              <a:spcBef>
                <a:spcPct val="0"/>
              </a:spcBef>
              <a:spcAft>
                <a:spcPct val="0"/>
              </a:spcAft>
              <a:defRPr sz="2800" b="1">
                <a:solidFill>
                  <a:schemeClr val="bg2"/>
                </a:solidFill>
                <a:latin typeface="Arial" charset="0"/>
              </a:defRPr>
            </a:lvl4pPr>
            <a:lvl5pPr algn="l" rtl="0" eaLnBrk="0" fontAlgn="base" hangingPunct="0">
              <a:spcBef>
                <a:spcPct val="0"/>
              </a:spcBef>
              <a:spcAft>
                <a:spcPct val="0"/>
              </a:spcAft>
              <a:defRPr sz="2800" b="1">
                <a:solidFill>
                  <a:schemeClr val="bg2"/>
                </a:solidFill>
                <a:latin typeface="Arial" charset="0"/>
              </a:defRPr>
            </a:lvl5pPr>
            <a:lvl6pPr marL="457200" algn="l" rtl="0" fontAlgn="base">
              <a:spcBef>
                <a:spcPct val="0"/>
              </a:spcBef>
              <a:spcAft>
                <a:spcPct val="0"/>
              </a:spcAft>
              <a:defRPr sz="2800" b="1">
                <a:solidFill>
                  <a:schemeClr val="bg2"/>
                </a:solidFill>
                <a:latin typeface="Arial" charset="0"/>
              </a:defRPr>
            </a:lvl6pPr>
            <a:lvl7pPr marL="914400" algn="l" rtl="0" fontAlgn="base">
              <a:spcBef>
                <a:spcPct val="0"/>
              </a:spcBef>
              <a:spcAft>
                <a:spcPct val="0"/>
              </a:spcAft>
              <a:defRPr sz="2800" b="1">
                <a:solidFill>
                  <a:schemeClr val="bg2"/>
                </a:solidFill>
                <a:latin typeface="Arial" charset="0"/>
              </a:defRPr>
            </a:lvl7pPr>
            <a:lvl8pPr marL="1371600" algn="l" rtl="0" fontAlgn="base">
              <a:spcBef>
                <a:spcPct val="0"/>
              </a:spcBef>
              <a:spcAft>
                <a:spcPct val="0"/>
              </a:spcAft>
              <a:defRPr sz="2800" b="1">
                <a:solidFill>
                  <a:schemeClr val="bg2"/>
                </a:solidFill>
                <a:latin typeface="Arial" charset="0"/>
              </a:defRPr>
            </a:lvl8pPr>
            <a:lvl9pPr marL="1828800" algn="l" rtl="0" fontAlgn="base">
              <a:spcBef>
                <a:spcPct val="0"/>
              </a:spcBef>
              <a:spcAft>
                <a:spcPct val="0"/>
              </a:spcAft>
              <a:defRPr sz="2800" b="1">
                <a:solidFill>
                  <a:schemeClr val="bg2"/>
                </a:solidFill>
                <a:latin typeface="Arial" charset="0"/>
              </a:defRPr>
            </a:lvl9pPr>
          </a:lstStyle>
          <a:p>
            <a:r>
              <a:rPr lang="es-ES" sz="2000" kern="0" dirty="0" smtClean="0"/>
              <a:t>3.D) Guía de Aplicación para la implantación Mono-Entidad del </a:t>
            </a:r>
            <a:r>
              <a:rPr lang="es-ES" sz="2000" kern="0" dirty="0" err="1" smtClean="0"/>
              <a:t>eEMGDE</a:t>
            </a:r>
            <a:endParaRPr lang="es-ES" sz="2000" kern="0" dirty="0"/>
          </a:p>
        </p:txBody>
      </p:sp>
    </p:spTree>
    <p:extLst>
      <p:ext uri="{BB962C8B-B14F-4D97-AF65-F5344CB8AC3E}">
        <p14:creationId xmlns:p14="http://schemas.microsoft.com/office/powerpoint/2010/main" xmlns="" val="3277142212"/>
      </p:ext>
    </p:extLst>
  </p:cSld>
  <p:clrMapOvr>
    <a:masterClrMapping/>
  </p:clrMapOvr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6" name="21 Objeto"/>
          <p:cNvGraphicFramePr>
            <a:graphicFrameLocks noChangeAspect="1"/>
          </p:cNvGraphicFramePr>
          <p:nvPr>
            <p:extLst/>
          </p:nvPr>
        </p:nvGraphicFramePr>
        <p:xfrm>
          <a:off x="1106946" y="2836862"/>
          <a:ext cx="2268406" cy="4021138"/>
        </p:xfrm>
        <a:graphic>
          <a:graphicData uri="http://schemas.openxmlformats.org/presentationml/2006/ole">
            <p:oleObj spid="_x0000_s1032" name="Documento" r:id="rId4" imgW="2224489" imgH="4292998" progId="Word.Document.12">
              <p:embed/>
            </p:oleObj>
          </a:graphicData>
        </a:graphic>
      </p:graphicFrame>
      <p:sp>
        <p:nvSpPr>
          <p:cNvPr id="7" name="Text Box 3"/>
          <p:cNvSpPr txBox="1">
            <a:spLocks noChangeArrowheads="1"/>
          </p:cNvSpPr>
          <p:nvPr/>
        </p:nvSpPr>
        <p:spPr bwMode="auto">
          <a:xfrm>
            <a:off x="116463" y="1416914"/>
            <a:ext cx="9673075" cy="371513"/>
          </a:xfrm>
          <a:prstGeom prst="rect">
            <a:avLst/>
          </a:prstGeom>
          <a:solidFill>
            <a:srgbClr val="F2F2F2"/>
          </a:solidFill>
          <a:ln w="9360">
            <a:noFill/>
            <a:miter lim="800000"/>
            <a:headEnd/>
            <a:tailEnd/>
          </a:ln>
        </p:spPr>
        <p:txBody>
          <a:bodyPr wrap="square" lIns="90000" tIns="46800" rIns="90000" bIns="46800">
            <a:spAutoFit/>
          </a:bodyPr>
          <a:lstStyle>
            <a:lvl1pPr marL="342900" indent="-342900" eaLnBrk="0" hangingPunct="0">
              <a:tabLst>
                <a:tab pos="284163" algn="l"/>
                <a:tab pos="731838" algn="l"/>
                <a:tab pos="1181100" algn="l"/>
                <a:tab pos="1630363" algn="l"/>
                <a:tab pos="2079625" algn="l"/>
                <a:tab pos="2528888" algn="l"/>
                <a:tab pos="2978150" algn="l"/>
                <a:tab pos="3427413" algn="l"/>
                <a:tab pos="3876675" algn="l"/>
                <a:tab pos="4325938" algn="l"/>
                <a:tab pos="4775200" algn="l"/>
                <a:tab pos="5224463" algn="l"/>
                <a:tab pos="5673725" algn="l"/>
                <a:tab pos="6122988" algn="l"/>
                <a:tab pos="6572250" algn="l"/>
                <a:tab pos="7021513" algn="l"/>
                <a:tab pos="7470775" algn="l"/>
                <a:tab pos="7920038" algn="l"/>
                <a:tab pos="8369300" algn="l"/>
                <a:tab pos="8818563" algn="l"/>
                <a:tab pos="9267825" algn="l"/>
              </a:tabLst>
              <a:defRPr sz="1600">
                <a:solidFill>
                  <a:schemeClr val="tx1"/>
                </a:solidFill>
                <a:latin typeface="Arial" pitchFamily="34" charset="0"/>
                <a:ea typeface="ヒラギノ角ゴ Pro W3"/>
                <a:cs typeface="ヒラギノ角ゴ Pro W3"/>
              </a:defRPr>
            </a:lvl1pPr>
            <a:lvl2pPr marL="284163" indent="-282575" eaLnBrk="0" hangingPunct="0">
              <a:tabLst>
                <a:tab pos="284163" algn="l"/>
                <a:tab pos="731838" algn="l"/>
                <a:tab pos="1181100" algn="l"/>
                <a:tab pos="1630363" algn="l"/>
                <a:tab pos="2079625" algn="l"/>
                <a:tab pos="2528888" algn="l"/>
                <a:tab pos="2978150" algn="l"/>
                <a:tab pos="3427413" algn="l"/>
                <a:tab pos="3876675" algn="l"/>
                <a:tab pos="4325938" algn="l"/>
                <a:tab pos="4775200" algn="l"/>
                <a:tab pos="5224463" algn="l"/>
                <a:tab pos="5673725" algn="l"/>
                <a:tab pos="6122988" algn="l"/>
                <a:tab pos="6572250" algn="l"/>
                <a:tab pos="7021513" algn="l"/>
                <a:tab pos="7470775" algn="l"/>
                <a:tab pos="7920038" algn="l"/>
                <a:tab pos="8369300" algn="l"/>
                <a:tab pos="8818563" algn="l"/>
                <a:tab pos="9267825" algn="l"/>
              </a:tabLst>
              <a:defRPr sz="1600">
                <a:solidFill>
                  <a:schemeClr val="tx1"/>
                </a:solidFill>
                <a:latin typeface="Arial" pitchFamily="34" charset="0"/>
                <a:ea typeface="ヒラギノ角ゴ Pro W3"/>
                <a:cs typeface="ヒラギノ角ゴ Pro W3"/>
              </a:defRPr>
            </a:lvl2pPr>
            <a:lvl3pPr marL="1143000" indent="-228600" eaLnBrk="0" hangingPunct="0">
              <a:tabLst>
                <a:tab pos="284163" algn="l"/>
                <a:tab pos="731838" algn="l"/>
                <a:tab pos="1181100" algn="l"/>
                <a:tab pos="1630363" algn="l"/>
                <a:tab pos="2079625" algn="l"/>
                <a:tab pos="2528888" algn="l"/>
                <a:tab pos="2978150" algn="l"/>
                <a:tab pos="3427413" algn="l"/>
                <a:tab pos="3876675" algn="l"/>
                <a:tab pos="4325938" algn="l"/>
                <a:tab pos="4775200" algn="l"/>
                <a:tab pos="5224463" algn="l"/>
                <a:tab pos="5673725" algn="l"/>
                <a:tab pos="6122988" algn="l"/>
                <a:tab pos="6572250" algn="l"/>
                <a:tab pos="7021513" algn="l"/>
                <a:tab pos="7470775" algn="l"/>
                <a:tab pos="7920038" algn="l"/>
                <a:tab pos="8369300" algn="l"/>
                <a:tab pos="8818563" algn="l"/>
                <a:tab pos="9267825" algn="l"/>
              </a:tabLst>
              <a:defRPr sz="1600">
                <a:solidFill>
                  <a:schemeClr val="tx1"/>
                </a:solidFill>
                <a:latin typeface="Arial" pitchFamily="34" charset="0"/>
                <a:ea typeface="ヒラギノ角ゴ Pro W3"/>
                <a:cs typeface="ヒラギノ角ゴ Pro W3"/>
              </a:defRPr>
            </a:lvl3pPr>
            <a:lvl4pPr marL="1600200" indent="-228600" eaLnBrk="0" hangingPunct="0">
              <a:tabLst>
                <a:tab pos="284163" algn="l"/>
                <a:tab pos="731838" algn="l"/>
                <a:tab pos="1181100" algn="l"/>
                <a:tab pos="1630363" algn="l"/>
                <a:tab pos="2079625" algn="l"/>
                <a:tab pos="2528888" algn="l"/>
                <a:tab pos="2978150" algn="l"/>
                <a:tab pos="3427413" algn="l"/>
                <a:tab pos="3876675" algn="l"/>
                <a:tab pos="4325938" algn="l"/>
                <a:tab pos="4775200" algn="l"/>
                <a:tab pos="5224463" algn="l"/>
                <a:tab pos="5673725" algn="l"/>
                <a:tab pos="6122988" algn="l"/>
                <a:tab pos="6572250" algn="l"/>
                <a:tab pos="7021513" algn="l"/>
                <a:tab pos="7470775" algn="l"/>
                <a:tab pos="7920038" algn="l"/>
                <a:tab pos="8369300" algn="l"/>
                <a:tab pos="8818563" algn="l"/>
                <a:tab pos="9267825" algn="l"/>
              </a:tabLst>
              <a:defRPr sz="1600">
                <a:solidFill>
                  <a:schemeClr val="tx1"/>
                </a:solidFill>
                <a:latin typeface="Arial" pitchFamily="34" charset="0"/>
                <a:ea typeface="ヒラギノ角ゴ Pro W3"/>
                <a:cs typeface="ヒラギノ角ゴ Pro W3"/>
              </a:defRPr>
            </a:lvl4pPr>
            <a:lvl5pPr marL="2057400" indent="-228600" eaLnBrk="0" hangingPunct="0">
              <a:tabLst>
                <a:tab pos="284163" algn="l"/>
                <a:tab pos="731838" algn="l"/>
                <a:tab pos="1181100" algn="l"/>
                <a:tab pos="1630363" algn="l"/>
                <a:tab pos="2079625" algn="l"/>
                <a:tab pos="2528888" algn="l"/>
                <a:tab pos="2978150" algn="l"/>
                <a:tab pos="3427413" algn="l"/>
                <a:tab pos="3876675" algn="l"/>
                <a:tab pos="4325938" algn="l"/>
                <a:tab pos="4775200" algn="l"/>
                <a:tab pos="5224463" algn="l"/>
                <a:tab pos="5673725" algn="l"/>
                <a:tab pos="6122988" algn="l"/>
                <a:tab pos="6572250" algn="l"/>
                <a:tab pos="7021513" algn="l"/>
                <a:tab pos="7470775" algn="l"/>
                <a:tab pos="7920038" algn="l"/>
                <a:tab pos="8369300" algn="l"/>
                <a:tab pos="8818563" algn="l"/>
                <a:tab pos="9267825" algn="l"/>
              </a:tabLst>
              <a:defRPr sz="1600">
                <a:solidFill>
                  <a:schemeClr val="tx1"/>
                </a:solidFill>
                <a:latin typeface="Arial" pitchFamily="34" charset="0"/>
                <a:ea typeface="ヒラギノ角ゴ Pro W3"/>
                <a:cs typeface="ヒラギノ角ゴ Pro W3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Char char="-"/>
              <a:tabLst>
                <a:tab pos="284163" algn="l"/>
                <a:tab pos="731838" algn="l"/>
                <a:tab pos="1181100" algn="l"/>
                <a:tab pos="1630363" algn="l"/>
                <a:tab pos="2079625" algn="l"/>
                <a:tab pos="2528888" algn="l"/>
                <a:tab pos="2978150" algn="l"/>
                <a:tab pos="3427413" algn="l"/>
                <a:tab pos="3876675" algn="l"/>
                <a:tab pos="4325938" algn="l"/>
                <a:tab pos="4775200" algn="l"/>
                <a:tab pos="5224463" algn="l"/>
                <a:tab pos="5673725" algn="l"/>
                <a:tab pos="6122988" algn="l"/>
                <a:tab pos="6572250" algn="l"/>
                <a:tab pos="7021513" algn="l"/>
                <a:tab pos="7470775" algn="l"/>
                <a:tab pos="7920038" algn="l"/>
                <a:tab pos="8369300" algn="l"/>
                <a:tab pos="8818563" algn="l"/>
                <a:tab pos="9267825" algn="l"/>
              </a:tabLst>
              <a:defRPr sz="1600">
                <a:solidFill>
                  <a:schemeClr val="tx1"/>
                </a:solidFill>
                <a:latin typeface="Arial" pitchFamily="34" charset="0"/>
                <a:ea typeface="ヒラギノ角ゴ Pro W3"/>
                <a:cs typeface="ヒラギノ角ゴ Pro W3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Char char="-"/>
              <a:tabLst>
                <a:tab pos="284163" algn="l"/>
                <a:tab pos="731838" algn="l"/>
                <a:tab pos="1181100" algn="l"/>
                <a:tab pos="1630363" algn="l"/>
                <a:tab pos="2079625" algn="l"/>
                <a:tab pos="2528888" algn="l"/>
                <a:tab pos="2978150" algn="l"/>
                <a:tab pos="3427413" algn="l"/>
                <a:tab pos="3876675" algn="l"/>
                <a:tab pos="4325938" algn="l"/>
                <a:tab pos="4775200" algn="l"/>
                <a:tab pos="5224463" algn="l"/>
                <a:tab pos="5673725" algn="l"/>
                <a:tab pos="6122988" algn="l"/>
                <a:tab pos="6572250" algn="l"/>
                <a:tab pos="7021513" algn="l"/>
                <a:tab pos="7470775" algn="l"/>
                <a:tab pos="7920038" algn="l"/>
                <a:tab pos="8369300" algn="l"/>
                <a:tab pos="8818563" algn="l"/>
                <a:tab pos="9267825" algn="l"/>
              </a:tabLst>
              <a:defRPr sz="1600">
                <a:solidFill>
                  <a:schemeClr val="tx1"/>
                </a:solidFill>
                <a:latin typeface="Arial" pitchFamily="34" charset="0"/>
                <a:ea typeface="ヒラギノ角ゴ Pro W3"/>
                <a:cs typeface="ヒラギノ角ゴ Pro W3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Char char="-"/>
              <a:tabLst>
                <a:tab pos="284163" algn="l"/>
                <a:tab pos="731838" algn="l"/>
                <a:tab pos="1181100" algn="l"/>
                <a:tab pos="1630363" algn="l"/>
                <a:tab pos="2079625" algn="l"/>
                <a:tab pos="2528888" algn="l"/>
                <a:tab pos="2978150" algn="l"/>
                <a:tab pos="3427413" algn="l"/>
                <a:tab pos="3876675" algn="l"/>
                <a:tab pos="4325938" algn="l"/>
                <a:tab pos="4775200" algn="l"/>
                <a:tab pos="5224463" algn="l"/>
                <a:tab pos="5673725" algn="l"/>
                <a:tab pos="6122988" algn="l"/>
                <a:tab pos="6572250" algn="l"/>
                <a:tab pos="7021513" algn="l"/>
                <a:tab pos="7470775" algn="l"/>
                <a:tab pos="7920038" algn="l"/>
                <a:tab pos="8369300" algn="l"/>
                <a:tab pos="8818563" algn="l"/>
                <a:tab pos="9267825" algn="l"/>
              </a:tabLst>
              <a:defRPr sz="1600">
                <a:solidFill>
                  <a:schemeClr val="tx1"/>
                </a:solidFill>
                <a:latin typeface="Arial" pitchFamily="34" charset="0"/>
                <a:ea typeface="ヒラギノ角ゴ Pro W3"/>
                <a:cs typeface="ヒラギノ角ゴ Pro W3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Char char="-"/>
              <a:tabLst>
                <a:tab pos="284163" algn="l"/>
                <a:tab pos="731838" algn="l"/>
                <a:tab pos="1181100" algn="l"/>
                <a:tab pos="1630363" algn="l"/>
                <a:tab pos="2079625" algn="l"/>
                <a:tab pos="2528888" algn="l"/>
                <a:tab pos="2978150" algn="l"/>
                <a:tab pos="3427413" algn="l"/>
                <a:tab pos="3876675" algn="l"/>
                <a:tab pos="4325938" algn="l"/>
                <a:tab pos="4775200" algn="l"/>
                <a:tab pos="5224463" algn="l"/>
                <a:tab pos="5673725" algn="l"/>
                <a:tab pos="6122988" algn="l"/>
                <a:tab pos="6572250" algn="l"/>
                <a:tab pos="7021513" algn="l"/>
                <a:tab pos="7470775" algn="l"/>
                <a:tab pos="7920038" algn="l"/>
                <a:tab pos="8369300" algn="l"/>
                <a:tab pos="8818563" algn="l"/>
                <a:tab pos="9267825" algn="l"/>
              </a:tabLst>
              <a:defRPr sz="1600">
                <a:solidFill>
                  <a:schemeClr val="tx1"/>
                </a:solidFill>
                <a:latin typeface="Arial" pitchFamily="34" charset="0"/>
                <a:ea typeface="ヒラギノ角ゴ Pro W3"/>
                <a:cs typeface="ヒラギノ角ゴ Pro W3"/>
              </a:defRPr>
            </a:lvl9pPr>
          </a:lstStyle>
          <a:p>
            <a:pPr lvl="1" algn="ctr" eaLnBrk="1" hangingPunct="1">
              <a:spcBef>
                <a:spcPts val="600"/>
              </a:spcBef>
              <a:buFontTx/>
              <a:buNone/>
            </a:pPr>
            <a:r>
              <a:rPr lang="es-ES" sz="1800" b="1" dirty="0" smtClean="0">
                <a:solidFill>
                  <a:srgbClr val="0070C0"/>
                </a:solidFill>
              </a:rPr>
              <a:t>metadatos </a:t>
            </a:r>
            <a:r>
              <a:rPr lang="es-ES" sz="1800" b="1" dirty="0">
                <a:solidFill>
                  <a:srgbClr val="0070C0"/>
                </a:solidFill>
              </a:rPr>
              <a:t>mínimos </a:t>
            </a:r>
            <a:r>
              <a:rPr lang="es-ES" sz="1800" b="1" dirty="0" smtClean="0">
                <a:solidFill>
                  <a:srgbClr val="0070C0"/>
                </a:solidFill>
              </a:rPr>
              <a:t>obligatorios</a:t>
            </a:r>
            <a:endParaRPr lang="es-ES" sz="1800" dirty="0">
              <a:solidFill>
                <a:srgbClr val="0070C0"/>
              </a:solidFill>
            </a:endParaRPr>
          </a:p>
        </p:txBody>
      </p:sp>
      <p:sp>
        <p:nvSpPr>
          <p:cNvPr id="8" name="7 CuadroTexto"/>
          <p:cNvSpPr txBox="1"/>
          <p:nvPr/>
        </p:nvSpPr>
        <p:spPr>
          <a:xfrm>
            <a:off x="116463" y="2216097"/>
            <a:ext cx="3105278" cy="360040"/>
          </a:xfrm>
          <a:prstGeom prst="rect">
            <a:avLst/>
          </a:prstGeom>
          <a:noFill/>
        </p:spPr>
        <p:txBody>
          <a:bodyPr>
            <a:noAutofit/>
          </a:bodyPr>
          <a:lstStyle>
            <a:lvl1pPr>
              <a:spcBef>
                <a:spcPct val="0"/>
              </a:spcBef>
              <a:buNone/>
              <a:defRPr sz="2400"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s-ES" sz="2200" dirty="0" smtClean="0"/>
              <a:t>NTI de documento-e</a:t>
            </a:r>
            <a:endParaRPr lang="es-ES" sz="2200" dirty="0"/>
          </a:p>
        </p:txBody>
      </p:sp>
      <p:graphicFrame>
        <p:nvGraphicFramePr>
          <p:cNvPr id="9" name="Group 47"/>
          <p:cNvGraphicFramePr>
            <a:graphicFrameLocks noGrp="1"/>
          </p:cNvGraphicFramePr>
          <p:nvPr>
            <p:extLst/>
          </p:nvPr>
        </p:nvGraphicFramePr>
        <p:xfrm>
          <a:off x="6523180" y="2754738"/>
          <a:ext cx="2731529" cy="3220344"/>
        </p:xfrm>
        <a:graphic>
          <a:graphicData uri="http://schemas.openxmlformats.org/drawingml/2006/table">
            <a:tbl>
              <a:tblPr/>
              <a:tblGrid>
                <a:gridCol w="2731529">
                  <a:extLst>
                    <a:ext uri="{9D8B030D-6E8A-4147-A177-3AD203B41FA5}">
                      <a16:colId xmlns="" xmlns:a16="http://schemas.microsoft.com/office/drawing/2014/main" val="20000"/>
                    </a:ext>
                  </a:extLst>
                </a:gridCol>
              </a:tblGrid>
              <a:tr h="323491">
                <a:tc>
                  <a:txBody>
                    <a:bodyPr/>
                    <a:lstStyle/>
                    <a:p>
                      <a:pPr marL="0" marR="0" lvl="0" indent="0" algn="ctr" defTabSz="449263" rtl="0" eaLnBrk="1" fontAlgn="base" latinLnBrk="0" hangingPunct="1">
                        <a:lnSpc>
                          <a:spcPct val="93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Times New Roman" pitchFamily="18" charset="0"/>
                        <a:buNone/>
                        <a:tabLst>
                          <a:tab pos="0" algn="l"/>
                          <a:tab pos="447675" algn="l"/>
                          <a:tab pos="896938" algn="l"/>
                          <a:tab pos="1346200" algn="l"/>
                          <a:tab pos="1795463" algn="l"/>
                          <a:tab pos="2244725" algn="l"/>
                          <a:tab pos="2693988" algn="l"/>
                          <a:tab pos="3143250" algn="l"/>
                          <a:tab pos="3592513" algn="l"/>
                          <a:tab pos="4041775" algn="l"/>
                          <a:tab pos="4491038" algn="l"/>
                          <a:tab pos="4940300" algn="l"/>
                          <a:tab pos="5389563" algn="l"/>
                          <a:tab pos="5838825" algn="l"/>
                          <a:tab pos="6288088" algn="l"/>
                          <a:tab pos="6737350" algn="l"/>
                          <a:tab pos="7186613" algn="l"/>
                          <a:tab pos="7635875" algn="l"/>
                          <a:tab pos="8085138" algn="l"/>
                          <a:tab pos="8534400" algn="l"/>
                          <a:tab pos="8983663" algn="l"/>
                        </a:tabLst>
                      </a:pPr>
                      <a:r>
                        <a:rPr kumimoji="0" lang="es-ES" sz="16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latin typeface="Calibri" pitchFamily="34" charset="0"/>
                          <a:cs typeface="Times New Roman" pitchFamily="18" charset="0"/>
                        </a:rPr>
                        <a:t>METADATO</a:t>
                      </a:r>
                    </a:p>
                  </a:txBody>
                  <a:tcPr marL="42120" marR="42120" marT="0" marB="0" anchor="ctr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005A8C"/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10000"/>
                  </a:ext>
                </a:extLst>
              </a:tr>
              <a:tr h="598897">
                <a:tc>
                  <a:txBody>
                    <a:bodyPr/>
                    <a:lstStyle/>
                    <a:p>
                      <a:pPr marL="0" marR="0" lvl="0" indent="0" algn="just" defTabSz="449263" rtl="0" eaLnBrk="1" fontAlgn="base" latinLnBrk="0" hangingPunct="1">
                        <a:lnSpc>
                          <a:spcPct val="93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Times New Roman" pitchFamily="18" charset="0"/>
                        <a:buNone/>
                        <a:tabLst>
                          <a:tab pos="0" algn="l"/>
                          <a:tab pos="447675" algn="l"/>
                          <a:tab pos="896938" algn="l"/>
                          <a:tab pos="1346200" algn="l"/>
                          <a:tab pos="1795463" algn="l"/>
                          <a:tab pos="2244725" algn="l"/>
                          <a:tab pos="2693988" algn="l"/>
                          <a:tab pos="3143250" algn="l"/>
                          <a:tab pos="3592513" algn="l"/>
                          <a:tab pos="4041775" algn="l"/>
                          <a:tab pos="4491038" algn="l"/>
                          <a:tab pos="4940300" algn="l"/>
                          <a:tab pos="5389563" algn="l"/>
                          <a:tab pos="5838825" algn="l"/>
                          <a:tab pos="6288088" algn="l"/>
                          <a:tab pos="6737350" algn="l"/>
                          <a:tab pos="7186613" algn="l"/>
                          <a:tab pos="7635875" algn="l"/>
                          <a:tab pos="8085138" algn="l"/>
                          <a:tab pos="8534400" algn="l"/>
                          <a:tab pos="8983663" algn="l"/>
                        </a:tabLst>
                      </a:pPr>
                      <a:r>
                        <a:rPr kumimoji="0" lang="es-ES" sz="16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pitchFamily="34" charset="0"/>
                          <a:cs typeface="Times New Roman" pitchFamily="18" charset="0"/>
                        </a:rPr>
                        <a:t>Versión NTI</a:t>
                      </a:r>
                    </a:p>
                  </a:txBody>
                  <a:tcPr marL="42120" marR="42120" marT="0" marB="0" anchor="ctr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3F3F3"/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10001"/>
                  </a:ext>
                </a:extLst>
              </a:tr>
              <a:tr h="323491">
                <a:tc>
                  <a:txBody>
                    <a:bodyPr/>
                    <a:lstStyle/>
                    <a:p>
                      <a:pPr marL="0" marR="0" lvl="0" indent="0" algn="just" defTabSz="449263" rtl="0" eaLnBrk="1" fontAlgn="base" latinLnBrk="0" hangingPunct="1">
                        <a:lnSpc>
                          <a:spcPct val="93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Times New Roman" pitchFamily="18" charset="0"/>
                        <a:buNone/>
                        <a:tabLst>
                          <a:tab pos="0" algn="l"/>
                          <a:tab pos="447675" algn="l"/>
                          <a:tab pos="896938" algn="l"/>
                          <a:tab pos="1346200" algn="l"/>
                          <a:tab pos="1795463" algn="l"/>
                          <a:tab pos="2244725" algn="l"/>
                          <a:tab pos="2693988" algn="l"/>
                          <a:tab pos="3143250" algn="l"/>
                          <a:tab pos="3592513" algn="l"/>
                          <a:tab pos="4041775" algn="l"/>
                          <a:tab pos="4491038" algn="l"/>
                          <a:tab pos="4940300" algn="l"/>
                          <a:tab pos="5389563" algn="l"/>
                          <a:tab pos="5838825" algn="l"/>
                          <a:tab pos="6288088" algn="l"/>
                          <a:tab pos="6737350" algn="l"/>
                          <a:tab pos="7186613" algn="l"/>
                          <a:tab pos="7635875" algn="l"/>
                          <a:tab pos="8085138" algn="l"/>
                          <a:tab pos="8534400" algn="l"/>
                          <a:tab pos="8983663" algn="l"/>
                        </a:tabLst>
                      </a:pPr>
                      <a:r>
                        <a:rPr kumimoji="0" lang="es-ES" sz="16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pitchFamily="34" charset="0"/>
                          <a:cs typeface="Times New Roman" pitchFamily="18" charset="0"/>
                        </a:rPr>
                        <a:t>Identificador</a:t>
                      </a:r>
                    </a:p>
                  </a:txBody>
                  <a:tcPr marL="42120" marR="42120" marT="0" marB="0" anchor="ctr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3F3F3"/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10002"/>
                  </a:ext>
                </a:extLst>
              </a:tr>
              <a:tr h="517295">
                <a:tc>
                  <a:txBody>
                    <a:bodyPr/>
                    <a:lstStyle/>
                    <a:p>
                      <a:pPr marL="0" marR="0" lvl="0" indent="0" algn="just" defTabSz="449263" rtl="0" eaLnBrk="1" fontAlgn="base" latinLnBrk="0" hangingPunct="1">
                        <a:lnSpc>
                          <a:spcPct val="93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Times New Roman" pitchFamily="18" charset="0"/>
                        <a:buNone/>
                        <a:tabLst>
                          <a:tab pos="0" algn="l"/>
                          <a:tab pos="447675" algn="l"/>
                          <a:tab pos="896938" algn="l"/>
                          <a:tab pos="1346200" algn="l"/>
                          <a:tab pos="1795463" algn="l"/>
                          <a:tab pos="2244725" algn="l"/>
                          <a:tab pos="2693988" algn="l"/>
                          <a:tab pos="3143250" algn="l"/>
                          <a:tab pos="3592513" algn="l"/>
                          <a:tab pos="4041775" algn="l"/>
                          <a:tab pos="4491038" algn="l"/>
                          <a:tab pos="4940300" algn="l"/>
                          <a:tab pos="5389563" algn="l"/>
                          <a:tab pos="5838825" algn="l"/>
                          <a:tab pos="6288088" algn="l"/>
                          <a:tab pos="6737350" algn="l"/>
                          <a:tab pos="7186613" algn="l"/>
                          <a:tab pos="7635875" algn="l"/>
                          <a:tab pos="8085138" algn="l"/>
                          <a:tab pos="8534400" algn="l"/>
                          <a:tab pos="8983663" algn="l"/>
                        </a:tabLst>
                      </a:pPr>
                      <a:r>
                        <a:rPr kumimoji="0" lang="es-ES" sz="16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pitchFamily="34" charset="0"/>
                          <a:cs typeface="Times New Roman" pitchFamily="18" charset="0"/>
                        </a:rPr>
                        <a:t>Órgano</a:t>
                      </a:r>
                    </a:p>
                  </a:txBody>
                  <a:tcPr marL="42120" marR="42120" marT="0" marB="0" anchor="ctr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3F3F3"/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10003"/>
                  </a:ext>
                </a:extLst>
              </a:tr>
              <a:tr h="485238">
                <a:tc>
                  <a:txBody>
                    <a:bodyPr/>
                    <a:lstStyle/>
                    <a:p>
                      <a:pPr marL="0" marR="0" lvl="0" indent="0" algn="just" defTabSz="449263" rtl="0" eaLnBrk="1" fontAlgn="base" latinLnBrk="0" hangingPunct="1">
                        <a:lnSpc>
                          <a:spcPct val="93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Times New Roman" pitchFamily="18" charset="0"/>
                        <a:buNone/>
                        <a:tabLst>
                          <a:tab pos="0" algn="l"/>
                          <a:tab pos="447675" algn="l"/>
                          <a:tab pos="896938" algn="l"/>
                          <a:tab pos="1346200" algn="l"/>
                          <a:tab pos="1795463" algn="l"/>
                          <a:tab pos="2244725" algn="l"/>
                          <a:tab pos="2693988" algn="l"/>
                          <a:tab pos="3143250" algn="l"/>
                          <a:tab pos="3592513" algn="l"/>
                          <a:tab pos="4041775" algn="l"/>
                          <a:tab pos="4491038" algn="l"/>
                          <a:tab pos="4940300" algn="l"/>
                          <a:tab pos="5389563" algn="l"/>
                          <a:tab pos="5838825" algn="l"/>
                          <a:tab pos="6288088" algn="l"/>
                          <a:tab pos="6737350" algn="l"/>
                          <a:tab pos="7186613" algn="l"/>
                          <a:tab pos="7635875" algn="l"/>
                          <a:tab pos="8085138" algn="l"/>
                          <a:tab pos="8534400" algn="l"/>
                          <a:tab pos="8983663" algn="l"/>
                        </a:tabLst>
                      </a:pPr>
                      <a:r>
                        <a:rPr kumimoji="0" lang="es-ES" sz="1600" b="1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pitchFamily="34" charset="0"/>
                          <a:cs typeface="Times New Roman" pitchFamily="18" charset="0"/>
                        </a:rPr>
                        <a:t>FechaAperturaExpediente</a:t>
                      </a:r>
                      <a:endParaRPr kumimoji="0" lang="es-ES" sz="1600" b="1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Calibri" pitchFamily="34" charset="0"/>
                        <a:cs typeface="Times New Roman" pitchFamily="18" charset="0"/>
                      </a:endParaRPr>
                    </a:p>
                  </a:txBody>
                  <a:tcPr marL="42120" marR="42120" marT="0" marB="0" anchor="ctr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3F3F3"/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10004"/>
                  </a:ext>
                </a:extLst>
              </a:tr>
              <a:tr h="486694">
                <a:tc>
                  <a:txBody>
                    <a:bodyPr/>
                    <a:lstStyle/>
                    <a:p>
                      <a:pPr marL="0" marR="0" lvl="0" indent="0" algn="just" defTabSz="449263" rtl="0" eaLnBrk="1" fontAlgn="base" latinLnBrk="0" hangingPunct="1">
                        <a:lnSpc>
                          <a:spcPct val="93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Times New Roman" pitchFamily="18" charset="0"/>
                        <a:buNone/>
                        <a:tabLst>
                          <a:tab pos="0" algn="l"/>
                          <a:tab pos="447675" algn="l"/>
                          <a:tab pos="896938" algn="l"/>
                          <a:tab pos="1346200" algn="l"/>
                          <a:tab pos="1795463" algn="l"/>
                          <a:tab pos="2244725" algn="l"/>
                          <a:tab pos="2693988" algn="l"/>
                          <a:tab pos="3143250" algn="l"/>
                          <a:tab pos="3592513" algn="l"/>
                          <a:tab pos="4041775" algn="l"/>
                          <a:tab pos="4491038" algn="l"/>
                          <a:tab pos="4940300" algn="l"/>
                          <a:tab pos="5389563" algn="l"/>
                          <a:tab pos="5838825" algn="l"/>
                          <a:tab pos="6288088" algn="l"/>
                          <a:tab pos="6737350" algn="l"/>
                          <a:tab pos="7186613" algn="l"/>
                          <a:tab pos="7635875" algn="l"/>
                          <a:tab pos="8085138" algn="l"/>
                          <a:tab pos="8534400" algn="l"/>
                          <a:tab pos="8983663" algn="l"/>
                        </a:tabLst>
                      </a:pPr>
                      <a:r>
                        <a:rPr kumimoji="0" lang="es-ES" sz="16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pitchFamily="34" charset="0"/>
                          <a:cs typeface="Times New Roman" pitchFamily="18" charset="0"/>
                        </a:rPr>
                        <a:t>Clasificación</a:t>
                      </a:r>
                    </a:p>
                  </a:txBody>
                  <a:tcPr marL="42120" marR="42120" marT="0" marB="0" anchor="ctr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3F3F3"/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10005"/>
                  </a:ext>
                </a:extLst>
              </a:tr>
              <a:tr h="485238">
                <a:tc>
                  <a:txBody>
                    <a:bodyPr/>
                    <a:lstStyle/>
                    <a:p>
                      <a:pPr marL="0" marR="0" lvl="0" indent="0" algn="l" defTabSz="449263" rtl="0" eaLnBrk="1" fontAlgn="base" latinLnBrk="0" hangingPunct="1">
                        <a:lnSpc>
                          <a:spcPct val="93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Times New Roman" pitchFamily="18" charset="0"/>
                        <a:buNone/>
                        <a:tabLst>
                          <a:tab pos="0" algn="l"/>
                          <a:tab pos="447675" algn="l"/>
                          <a:tab pos="896938" algn="l"/>
                          <a:tab pos="1346200" algn="l"/>
                          <a:tab pos="1795463" algn="l"/>
                          <a:tab pos="2244725" algn="l"/>
                          <a:tab pos="2693988" algn="l"/>
                          <a:tab pos="3143250" algn="l"/>
                          <a:tab pos="3592513" algn="l"/>
                          <a:tab pos="4041775" algn="l"/>
                          <a:tab pos="4491038" algn="l"/>
                          <a:tab pos="4940300" algn="l"/>
                          <a:tab pos="5389563" algn="l"/>
                          <a:tab pos="5838825" algn="l"/>
                          <a:tab pos="6288088" algn="l"/>
                          <a:tab pos="6737350" algn="l"/>
                          <a:tab pos="7186613" algn="l"/>
                          <a:tab pos="7635875" algn="l"/>
                          <a:tab pos="8085138" algn="l"/>
                          <a:tab pos="8534400" algn="l"/>
                          <a:tab pos="8983663" algn="l"/>
                        </a:tabLst>
                      </a:pPr>
                      <a:r>
                        <a:rPr kumimoji="0" lang="es-ES" sz="16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pitchFamily="34" charset="0"/>
                          <a:cs typeface="Times New Roman" pitchFamily="18" charset="0"/>
                        </a:rPr>
                        <a:t>[…]</a:t>
                      </a:r>
                    </a:p>
                  </a:txBody>
                  <a:tcPr marL="42120" marR="42120" marT="0" marB="0" anchor="ctr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3F3F3"/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10006"/>
                  </a:ext>
                </a:extLst>
              </a:tr>
            </a:tbl>
          </a:graphicData>
        </a:graphic>
      </p:graphicFrame>
      <p:sp>
        <p:nvSpPr>
          <p:cNvPr id="10" name="9 CuadroTexto"/>
          <p:cNvSpPr txBox="1"/>
          <p:nvPr/>
        </p:nvSpPr>
        <p:spPr>
          <a:xfrm>
            <a:off x="5733087" y="2197249"/>
            <a:ext cx="2951316" cy="360040"/>
          </a:xfrm>
          <a:prstGeom prst="rect">
            <a:avLst/>
          </a:prstGeom>
          <a:noFill/>
        </p:spPr>
        <p:txBody>
          <a:bodyPr>
            <a:noAutofit/>
          </a:bodyPr>
          <a:lstStyle>
            <a:lvl1pPr>
              <a:spcBef>
                <a:spcPct val="0"/>
              </a:spcBef>
              <a:buNone/>
              <a:defRPr sz="2400"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s-ES" sz="2200" dirty="0" smtClean="0"/>
              <a:t>NTI de expediente-e</a:t>
            </a:r>
            <a:endParaRPr lang="es-ES" sz="2200" dirty="0"/>
          </a:p>
        </p:txBody>
      </p:sp>
      <p:pic>
        <p:nvPicPr>
          <p:cNvPr id="11" name="10 Imagen"/>
          <p:cNvPicPr/>
          <p:nvPr/>
        </p:nvPicPr>
        <p:blipFill rotWithShape="1">
          <a:blip r:embed="rId5" cstate="print"/>
          <a:srcRect l="51289" t="33058" r="25780" b="12836"/>
          <a:stretch/>
        </p:blipFill>
        <p:spPr bwMode="auto">
          <a:xfrm>
            <a:off x="3375352" y="2557289"/>
            <a:ext cx="2357735" cy="3960440"/>
          </a:xfrm>
          <a:prstGeom prst="rect">
            <a:avLst/>
          </a:prstGeom>
          <a:ln>
            <a:noFill/>
          </a:ln>
          <a:extLst>
            <a:ext uri="{53640926-AAD7-44D8-BBD7-CCE9431645EC}">
              <a14:shadowObscured xmlns:a14="http://schemas.microsoft.com/office/drawing/2010/main" xmlns=""/>
            </a:ext>
          </a:extLst>
        </p:spPr>
      </p:pic>
      <p:sp>
        <p:nvSpPr>
          <p:cNvPr id="12" name="Título 1"/>
          <p:cNvSpPr txBox="1">
            <a:spLocks/>
          </p:cNvSpPr>
          <p:nvPr/>
        </p:nvSpPr>
        <p:spPr bwMode="auto">
          <a:xfrm>
            <a:off x="407773" y="846228"/>
            <a:ext cx="9440562" cy="49242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36034" tIns="36034" rIns="36034" bIns="36034" numCol="1" anchor="t" anchorCtr="0" compatLnSpc="1">
            <a:prstTxWarp prst="textNoShape">
              <a:avLst/>
            </a:prstTxWarp>
          </a:bodyPr>
          <a:lstStyle>
            <a:lvl1pPr algn="l" rtl="0" eaLnBrk="0" fontAlgn="base" hangingPunct="0">
              <a:spcBef>
                <a:spcPct val="0"/>
              </a:spcBef>
              <a:spcAft>
                <a:spcPct val="0"/>
              </a:spcAft>
              <a:defRPr sz="2800" b="1">
                <a:solidFill>
                  <a:schemeClr val="bg2"/>
                </a:solidFill>
                <a:latin typeface="+mj-lt"/>
                <a:ea typeface="+mj-ea"/>
                <a:cs typeface="+mj-cs"/>
              </a:defRPr>
            </a:lvl1pPr>
            <a:lvl2pPr algn="l" rtl="0" eaLnBrk="0" fontAlgn="base" hangingPunct="0">
              <a:spcBef>
                <a:spcPct val="0"/>
              </a:spcBef>
              <a:spcAft>
                <a:spcPct val="0"/>
              </a:spcAft>
              <a:defRPr sz="2800" b="1">
                <a:solidFill>
                  <a:schemeClr val="bg2"/>
                </a:solidFill>
                <a:latin typeface="Arial" charset="0"/>
              </a:defRPr>
            </a:lvl2pPr>
            <a:lvl3pPr algn="l" rtl="0" eaLnBrk="0" fontAlgn="base" hangingPunct="0">
              <a:spcBef>
                <a:spcPct val="0"/>
              </a:spcBef>
              <a:spcAft>
                <a:spcPct val="0"/>
              </a:spcAft>
              <a:defRPr sz="2800" b="1">
                <a:solidFill>
                  <a:schemeClr val="bg2"/>
                </a:solidFill>
                <a:latin typeface="Arial" charset="0"/>
              </a:defRPr>
            </a:lvl3pPr>
            <a:lvl4pPr algn="l" rtl="0" eaLnBrk="0" fontAlgn="base" hangingPunct="0">
              <a:spcBef>
                <a:spcPct val="0"/>
              </a:spcBef>
              <a:spcAft>
                <a:spcPct val="0"/>
              </a:spcAft>
              <a:defRPr sz="2800" b="1">
                <a:solidFill>
                  <a:schemeClr val="bg2"/>
                </a:solidFill>
                <a:latin typeface="Arial" charset="0"/>
              </a:defRPr>
            </a:lvl4pPr>
            <a:lvl5pPr algn="l" rtl="0" eaLnBrk="0" fontAlgn="base" hangingPunct="0">
              <a:spcBef>
                <a:spcPct val="0"/>
              </a:spcBef>
              <a:spcAft>
                <a:spcPct val="0"/>
              </a:spcAft>
              <a:defRPr sz="2800" b="1">
                <a:solidFill>
                  <a:schemeClr val="bg2"/>
                </a:solidFill>
                <a:latin typeface="Arial" charset="0"/>
              </a:defRPr>
            </a:lvl5pPr>
            <a:lvl6pPr marL="457200" algn="l" rtl="0" fontAlgn="base">
              <a:spcBef>
                <a:spcPct val="0"/>
              </a:spcBef>
              <a:spcAft>
                <a:spcPct val="0"/>
              </a:spcAft>
              <a:defRPr sz="2800" b="1">
                <a:solidFill>
                  <a:schemeClr val="bg2"/>
                </a:solidFill>
                <a:latin typeface="Arial" charset="0"/>
              </a:defRPr>
            </a:lvl6pPr>
            <a:lvl7pPr marL="914400" algn="l" rtl="0" fontAlgn="base">
              <a:spcBef>
                <a:spcPct val="0"/>
              </a:spcBef>
              <a:spcAft>
                <a:spcPct val="0"/>
              </a:spcAft>
              <a:defRPr sz="2800" b="1">
                <a:solidFill>
                  <a:schemeClr val="bg2"/>
                </a:solidFill>
                <a:latin typeface="Arial" charset="0"/>
              </a:defRPr>
            </a:lvl7pPr>
            <a:lvl8pPr marL="1371600" algn="l" rtl="0" fontAlgn="base">
              <a:spcBef>
                <a:spcPct val="0"/>
              </a:spcBef>
              <a:spcAft>
                <a:spcPct val="0"/>
              </a:spcAft>
              <a:defRPr sz="2800" b="1">
                <a:solidFill>
                  <a:schemeClr val="bg2"/>
                </a:solidFill>
                <a:latin typeface="Arial" charset="0"/>
              </a:defRPr>
            </a:lvl8pPr>
            <a:lvl9pPr marL="1828800" algn="l" rtl="0" fontAlgn="base">
              <a:spcBef>
                <a:spcPct val="0"/>
              </a:spcBef>
              <a:spcAft>
                <a:spcPct val="0"/>
              </a:spcAft>
              <a:defRPr sz="2800" b="1">
                <a:solidFill>
                  <a:schemeClr val="bg2"/>
                </a:solidFill>
                <a:latin typeface="Arial" charset="0"/>
              </a:defRPr>
            </a:lvl9pPr>
          </a:lstStyle>
          <a:p>
            <a:r>
              <a:rPr lang="es-ES" sz="2000" kern="0" dirty="0" smtClean="0"/>
              <a:t>3.D) Guía de Aplicación para la implantación Mono-Entidad del </a:t>
            </a:r>
            <a:r>
              <a:rPr lang="es-ES" sz="2000" kern="0" dirty="0" err="1" smtClean="0"/>
              <a:t>eEMGDE</a:t>
            </a:r>
            <a:endParaRPr lang="es-ES" sz="2000" kern="0" dirty="0"/>
          </a:p>
        </p:txBody>
      </p:sp>
    </p:spTree>
    <p:extLst>
      <p:ext uri="{BB962C8B-B14F-4D97-AF65-F5344CB8AC3E}">
        <p14:creationId xmlns:p14="http://schemas.microsoft.com/office/powerpoint/2010/main" xmlns="" val="1962685635"/>
      </p:ext>
    </p:extLst>
  </p:cSld>
  <p:clrMapOvr>
    <a:masterClrMapping/>
  </p:clrMapOvr>
</p:sld>
</file>

<file path=ppt/slides/slide5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2 Rectángulo"/>
          <p:cNvSpPr/>
          <p:nvPr/>
        </p:nvSpPr>
        <p:spPr>
          <a:xfrm>
            <a:off x="3152774" y="2725817"/>
            <a:ext cx="3181352" cy="163121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s-ES_tradnl" dirty="0" smtClean="0">
                <a:solidFill>
                  <a:srgbClr val="0070C0"/>
                </a:solidFill>
              </a:rPr>
              <a:t>e-EMGDE18 </a:t>
            </a:r>
            <a:r>
              <a:rPr lang="es-ES_tradnl" dirty="0">
                <a:solidFill>
                  <a:srgbClr val="0070C0"/>
                </a:solidFill>
              </a:rPr>
              <a:t>- TIPO DOCUMENTAL </a:t>
            </a:r>
            <a:r>
              <a:rPr lang="es-ES_tradnl" b="0" dirty="0">
                <a:solidFill>
                  <a:srgbClr val="0070C0"/>
                </a:solidFill>
              </a:rPr>
              <a:t>	</a:t>
            </a:r>
          </a:p>
          <a:p>
            <a:r>
              <a:rPr lang="es-ES_tradnl" dirty="0">
                <a:solidFill>
                  <a:srgbClr val="0070C0"/>
                </a:solidFill>
              </a:rPr>
              <a:t>e-EMGDE20 - ESTADO DE ELABORACIÓN </a:t>
            </a:r>
            <a:r>
              <a:rPr lang="es-ES_tradnl" b="0" dirty="0">
                <a:solidFill>
                  <a:srgbClr val="0070C0"/>
                </a:solidFill>
              </a:rPr>
              <a:t>	</a:t>
            </a:r>
          </a:p>
          <a:p>
            <a:r>
              <a:rPr lang="es-ES_tradnl" dirty="0">
                <a:solidFill>
                  <a:srgbClr val="0070C0"/>
                </a:solidFill>
              </a:rPr>
              <a:t>e-EMGDE22 – CLASIFICACIÓN </a:t>
            </a:r>
            <a:r>
              <a:rPr lang="es-ES_tradnl" i="1" dirty="0">
                <a:solidFill>
                  <a:srgbClr val="0070C0"/>
                </a:solidFill>
              </a:rPr>
              <a:t>(Para expediente) </a:t>
            </a:r>
            <a:endParaRPr lang="es-ES_tradnl" b="0" dirty="0">
              <a:solidFill>
                <a:srgbClr val="0070C0"/>
              </a:solidFill>
            </a:endParaRPr>
          </a:p>
          <a:p>
            <a:r>
              <a:rPr lang="es-ES_tradnl" b="0" dirty="0">
                <a:solidFill>
                  <a:srgbClr val="0070C0"/>
                </a:solidFill>
              </a:rPr>
              <a:t>e-EMGDE22.1 - CÓDIGO DE CLASIFICACIÓN 	</a:t>
            </a:r>
          </a:p>
          <a:p>
            <a:r>
              <a:rPr lang="es-ES_tradnl" dirty="0">
                <a:solidFill>
                  <a:srgbClr val="C00000"/>
                </a:solidFill>
              </a:rPr>
              <a:t>e-EMGDE23 – VERSIÓN NTI </a:t>
            </a:r>
            <a:r>
              <a:rPr lang="es-ES_tradnl" b="0" dirty="0">
                <a:solidFill>
                  <a:srgbClr val="C00000"/>
                </a:solidFill>
              </a:rPr>
              <a:t>	</a:t>
            </a:r>
          </a:p>
          <a:p>
            <a:r>
              <a:rPr lang="es-ES_tradnl" dirty="0">
                <a:solidFill>
                  <a:srgbClr val="C00000"/>
                </a:solidFill>
              </a:rPr>
              <a:t>e-EMGDE24 – ÓRGANO </a:t>
            </a:r>
            <a:r>
              <a:rPr lang="es-ES_tradnl" b="0" dirty="0">
                <a:solidFill>
                  <a:srgbClr val="0070C0"/>
                </a:solidFill>
              </a:rPr>
              <a:t>	</a:t>
            </a:r>
          </a:p>
          <a:p>
            <a:r>
              <a:rPr lang="es-ES_tradnl" dirty="0">
                <a:solidFill>
                  <a:srgbClr val="0070C0"/>
                </a:solidFill>
              </a:rPr>
              <a:t>e-EMGDE25 – ORIGEN DEL DOCUMENTO </a:t>
            </a:r>
            <a:r>
              <a:rPr lang="es-ES_tradnl" b="0" dirty="0">
                <a:solidFill>
                  <a:srgbClr val="0070C0"/>
                </a:solidFill>
              </a:rPr>
              <a:t>	</a:t>
            </a:r>
          </a:p>
          <a:p>
            <a:r>
              <a:rPr lang="es-ES" dirty="0">
                <a:solidFill>
                  <a:srgbClr val="0070C0"/>
                </a:solidFill>
              </a:rPr>
              <a:t>e-EMGDE26 – IDENTIFICADOR DEL DOCUMENTO ORIGEN </a:t>
            </a:r>
            <a:r>
              <a:rPr lang="es-ES" i="1" dirty="0">
                <a:solidFill>
                  <a:srgbClr val="0070C0"/>
                </a:solidFill>
              </a:rPr>
              <a:t>(Si estado de elaboración es EE02, EE03 o EE04) </a:t>
            </a:r>
            <a:r>
              <a:rPr lang="es-ES" b="0" dirty="0">
                <a:solidFill>
                  <a:srgbClr val="0070C0"/>
                </a:solidFill>
              </a:rPr>
              <a:t>	</a:t>
            </a:r>
          </a:p>
        </p:txBody>
      </p:sp>
      <p:sp>
        <p:nvSpPr>
          <p:cNvPr id="14" name="13 Rectángulo"/>
          <p:cNvSpPr/>
          <p:nvPr/>
        </p:nvSpPr>
        <p:spPr>
          <a:xfrm>
            <a:off x="6505577" y="3444627"/>
            <a:ext cx="3238499" cy="1938992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 wrap="square">
            <a:spAutoFit/>
          </a:bodyPr>
          <a:lstStyle/>
          <a:p>
            <a:r>
              <a:rPr lang="es-ES_tradnl" dirty="0">
                <a:solidFill>
                  <a:srgbClr val="0070C0"/>
                </a:solidFill>
              </a:rPr>
              <a:t>EMDGT.19 </a:t>
            </a:r>
            <a:r>
              <a:rPr lang="es-ES_tradnl" b="0" dirty="0">
                <a:solidFill>
                  <a:srgbClr val="0070C0"/>
                </a:solidFill>
              </a:rPr>
              <a:t>	</a:t>
            </a:r>
            <a:r>
              <a:rPr lang="es-ES_tradnl" dirty="0">
                <a:solidFill>
                  <a:srgbClr val="0070C0"/>
                </a:solidFill>
              </a:rPr>
              <a:t>Tipo documental ENI </a:t>
            </a:r>
            <a:r>
              <a:rPr lang="es-ES_tradnl" b="0" dirty="0">
                <a:solidFill>
                  <a:srgbClr val="0070C0"/>
                </a:solidFill>
              </a:rPr>
              <a:t>	</a:t>
            </a:r>
          </a:p>
          <a:p>
            <a:r>
              <a:rPr lang="es-ES_tradnl" dirty="0">
                <a:solidFill>
                  <a:srgbClr val="0070C0"/>
                </a:solidFill>
              </a:rPr>
              <a:t>EMDGT.20 </a:t>
            </a:r>
            <a:r>
              <a:rPr lang="es-ES_tradnl" b="0" dirty="0">
                <a:solidFill>
                  <a:srgbClr val="0070C0"/>
                </a:solidFill>
              </a:rPr>
              <a:t>	</a:t>
            </a:r>
            <a:r>
              <a:rPr lang="es-ES_tradnl" dirty="0">
                <a:solidFill>
                  <a:srgbClr val="0070C0"/>
                </a:solidFill>
              </a:rPr>
              <a:t>Estado de elaboración </a:t>
            </a:r>
            <a:r>
              <a:rPr lang="es-ES_tradnl" b="0" dirty="0">
                <a:solidFill>
                  <a:srgbClr val="0070C0"/>
                </a:solidFill>
              </a:rPr>
              <a:t>	</a:t>
            </a:r>
          </a:p>
          <a:p>
            <a:r>
              <a:rPr lang="es-ES" dirty="0">
                <a:solidFill>
                  <a:srgbClr val="0070C0"/>
                </a:solidFill>
              </a:rPr>
              <a:t>EMDGT.21 </a:t>
            </a:r>
            <a:r>
              <a:rPr lang="es-ES" b="0" dirty="0">
                <a:solidFill>
                  <a:srgbClr val="0070C0"/>
                </a:solidFill>
              </a:rPr>
              <a:t>	</a:t>
            </a:r>
            <a:r>
              <a:rPr lang="es-ES" dirty="0">
                <a:solidFill>
                  <a:srgbClr val="0070C0"/>
                </a:solidFill>
              </a:rPr>
              <a:t>Identificación del documento origen </a:t>
            </a:r>
            <a:r>
              <a:rPr lang="es-ES" b="0" dirty="0">
                <a:solidFill>
                  <a:srgbClr val="0070C0"/>
                </a:solidFill>
              </a:rPr>
              <a:t>	</a:t>
            </a:r>
          </a:p>
          <a:p>
            <a:r>
              <a:rPr lang="es-ES_tradnl" dirty="0">
                <a:solidFill>
                  <a:srgbClr val="0070C0"/>
                </a:solidFill>
              </a:rPr>
              <a:t>EMDGT.22 </a:t>
            </a:r>
            <a:r>
              <a:rPr lang="es-ES_tradnl" b="0" dirty="0">
                <a:solidFill>
                  <a:srgbClr val="0070C0"/>
                </a:solidFill>
              </a:rPr>
              <a:t>	</a:t>
            </a:r>
            <a:r>
              <a:rPr lang="es-ES_tradnl" dirty="0">
                <a:solidFill>
                  <a:srgbClr val="0070C0"/>
                </a:solidFill>
              </a:rPr>
              <a:t>Clasificación </a:t>
            </a:r>
            <a:r>
              <a:rPr lang="es-ES_tradnl" b="0" dirty="0">
                <a:solidFill>
                  <a:srgbClr val="0070C0"/>
                </a:solidFill>
              </a:rPr>
              <a:t>	</a:t>
            </a:r>
          </a:p>
          <a:p>
            <a:r>
              <a:rPr lang="es-ES_tradnl" b="0" dirty="0">
                <a:solidFill>
                  <a:srgbClr val="0070C0"/>
                </a:solidFill>
              </a:rPr>
              <a:t>EMDGT.22.1 	</a:t>
            </a:r>
            <a:r>
              <a:rPr lang="es-ES_tradnl" b="0" dirty="0" smtClean="0">
                <a:solidFill>
                  <a:srgbClr val="0070C0"/>
                </a:solidFill>
              </a:rPr>
              <a:t>Código </a:t>
            </a:r>
            <a:r>
              <a:rPr lang="es-ES_tradnl" b="0" dirty="0">
                <a:solidFill>
                  <a:srgbClr val="0070C0"/>
                </a:solidFill>
              </a:rPr>
              <a:t>de </a:t>
            </a:r>
            <a:r>
              <a:rPr lang="es-ES_tradnl" b="0" dirty="0" err="1">
                <a:solidFill>
                  <a:srgbClr val="0070C0"/>
                </a:solidFill>
              </a:rPr>
              <a:t>Clasficación</a:t>
            </a:r>
            <a:r>
              <a:rPr lang="es-ES_tradnl" b="0" dirty="0">
                <a:solidFill>
                  <a:srgbClr val="0070C0"/>
                </a:solidFill>
              </a:rPr>
              <a:t> 	</a:t>
            </a:r>
          </a:p>
          <a:p>
            <a:r>
              <a:rPr lang="es-ES_tradnl" b="0" dirty="0">
                <a:solidFill>
                  <a:srgbClr val="0070C0"/>
                </a:solidFill>
              </a:rPr>
              <a:t>EMDGT.22.2 	Denominación de clase 	</a:t>
            </a:r>
          </a:p>
          <a:p>
            <a:r>
              <a:rPr lang="es-ES_tradnl" dirty="0">
                <a:solidFill>
                  <a:srgbClr val="C00000"/>
                </a:solidFill>
              </a:rPr>
              <a:t>EMDGT.23 </a:t>
            </a:r>
            <a:r>
              <a:rPr lang="es-ES_tradnl" b="0" dirty="0">
                <a:solidFill>
                  <a:srgbClr val="C00000"/>
                </a:solidFill>
              </a:rPr>
              <a:t>	</a:t>
            </a:r>
            <a:r>
              <a:rPr lang="es-ES_tradnl" dirty="0" err="1">
                <a:solidFill>
                  <a:srgbClr val="C00000"/>
                </a:solidFill>
              </a:rPr>
              <a:t>Version</a:t>
            </a:r>
            <a:r>
              <a:rPr lang="es-ES_tradnl" dirty="0">
                <a:solidFill>
                  <a:srgbClr val="C00000"/>
                </a:solidFill>
              </a:rPr>
              <a:t> NTI </a:t>
            </a:r>
            <a:r>
              <a:rPr lang="es-ES_tradnl" b="0" dirty="0">
                <a:solidFill>
                  <a:srgbClr val="C00000"/>
                </a:solidFill>
              </a:rPr>
              <a:t>	</a:t>
            </a:r>
          </a:p>
          <a:p>
            <a:r>
              <a:rPr lang="es-ES_tradnl" dirty="0">
                <a:solidFill>
                  <a:srgbClr val="0070C0"/>
                </a:solidFill>
              </a:rPr>
              <a:t>EMDGT.24 </a:t>
            </a:r>
            <a:r>
              <a:rPr lang="es-ES_tradnl" b="0" dirty="0">
                <a:solidFill>
                  <a:srgbClr val="0070C0"/>
                </a:solidFill>
              </a:rPr>
              <a:t>	</a:t>
            </a:r>
            <a:r>
              <a:rPr lang="es-ES_tradnl" dirty="0">
                <a:solidFill>
                  <a:srgbClr val="0070C0"/>
                </a:solidFill>
              </a:rPr>
              <a:t>Origen del documento </a:t>
            </a:r>
            <a:r>
              <a:rPr lang="es-ES_tradnl" b="0" dirty="0">
                <a:solidFill>
                  <a:srgbClr val="0070C0"/>
                </a:solidFill>
              </a:rPr>
              <a:t>	</a:t>
            </a:r>
          </a:p>
          <a:p>
            <a:r>
              <a:rPr lang="es-ES_tradnl" dirty="0">
                <a:solidFill>
                  <a:srgbClr val="C00000"/>
                </a:solidFill>
              </a:rPr>
              <a:t>EMDGT.25 </a:t>
            </a:r>
            <a:r>
              <a:rPr lang="es-ES_tradnl" b="0" dirty="0">
                <a:solidFill>
                  <a:srgbClr val="C00000"/>
                </a:solidFill>
              </a:rPr>
              <a:t>	</a:t>
            </a:r>
            <a:r>
              <a:rPr lang="es-ES_tradnl" dirty="0">
                <a:solidFill>
                  <a:srgbClr val="C00000"/>
                </a:solidFill>
              </a:rPr>
              <a:t>Órgano </a:t>
            </a:r>
            <a:r>
              <a:rPr lang="es-ES_tradnl" b="0" dirty="0">
                <a:solidFill>
                  <a:srgbClr val="C00000"/>
                </a:solidFill>
              </a:rPr>
              <a:t>	</a:t>
            </a:r>
          </a:p>
          <a:p>
            <a:r>
              <a:rPr lang="es-ES_tradnl" b="0" dirty="0">
                <a:solidFill>
                  <a:srgbClr val="C00000"/>
                </a:solidFill>
              </a:rPr>
              <a:t>EMDGT.25.1 	</a:t>
            </a:r>
            <a:r>
              <a:rPr lang="es-ES_tradnl" b="0" dirty="0" err="1">
                <a:solidFill>
                  <a:srgbClr val="C00000"/>
                </a:solidFill>
              </a:rPr>
              <a:t>Codigo</a:t>
            </a:r>
            <a:r>
              <a:rPr lang="es-ES_tradnl" b="0" dirty="0">
                <a:solidFill>
                  <a:srgbClr val="C00000"/>
                </a:solidFill>
              </a:rPr>
              <a:t> de Órgano 	</a:t>
            </a:r>
          </a:p>
          <a:p>
            <a:r>
              <a:rPr lang="es-ES_tradnl" b="0" dirty="0">
                <a:solidFill>
                  <a:srgbClr val="C00000"/>
                </a:solidFill>
              </a:rPr>
              <a:t>EMDGT.25.2 	Denominación de Órgano </a:t>
            </a:r>
            <a:r>
              <a:rPr lang="es-ES_tradnl" b="0" dirty="0">
                <a:solidFill>
                  <a:srgbClr val="0070C0"/>
                </a:solidFill>
              </a:rPr>
              <a:t>	</a:t>
            </a:r>
          </a:p>
        </p:txBody>
      </p:sp>
      <p:sp>
        <p:nvSpPr>
          <p:cNvPr id="15" name="14 Rectángulo"/>
          <p:cNvSpPr/>
          <p:nvPr/>
        </p:nvSpPr>
        <p:spPr>
          <a:xfrm>
            <a:off x="6505576" y="2733943"/>
            <a:ext cx="3238499" cy="707886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 wrap="square">
            <a:spAutoFit/>
          </a:bodyPr>
          <a:lstStyle/>
          <a:p>
            <a:r>
              <a:rPr lang="es-ES_tradnl" dirty="0">
                <a:solidFill>
                  <a:srgbClr val="0070C0"/>
                </a:solidFill>
              </a:rPr>
              <a:t>EMDGT.7 </a:t>
            </a:r>
            <a:r>
              <a:rPr lang="es-ES_tradnl" b="0" dirty="0">
                <a:solidFill>
                  <a:srgbClr val="0070C0"/>
                </a:solidFill>
              </a:rPr>
              <a:t>	</a:t>
            </a:r>
            <a:r>
              <a:rPr lang="es-ES_tradnl" dirty="0">
                <a:solidFill>
                  <a:srgbClr val="0070C0"/>
                </a:solidFill>
              </a:rPr>
              <a:t>Entidad relacionada </a:t>
            </a:r>
            <a:r>
              <a:rPr lang="es-ES_tradnl" b="0" dirty="0">
                <a:solidFill>
                  <a:srgbClr val="0070C0"/>
                </a:solidFill>
              </a:rPr>
              <a:t>	</a:t>
            </a:r>
          </a:p>
          <a:p>
            <a:r>
              <a:rPr lang="es-ES_tradnl" b="0" dirty="0">
                <a:solidFill>
                  <a:srgbClr val="0070C0"/>
                </a:solidFill>
              </a:rPr>
              <a:t>EMDGT.7.1 	Id Entidad origen 	</a:t>
            </a:r>
          </a:p>
          <a:p>
            <a:r>
              <a:rPr lang="es-ES_tradnl" b="0" dirty="0">
                <a:solidFill>
                  <a:srgbClr val="0070C0"/>
                </a:solidFill>
              </a:rPr>
              <a:t>EMDGT.7.2 	Id Entidad destino 	</a:t>
            </a:r>
          </a:p>
          <a:p>
            <a:r>
              <a:rPr lang="es-ES_tradnl" b="0" dirty="0">
                <a:solidFill>
                  <a:srgbClr val="0070C0"/>
                </a:solidFill>
              </a:rPr>
              <a:t>EMDGT.7.3 	Tipo relación 	</a:t>
            </a:r>
          </a:p>
        </p:txBody>
      </p:sp>
      <p:sp>
        <p:nvSpPr>
          <p:cNvPr id="16" name="15 Rectángulo"/>
          <p:cNvSpPr/>
          <p:nvPr/>
        </p:nvSpPr>
        <p:spPr>
          <a:xfrm>
            <a:off x="6372224" y="2151579"/>
            <a:ext cx="3200401" cy="2616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s-ES_tradnl" sz="1100" dirty="0" smtClean="0">
                <a:solidFill>
                  <a:srgbClr val="0070C0"/>
                </a:solidFill>
              </a:rPr>
              <a:t>3. ESQUEMA </a:t>
            </a:r>
            <a:r>
              <a:rPr lang="es-ES_tradnl" sz="1100" dirty="0">
                <a:solidFill>
                  <a:srgbClr val="0070C0"/>
                </a:solidFill>
              </a:rPr>
              <a:t>DE METADATOS DE LA DGT </a:t>
            </a:r>
          </a:p>
        </p:txBody>
      </p:sp>
      <p:sp>
        <p:nvSpPr>
          <p:cNvPr id="17" name="16 Rectángulo"/>
          <p:cNvSpPr/>
          <p:nvPr/>
        </p:nvSpPr>
        <p:spPr>
          <a:xfrm>
            <a:off x="3362325" y="2151579"/>
            <a:ext cx="2686051" cy="2616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s-ES_tradnl" sz="1100" dirty="0" smtClean="0">
                <a:solidFill>
                  <a:srgbClr val="0070C0"/>
                </a:solidFill>
              </a:rPr>
              <a:t>2. ESQUEMA </a:t>
            </a:r>
            <a:r>
              <a:rPr lang="es-ES_tradnl" sz="1100" dirty="0">
                <a:solidFill>
                  <a:srgbClr val="0070C0"/>
                </a:solidFill>
              </a:rPr>
              <a:t>DE METADATOS </a:t>
            </a:r>
            <a:r>
              <a:rPr lang="es-ES_tradnl" sz="1100" dirty="0" smtClean="0">
                <a:solidFill>
                  <a:srgbClr val="0070C0"/>
                </a:solidFill>
              </a:rPr>
              <a:t>MECD</a:t>
            </a:r>
            <a:endParaRPr lang="es-ES_tradnl" sz="1100" dirty="0">
              <a:solidFill>
                <a:srgbClr val="0070C0"/>
              </a:solidFill>
            </a:endParaRPr>
          </a:p>
        </p:txBody>
      </p:sp>
      <p:sp>
        <p:nvSpPr>
          <p:cNvPr id="20" name="19 Rectángulo"/>
          <p:cNvSpPr/>
          <p:nvPr/>
        </p:nvSpPr>
        <p:spPr>
          <a:xfrm>
            <a:off x="276223" y="2660809"/>
            <a:ext cx="2809877" cy="1938992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 wrap="square">
            <a:spAutoFit/>
          </a:bodyPr>
          <a:lstStyle/>
          <a:p>
            <a:r>
              <a:rPr lang="es-ES_tradnl" dirty="0">
                <a:solidFill>
                  <a:srgbClr val="0070C0"/>
                </a:solidFill>
              </a:rPr>
              <a:t>eEMGDE18 - TIPO DOCUMENTAL</a:t>
            </a:r>
          </a:p>
          <a:p>
            <a:r>
              <a:rPr lang="es-ES_tradnl" dirty="0">
                <a:solidFill>
                  <a:srgbClr val="0070C0"/>
                </a:solidFill>
              </a:rPr>
              <a:t>eEMGDE20 - ESTADO DE ELABORACIÓN</a:t>
            </a:r>
          </a:p>
          <a:p>
            <a:r>
              <a:rPr lang="es-ES_tradnl" dirty="0">
                <a:solidFill>
                  <a:srgbClr val="0070C0"/>
                </a:solidFill>
              </a:rPr>
              <a:t>eEMGDE22 – CLASIFICACIÓN</a:t>
            </a:r>
          </a:p>
          <a:p>
            <a:r>
              <a:rPr lang="es-ES_tradnl" dirty="0">
                <a:solidFill>
                  <a:srgbClr val="0070C0"/>
                </a:solidFill>
              </a:rPr>
              <a:t>eEMGDE22.1 - CÓDIGO DE CLASIFICACIÓN</a:t>
            </a:r>
          </a:p>
          <a:p>
            <a:r>
              <a:rPr lang="es-ES_tradnl" dirty="0" err="1">
                <a:solidFill>
                  <a:srgbClr val="C00000"/>
                </a:solidFill>
              </a:rPr>
              <a:t>eEMGDE.N</a:t>
            </a:r>
            <a:r>
              <a:rPr lang="es-ES_tradnl" dirty="0">
                <a:solidFill>
                  <a:srgbClr val="C00000"/>
                </a:solidFill>
              </a:rPr>
              <a:t> - VERSIÓN NTI</a:t>
            </a:r>
          </a:p>
          <a:p>
            <a:r>
              <a:rPr lang="es-ES_tradnl" dirty="0" err="1">
                <a:solidFill>
                  <a:srgbClr val="C00000"/>
                </a:solidFill>
              </a:rPr>
              <a:t>eEMGDE.N</a:t>
            </a:r>
            <a:r>
              <a:rPr lang="es-ES_tradnl" dirty="0">
                <a:solidFill>
                  <a:srgbClr val="C00000"/>
                </a:solidFill>
              </a:rPr>
              <a:t> - ÓRGANO</a:t>
            </a:r>
          </a:p>
          <a:p>
            <a:r>
              <a:rPr lang="es-ES_tradnl" dirty="0" err="1">
                <a:solidFill>
                  <a:srgbClr val="0070C0"/>
                </a:solidFill>
              </a:rPr>
              <a:t>eEMGDE.N</a:t>
            </a:r>
            <a:r>
              <a:rPr lang="es-ES_tradnl" dirty="0">
                <a:solidFill>
                  <a:srgbClr val="0070C0"/>
                </a:solidFill>
              </a:rPr>
              <a:t> - ORIGEN DEL DOCUMENTO</a:t>
            </a:r>
          </a:p>
          <a:p>
            <a:r>
              <a:rPr lang="es-ES_tradnl" dirty="0" err="1">
                <a:solidFill>
                  <a:srgbClr val="0070C0"/>
                </a:solidFill>
              </a:rPr>
              <a:t>eEMGDE.N</a:t>
            </a:r>
            <a:r>
              <a:rPr lang="es-ES_tradnl" dirty="0">
                <a:solidFill>
                  <a:srgbClr val="0070C0"/>
                </a:solidFill>
              </a:rPr>
              <a:t> - IDENTIFICADOR DEL DOCUMENTO ORIGEN</a:t>
            </a:r>
          </a:p>
          <a:p>
            <a:r>
              <a:rPr lang="es-ES_tradnl" dirty="0" err="1">
                <a:solidFill>
                  <a:srgbClr val="0070C0"/>
                </a:solidFill>
              </a:rPr>
              <a:t>eEMGDE.N</a:t>
            </a:r>
            <a:r>
              <a:rPr lang="es-ES_tradnl" dirty="0">
                <a:solidFill>
                  <a:srgbClr val="0070C0"/>
                </a:solidFill>
              </a:rPr>
              <a:t> - ESTADO DEL EXPEDIENTE</a:t>
            </a:r>
          </a:p>
          <a:p>
            <a:r>
              <a:rPr lang="es-ES_tradnl" dirty="0" err="1">
                <a:solidFill>
                  <a:srgbClr val="0070C0"/>
                </a:solidFill>
              </a:rPr>
              <a:t>eEMGDE.N</a:t>
            </a:r>
            <a:r>
              <a:rPr lang="es-ES_tradnl" dirty="0">
                <a:solidFill>
                  <a:srgbClr val="0070C0"/>
                </a:solidFill>
              </a:rPr>
              <a:t> - INTERESADO</a:t>
            </a:r>
          </a:p>
        </p:txBody>
      </p:sp>
      <p:sp>
        <p:nvSpPr>
          <p:cNvPr id="21" name="20 Rectángulo"/>
          <p:cNvSpPr/>
          <p:nvPr/>
        </p:nvSpPr>
        <p:spPr>
          <a:xfrm>
            <a:off x="228599" y="2144599"/>
            <a:ext cx="2924175" cy="2616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s-ES_tradnl" sz="1100" dirty="0" smtClean="0">
                <a:solidFill>
                  <a:srgbClr val="0070C0"/>
                </a:solidFill>
              </a:rPr>
              <a:t>1. ESQUEMA </a:t>
            </a:r>
            <a:r>
              <a:rPr lang="es-ES_tradnl" sz="1100" dirty="0">
                <a:solidFill>
                  <a:srgbClr val="0070C0"/>
                </a:solidFill>
              </a:rPr>
              <a:t>DE METADATOS </a:t>
            </a:r>
            <a:r>
              <a:rPr lang="es-ES_tradnl" sz="1100" dirty="0" smtClean="0">
                <a:solidFill>
                  <a:srgbClr val="0070C0"/>
                </a:solidFill>
              </a:rPr>
              <a:t>MINHAP</a:t>
            </a:r>
            <a:endParaRPr lang="es-ES_tradnl" sz="1100" dirty="0">
              <a:solidFill>
                <a:srgbClr val="0070C0"/>
              </a:solidFill>
            </a:endParaRPr>
          </a:p>
        </p:txBody>
      </p:sp>
      <p:sp>
        <p:nvSpPr>
          <p:cNvPr id="11" name="Título 1"/>
          <p:cNvSpPr txBox="1">
            <a:spLocks/>
          </p:cNvSpPr>
          <p:nvPr/>
        </p:nvSpPr>
        <p:spPr bwMode="auto">
          <a:xfrm>
            <a:off x="407773" y="846228"/>
            <a:ext cx="9440562" cy="49242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36034" tIns="36034" rIns="36034" bIns="36034" numCol="1" anchor="t" anchorCtr="0" compatLnSpc="1">
            <a:prstTxWarp prst="textNoShape">
              <a:avLst/>
            </a:prstTxWarp>
          </a:bodyPr>
          <a:lstStyle>
            <a:lvl1pPr algn="l" rtl="0" eaLnBrk="0" fontAlgn="base" hangingPunct="0">
              <a:spcBef>
                <a:spcPct val="0"/>
              </a:spcBef>
              <a:spcAft>
                <a:spcPct val="0"/>
              </a:spcAft>
              <a:defRPr sz="2800" b="1">
                <a:solidFill>
                  <a:schemeClr val="bg2"/>
                </a:solidFill>
                <a:latin typeface="+mj-lt"/>
                <a:ea typeface="+mj-ea"/>
                <a:cs typeface="+mj-cs"/>
              </a:defRPr>
            </a:lvl1pPr>
            <a:lvl2pPr algn="l" rtl="0" eaLnBrk="0" fontAlgn="base" hangingPunct="0">
              <a:spcBef>
                <a:spcPct val="0"/>
              </a:spcBef>
              <a:spcAft>
                <a:spcPct val="0"/>
              </a:spcAft>
              <a:defRPr sz="2800" b="1">
                <a:solidFill>
                  <a:schemeClr val="bg2"/>
                </a:solidFill>
                <a:latin typeface="Arial" charset="0"/>
              </a:defRPr>
            </a:lvl2pPr>
            <a:lvl3pPr algn="l" rtl="0" eaLnBrk="0" fontAlgn="base" hangingPunct="0">
              <a:spcBef>
                <a:spcPct val="0"/>
              </a:spcBef>
              <a:spcAft>
                <a:spcPct val="0"/>
              </a:spcAft>
              <a:defRPr sz="2800" b="1">
                <a:solidFill>
                  <a:schemeClr val="bg2"/>
                </a:solidFill>
                <a:latin typeface="Arial" charset="0"/>
              </a:defRPr>
            </a:lvl3pPr>
            <a:lvl4pPr algn="l" rtl="0" eaLnBrk="0" fontAlgn="base" hangingPunct="0">
              <a:spcBef>
                <a:spcPct val="0"/>
              </a:spcBef>
              <a:spcAft>
                <a:spcPct val="0"/>
              </a:spcAft>
              <a:defRPr sz="2800" b="1">
                <a:solidFill>
                  <a:schemeClr val="bg2"/>
                </a:solidFill>
                <a:latin typeface="Arial" charset="0"/>
              </a:defRPr>
            </a:lvl4pPr>
            <a:lvl5pPr algn="l" rtl="0" eaLnBrk="0" fontAlgn="base" hangingPunct="0">
              <a:spcBef>
                <a:spcPct val="0"/>
              </a:spcBef>
              <a:spcAft>
                <a:spcPct val="0"/>
              </a:spcAft>
              <a:defRPr sz="2800" b="1">
                <a:solidFill>
                  <a:schemeClr val="bg2"/>
                </a:solidFill>
                <a:latin typeface="Arial" charset="0"/>
              </a:defRPr>
            </a:lvl5pPr>
            <a:lvl6pPr marL="457200" algn="l" rtl="0" fontAlgn="base">
              <a:spcBef>
                <a:spcPct val="0"/>
              </a:spcBef>
              <a:spcAft>
                <a:spcPct val="0"/>
              </a:spcAft>
              <a:defRPr sz="2800" b="1">
                <a:solidFill>
                  <a:schemeClr val="bg2"/>
                </a:solidFill>
                <a:latin typeface="Arial" charset="0"/>
              </a:defRPr>
            </a:lvl6pPr>
            <a:lvl7pPr marL="914400" algn="l" rtl="0" fontAlgn="base">
              <a:spcBef>
                <a:spcPct val="0"/>
              </a:spcBef>
              <a:spcAft>
                <a:spcPct val="0"/>
              </a:spcAft>
              <a:defRPr sz="2800" b="1">
                <a:solidFill>
                  <a:schemeClr val="bg2"/>
                </a:solidFill>
                <a:latin typeface="Arial" charset="0"/>
              </a:defRPr>
            </a:lvl7pPr>
            <a:lvl8pPr marL="1371600" algn="l" rtl="0" fontAlgn="base">
              <a:spcBef>
                <a:spcPct val="0"/>
              </a:spcBef>
              <a:spcAft>
                <a:spcPct val="0"/>
              </a:spcAft>
              <a:defRPr sz="2800" b="1">
                <a:solidFill>
                  <a:schemeClr val="bg2"/>
                </a:solidFill>
                <a:latin typeface="Arial" charset="0"/>
              </a:defRPr>
            </a:lvl8pPr>
            <a:lvl9pPr marL="1828800" algn="l" rtl="0" fontAlgn="base">
              <a:spcBef>
                <a:spcPct val="0"/>
              </a:spcBef>
              <a:spcAft>
                <a:spcPct val="0"/>
              </a:spcAft>
              <a:defRPr sz="2800" b="1">
                <a:solidFill>
                  <a:schemeClr val="bg2"/>
                </a:solidFill>
                <a:latin typeface="Arial" charset="0"/>
              </a:defRPr>
            </a:lvl9pPr>
          </a:lstStyle>
          <a:p>
            <a:r>
              <a:rPr lang="es-ES" sz="2000" kern="0" dirty="0" smtClean="0"/>
              <a:t>3.D) Guía de Aplicación para la implantación Mono-Entidad del </a:t>
            </a:r>
            <a:r>
              <a:rPr lang="es-ES" sz="2000" kern="0" dirty="0" err="1" smtClean="0"/>
              <a:t>eEMGDE</a:t>
            </a:r>
            <a:endParaRPr lang="es-ES" sz="2000" kern="0" dirty="0"/>
          </a:p>
        </p:txBody>
      </p:sp>
    </p:spTree>
    <p:extLst>
      <p:ext uri="{BB962C8B-B14F-4D97-AF65-F5344CB8AC3E}">
        <p14:creationId xmlns:p14="http://schemas.microsoft.com/office/powerpoint/2010/main" xmlns="" val="3912576573"/>
      </p:ext>
    </p:extLst>
  </p:cSld>
  <p:clrMapOvr>
    <a:masterClrMapping/>
  </p:clrMapOvr>
</p:sld>
</file>

<file path=ppt/slides/slide5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15 Rectángulo"/>
          <p:cNvSpPr/>
          <p:nvPr/>
        </p:nvSpPr>
        <p:spPr>
          <a:xfrm>
            <a:off x="276223" y="1907948"/>
            <a:ext cx="2943227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s-ES_tradnl" sz="2400" dirty="0" smtClean="0">
                <a:solidFill>
                  <a:srgbClr val="0070C0"/>
                </a:solidFill>
              </a:rPr>
              <a:t>PROPUESTA</a:t>
            </a:r>
            <a:endParaRPr lang="es-ES_tradnl" sz="2400" dirty="0">
              <a:solidFill>
                <a:srgbClr val="0070C0"/>
              </a:solidFill>
            </a:endParaRPr>
          </a:p>
        </p:txBody>
      </p:sp>
      <p:sp>
        <p:nvSpPr>
          <p:cNvPr id="20" name="19 Rectángulo"/>
          <p:cNvSpPr/>
          <p:nvPr/>
        </p:nvSpPr>
        <p:spPr>
          <a:xfrm>
            <a:off x="819151" y="3118009"/>
            <a:ext cx="8382000" cy="523220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 wrap="square">
            <a:spAutoFit/>
          </a:bodyPr>
          <a:lstStyle/>
          <a:p>
            <a:pPr marL="171450" indent="-171450" algn="just">
              <a:buFont typeface="Arial" panose="020B0604020202020204" pitchFamily="34" charset="0"/>
              <a:buChar char="•"/>
            </a:pPr>
            <a:r>
              <a:rPr lang="es-ES_tradnl" sz="1400" dirty="0" smtClean="0">
                <a:solidFill>
                  <a:srgbClr val="0070C0"/>
                </a:solidFill>
              </a:rPr>
              <a:t>RESPETAR EL PLANTEAMIENTO MULTI-ENTIDAD EN LA REVISIÓN EN PROCESO DEL e-EMGDE, POR CONSIDERARLO EL MODELO MÁS COMPLETO AL QUE SE DEBE TENDER.</a:t>
            </a:r>
            <a:endParaRPr lang="es-ES_tradnl" sz="1400" dirty="0">
              <a:solidFill>
                <a:srgbClr val="0070C0"/>
              </a:solidFill>
            </a:endParaRPr>
          </a:p>
        </p:txBody>
      </p:sp>
      <p:sp>
        <p:nvSpPr>
          <p:cNvPr id="12" name="11 Rectángulo"/>
          <p:cNvSpPr/>
          <p:nvPr/>
        </p:nvSpPr>
        <p:spPr>
          <a:xfrm>
            <a:off x="819151" y="4441984"/>
            <a:ext cx="8382000" cy="954107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 wrap="square">
            <a:spAutoFit/>
          </a:bodyPr>
          <a:lstStyle/>
          <a:p>
            <a:pPr marL="171450" indent="-171450" algn="just">
              <a:buFont typeface="Arial" panose="020B0604020202020204" pitchFamily="34" charset="0"/>
              <a:buChar char="•"/>
            </a:pPr>
            <a:r>
              <a:rPr lang="es-ES" sz="1400" dirty="0" smtClean="0">
                <a:solidFill>
                  <a:srgbClr val="0070C0"/>
                </a:solidFill>
              </a:rPr>
              <a:t>AVANZAR EN LA ELABORACIÓN UNA GUÍA DE IMPLANTACIÓN DEL ESQUEMA EN ENTORNOS MONO-ENTIDAD, </a:t>
            </a:r>
            <a:r>
              <a:rPr lang="es-ES" sz="1400" dirty="0">
                <a:solidFill>
                  <a:srgbClr val="0070C0"/>
                </a:solidFill>
              </a:rPr>
              <a:t>CONSECUENTE CON LAS APROXIMACIONES MÁS VIABLES ENSAYADAS HASTA </a:t>
            </a:r>
            <a:r>
              <a:rPr lang="es-ES" sz="1400" dirty="0" smtClean="0">
                <a:solidFill>
                  <a:srgbClr val="0070C0"/>
                </a:solidFill>
              </a:rPr>
              <a:t>AHORA, DE FORMA PARALELA A LA CONSOLIDACIÓN DE LA NUEVA VERSIÓN DEL e-EMGDE</a:t>
            </a:r>
            <a:endParaRPr lang="es-ES_tradnl" sz="1400" dirty="0">
              <a:solidFill>
                <a:srgbClr val="0070C0"/>
              </a:solidFill>
            </a:endParaRPr>
          </a:p>
        </p:txBody>
      </p:sp>
      <p:sp>
        <p:nvSpPr>
          <p:cNvPr id="7" name="Título 1"/>
          <p:cNvSpPr txBox="1">
            <a:spLocks/>
          </p:cNvSpPr>
          <p:nvPr/>
        </p:nvSpPr>
        <p:spPr bwMode="auto">
          <a:xfrm>
            <a:off x="407773" y="846228"/>
            <a:ext cx="9440562" cy="49242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36034" tIns="36034" rIns="36034" bIns="36034" numCol="1" anchor="t" anchorCtr="0" compatLnSpc="1">
            <a:prstTxWarp prst="textNoShape">
              <a:avLst/>
            </a:prstTxWarp>
          </a:bodyPr>
          <a:lstStyle>
            <a:lvl1pPr algn="l" rtl="0" eaLnBrk="0" fontAlgn="base" hangingPunct="0">
              <a:spcBef>
                <a:spcPct val="0"/>
              </a:spcBef>
              <a:spcAft>
                <a:spcPct val="0"/>
              </a:spcAft>
              <a:defRPr sz="2800" b="1">
                <a:solidFill>
                  <a:schemeClr val="bg2"/>
                </a:solidFill>
                <a:latin typeface="+mj-lt"/>
                <a:ea typeface="+mj-ea"/>
                <a:cs typeface="+mj-cs"/>
              </a:defRPr>
            </a:lvl1pPr>
            <a:lvl2pPr algn="l" rtl="0" eaLnBrk="0" fontAlgn="base" hangingPunct="0">
              <a:spcBef>
                <a:spcPct val="0"/>
              </a:spcBef>
              <a:spcAft>
                <a:spcPct val="0"/>
              </a:spcAft>
              <a:defRPr sz="2800" b="1">
                <a:solidFill>
                  <a:schemeClr val="bg2"/>
                </a:solidFill>
                <a:latin typeface="Arial" charset="0"/>
              </a:defRPr>
            </a:lvl2pPr>
            <a:lvl3pPr algn="l" rtl="0" eaLnBrk="0" fontAlgn="base" hangingPunct="0">
              <a:spcBef>
                <a:spcPct val="0"/>
              </a:spcBef>
              <a:spcAft>
                <a:spcPct val="0"/>
              </a:spcAft>
              <a:defRPr sz="2800" b="1">
                <a:solidFill>
                  <a:schemeClr val="bg2"/>
                </a:solidFill>
                <a:latin typeface="Arial" charset="0"/>
              </a:defRPr>
            </a:lvl3pPr>
            <a:lvl4pPr algn="l" rtl="0" eaLnBrk="0" fontAlgn="base" hangingPunct="0">
              <a:spcBef>
                <a:spcPct val="0"/>
              </a:spcBef>
              <a:spcAft>
                <a:spcPct val="0"/>
              </a:spcAft>
              <a:defRPr sz="2800" b="1">
                <a:solidFill>
                  <a:schemeClr val="bg2"/>
                </a:solidFill>
                <a:latin typeface="Arial" charset="0"/>
              </a:defRPr>
            </a:lvl4pPr>
            <a:lvl5pPr algn="l" rtl="0" eaLnBrk="0" fontAlgn="base" hangingPunct="0">
              <a:spcBef>
                <a:spcPct val="0"/>
              </a:spcBef>
              <a:spcAft>
                <a:spcPct val="0"/>
              </a:spcAft>
              <a:defRPr sz="2800" b="1">
                <a:solidFill>
                  <a:schemeClr val="bg2"/>
                </a:solidFill>
                <a:latin typeface="Arial" charset="0"/>
              </a:defRPr>
            </a:lvl5pPr>
            <a:lvl6pPr marL="457200" algn="l" rtl="0" fontAlgn="base">
              <a:spcBef>
                <a:spcPct val="0"/>
              </a:spcBef>
              <a:spcAft>
                <a:spcPct val="0"/>
              </a:spcAft>
              <a:defRPr sz="2800" b="1">
                <a:solidFill>
                  <a:schemeClr val="bg2"/>
                </a:solidFill>
                <a:latin typeface="Arial" charset="0"/>
              </a:defRPr>
            </a:lvl6pPr>
            <a:lvl7pPr marL="914400" algn="l" rtl="0" fontAlgn="base">
              <a:spcBef>
                <a:spcPct val="0"/>
              </a:spcBef>
              <a:spcAft>
                <a:spcPct val="0"/>
              </a:spcAft>
              <a:defRPr sz="2800" b="1">
                <a:solidFill>
                  <a:schemeClr val="bg2"/>
                </a:solidFill>
                <a:latin typeface="Arial" charset="0"/>
              </a:defRPr>
            </a:lvl7pPr>
            <a:lvl8pPr marL="1371600" algn="l" rtl="0" fontAlgn="base">
              <a:spcBef>
                <a:spcPct val="0"/>
              </a:spcBef>
              <a:spcAft>
                <a:spcPct val="0"/>
              </a:spcAft>
              <a:defRPr sz="2800" b="1">
                <a:solidFill>
                  <a:schemeClr val="bg2"/>
                </a:solidFill>
                <a:latin typeface="Arial" charset="0"/>
              </a:defRPr>
            </a:lvl8pPr>
            <a:lvl9pPr marL="1828800" algn="l" rtl="0" fontAlgn="base">
              <a:spcBef>
                <a:spcPct val="0"/>
              </a:spcBef>
              <a:spcAft>
                <a:spcPct val="0"/>
              </a:spcAft>
              <a:defRPr sz="2800" b="1">
                <a:solidFill>
                  <a:schemeClr val="bg2"/>
                </a:solidFill>
                <a:latin typeface="Arial" charset="0"/>
              </a:defRPr>
            </a:lvl9pPr>
          </a:lstStyle>
          <a:p>
            <a:r>
              <a:rPr lang="es-ES" sz="2000" kern="0" dirty="0" smtClean="0"/>
              <a:t>3.D) Guía de Aplicación para la implantación Mono-Entidad del </a:t>
            </a:r>
            <a:r>
              <a:rPr lang="es-ES" sz="2000" kern="0" dirty="0" err="1" smtClean="0"/>
              <a:t>eEMGDE</a:t>
            </a:r>
            <a:endParaRPr lang="es-ES" sz="2000" kern="0" dirty="0"/>
          </a:p>
        </p:txBody>
      </p:sp>
    </p:spTree>
    <p:extLst>
      <p:ext uri="{BB962C8B-B14F-4D97-AF65-F5344CB8AC3E}">
        <p14:creationId xmlns:p14="http://schemas.microsoft.com/office/powerpoint/2010/main" xmlns="" val="3354212729"/>
      </p:ext>
    </p:extLst>
  </p:cSld>
  <p:clrMapOvr>
    <a:masterClrMapping/>
  </p:clrMapOvr>
</p:sld>
</file>

<file path=ppt/slides/slide5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ítulo 3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s-ES" dirty="0" smtClean="0"/>
              <a:t>Esquema de metadatos de ingreso</a:t>
            </a:r>
            <a:endParaRPr lang="es-ES" dirty="0"/>
          </a:p>
        </p:txBody>
      </p:sp>
      <p:sp>
        <p:nvSpPr>
          <p:cNvPr id="5" name="Marcador de texto 4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s-ES" dirty="0" smtClean="0"/>
              <a:t>Punto 4</a:t>
            </a:r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xmlns="" val="3056385070"/>
      </p:ext>
    </p:extLst>
  </p:cSld>
  <p:clrMapOvr>
    <a:masterClrMapping/>
  </p:clrMapOvr>
</p:sld>
</file>

<file path=ppt/slides/slide5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Objeto 1"/>
          <p:cNvGraphicFramePr>
            <a:graphicFrameLocks noChangeAspect="1"/>
          </p:cNvGraphicFramePr>
          <p:nvPr>
            <p:extLst/>
          </p:nvPr>
        </p:nvGraphicFramePr>
        <p:xfrm>
          <a:off x="710248" y="1105218"/>
          <a:ext cx="3816032" cy="5385169"/>
        </p:xfrm>
        <a:graphic>
          <a:graphicData uri="http://schemas.openxmlformats.org/presentationml/2006/ole">
            <p:oleObj spid="_x0000_s2054" name="Image" r:id="rId4" imgW="7098413" imgH="10019048" progId="">
              <p:embed/>
            </p:oleObj>
          </a:graphicData>
        </a:graphic>
      </p:graphicFrame>
      <p:sp>
        <p:nvSpPr>
          <p:cNvPr id="5" name="1 Rectángulo"/>
          <p:cNvSpPr/>
          <p:nvPr/>
        </p:nvSpPr>
        <p:spPr>
          <a:xfrm>
            <a:off x="4892040" y="1240304"/>
            <a:ext cx="4602480" cy="4524315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 wrap="square">
            <a:spAutoFit/>
          </a:bodyPr>
          <a:lstStyle>
            <a:defPPr>
              <a:defRPr lang="es-ES"/>
            </a:defPPr>
            <a:lvl1pPr algn="l" rtl="0" fontAlgn="base">
              <a:spcBef>
                <a:spcPct val="0"/>
              </a:spcBef>
              <a:spcAft>
                <a:spcPct val="0"/>
              </a:spcAft>
              <a:defRPr sz="1000" b="1" kern="1200">
                <a:solidFill>
                  <a:schemeClr val="bg1"/>
                </a:solidFill>
                <a:latin typeface="Arial" charset="0"/>
                <a:ea typeface="+mn-ea"/>
                <a:cs typeface="Arial" charset="0"/>
              </a:defRPr>
            </a:lvl1pPr>
            <a:lvl2pPr marL="457200" algn="l" rtl="0" fontAlgn="base">
              <a:spcBef>
                <a:spcPct val="0"/>
              </a:spcBef>
              <a:spcAft>
                <a:spcPct val="0"/>
              </a:spcAft>
              <a:defRPr sz="1000" b="1" kern="1200">
                <a:solidFill>
                  <a:schemeClr val="bg1"/>
                </a:solidFill>
                <a:latin typeface="Arial" charset="0"/>
                <a:ea typeface="+mn-ea"/>
                <a:cs typeface="Arial" charset="0"/>
              </a:defRPr>
            </a:lvl2pPr>
            <a:lvl3pPr marL="914400" algn="l" rtl="0" fontAlgn="base">
              <a:spcBef>
                <a:spcPct val="0"/>
              </a:spcBef>
              <a:spcAft>
                <a:spcPct val="0"/>
              </a:spcAft>
              <a:defRPr sz="1000" b="1" kern="1200">
                <a:solidFill>
                  <a:schemeClr val="bg1"/>
                </a:solidFill>
                <a:latin typeface="Arial" charset="0"/>
                <a:ea typeface="+mn-ea"/>
                <a:cs typeface="Arial" charset="0"/>
              </a:defRPr>
            </a:lvl3pPr>
            <a:lvl4pPr marL="1371600" algn="l" rtl="0" fontAlgn="base">
              <a:spcBef>
                <a:spcPct val="0"/>
              </a:spcBef>
              <a:spcAft>
                <a:spcPct val="0"/>
              </a:spcAft>
              <a:defRPr sz="1000" b="1" kern="1200">
                <a:solidFill>
                  <a:schemeClr val="bg1"/>
                </a:solidFill>
                <a:latin typeface="Arial" charset="0"/>
                <a:ea typeface="+mn-ea"/>
                <a:cs typeface="Arial" charset="0"/>
              </a:defRPr>
            </a:lvl4pPr>
            <a:lvl5pPr marL="1828800" algn="l" rtl="0" fontAlgn="base">
              <a:spcBef>
                <a:spcPct val="0"/>
              </a:spcBef>
              <a:spcAft>
                <a:spcPct val="0"/>
              </a:spcAft>
              <a:defRPr sz="1000" b="1" kern="1200">
                <a:solidFill>
                  <a:schemeClr val="bg1"/>
                </a:solidFill>
                <a:latin typeface="Arial" charset="0"/>
                <a:ea typeface="+mn-ea"/>
                <a:cs typeface="Arial" charset="0"/>
              </a:defRPr>
            </a:lvl5pPr>
            <a:lvl6pPr marL="2286000" algn="l" defTabSz="914400" rtl="0" eaLnBrk="1" latinLnBrk="0" hangingPunct="1">
              <a:defRPr sz="1000" b="1" kern="1200">
                <a:solidFill>
                  <a:schemeClr val="bg1"/>
                </a:solidFill>
                <a:latin typeface="Arial" charset="0"/>
                <a:ea typeface="+mn-ea"/>
                <a:cs typeface="Arial" charset="0"/>
              </a:defRPr>
            </a:lvl6pPr>
            <a:lvl7pPr marL="2743200" algn="l" defTabSz="914400" rtl="0" eaLnBrk="1" latinLnBrk="0" hangingPunct="1">
              <a:defRPr sz="1000" b="1" kern="1200">
                <a:solidFill>
                  <a:schemeClr val="bg1"/>
                </a:solidFill>
                <a:latin typeface="Arial" charset="0"/>
                <a:ea typeface="+mn-ea"/>
                <a:cs typeface="Arial" charset="0"/>
              </a:defRPr>
            </a:lvl7pPr>
            <a:lvl8pPr marL="3200400" algn="l" defTabSz="914400" rtl="0" eaLnBrk="1" latinLnBrk="0" hangingPunct="1">
              <a:defRPr sz="1000" b="1" kern="1200">
                <a:solidFill>
                  <a:schemeClr val="bg1"/>
                </a:solidFill>
                <a:latin typeface="Arial" charset="0"/>
                <a:ea typeface="+mn-ea"/>
                <a:cs typeface="Arial" charset="0"/>
              </a:defRPr>
            </a:lvl8pPr>
            <a:lvl9pPr marL="3657600" algn="l" defTabSz="914400" rtl="0" eaLnBrk="1" latinLnBrk="0" hangingPunct="1">
              <a:defRPr sz="1000" b="1" kern="1200">
                <a:solidFill>
                  <a:schemeClr val="bg1"/>
                </a:solidFill>
                <a:latin typeface="Arial" charset="0"/>
                <a:ea typeface="+mn-ea"/>
                <a:cs typeface="Arial" charset="0"/>
              </a:defRPr>
            </a:lvl9pPr>
          </a:lstStyle>
          <a:p>
            <a:r>
              <a:rPr lang="es-ES_tradnl" sz="1800" dirty="0" smtClean="0">
                <a:solidFill>
                  <a:srgbClr val="0070C0"/>
                </a:solidFill>
              </a:rPr>
              <a:t>Se establece el perfil de aplicación del MINHAP,  basado en el </a:t>
            </a:r>
            <a:r>
              <a:rPr lang="es-ES_tradnl" sz="1800" dirty="0" err="1" smtClean="0">
                <a:solidFill>
                  <a:srgbClr val="0070C0"/>
                </a:solidFill>
              </a:rPr>
              <a:t>eEMGDE</a:t>
            </a:r>
            <a:r>
              <a:rPr lang="es-ES_tradnl" sz="1800" dirty="0">
                <a:solidFill>
                  <a:srgbClr val="0070C0"/>
                </a:solidFill>
              </a:rPr>
              <a:t>.</a:t>
            </a:r>
            <a:endParaRPr lang="es-ES_tradnl" sz="1800" dirty="0" smtClean="0">
              <a:solidFill>
                <a:srgbClr val="0070C0"/>
              </a:solidFill>
            </a:endParaRPr>
          </a:p>
          <a:p>
            <a:endParaRPr lang="es-ES_tradnl" sz="1800" b="0" dirty="0">
              <a:solidFill>
                <a:srgbClr val="0070C0"/>
              </a:solidFill>
            </a:endParaRPr>
          </a:p>
          <a:p>
            <a:endParaRPr lang="es-ES_tradnl" sz="1800" b="0" dirty="0" smtClean="0">
              <a:solidFill>
                <a:srgbClr val="0070C0"/>
              </a:solidFill>
            </a:endParaRPr>
          </a:p>
          <a:p>
            <a:r>
              <a:rPr lang="es-ES_tradnl" sz="1800" b="0" dirty="0" smtClean="0">
                <a:solidFill>
                  <a:srgbClr val="0070C0"/>
                </a:solidFill>
              </a:rPr>
              <a:t>Este perfil de aplicación contiene tres bloques diferenciados de metadatos:</a:t>
            </a:r>
          </a:p>
          <a:p>
            <a:endParaRPr lang="es-ES_tradnl" sz="1800" b="0" dirty="0">
              <a:solidFill>
                <a:srgbClr val="0070C0"/>
              </a:solidFill>
            </a:endParaRPr>
          </a:p>
          <a:p>
            <a:r>
              <a:rPr lang="es-ES_tradnl" sz="1800" b="0" dirty="0" smtClean="0">
                <a:solidFill>
                  <a:srgbClr val="0070C0"/>
                </a:solidFill>
              </a:rPr>
              <a:t>-Obligatorios de acuerdo con las NTI de documento-e y expediente-e</a:t>
            </a:r>
          </a:p>
          <a:p>
            <a:r>
              <a:rPr lang="es-ES_tradnl" sz="1800" b="0" dirty="0" smtClean="0">
                <a:solidFill>
                  <a:srgbClr val="0070C0"/>
                </a:solidFill>
              </a:rPr>
              <a:t>-Complementarios mínimos necesarios para la transferencia de documentos-e y expedientes-e, entre repositorios con cambio de custodia.</a:t>
            </a:r>
          </a:p>
          <a:p>
            <a:r>
              <a:rPr lang="es-ES_tradnl" sz="1800" b="0" dirty="0" smtClean="0">
                <a:solidFill>
                  <a:srgbClr val="0070C0"/>
                </a:solidFill>
              </a:rPr>
              <a:t>-Complementarios recomendados para la gestión óptima de documentos-e y expedientes-e</a:t>
            </a:r>
          </a:p>
        </p:txBody>
      </p:sp>
    </p:spTree>
    <p:extLst>
      <p:ext uri="{BB962C8B-B14F-4D97-AF65-F5344CB8AC3E}">
        <p14:creationId xmlns:p14="http://schemas.microsoft.com/office/powerpoint/2010/main" xmlns="" val="1543461413"/>
      </p:ext>
    </p:extLst>
  </p:cSld>
  <p:clrMapOvr>
    <a:masterClrMapping/>
  </p:clrMapOvr>
</p:sld>
</file>

<file path=ppt/slides/slide6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3" name="Objeto 2"/>
          <p:cNvGraphicFramePr>
            <a:graphicFrameLocks noChangeAspect="1"/>
          </p:cNvGraphicFramePr>
          <p:nvPr>
            <p:extLst/>
          </p:nvPr>
        </p:nvGraphicFramePr>
        <p:xfrm>
          <a:off x="1987868" y="703898"/>
          <a:ext cx="5991225" cy="5876925"/>
        </p:xfrm>
        <a:graphic>
          <a:graphicData uri="http://schemas.openxmlformats.org/presentationml/2006/ole">
            <p:oleObj spid="_x0000_s3078" name="Image" r:id="rId4" imgW="7987302" imgH="7834921" progId="">
              <p:embed/>
            </p:oleObj>
          </a:graphicData>
        </a:graphic>
      </p:graphicFrame>
    </p:spTree>
    <p:extLst>
      <p:ext uri="{BB962C8B-B14F-4D97-AF65-F5344CB8AC3E}">
        <p14:creationId xmlns:p14="http://schemas.microsoft.com/office/powerpoint/2010/main" xmlns="" val="2263988814"/>
      </p:ext>
    </p:extLst>
  </p:cSld>
  <p:clrMapOvr>
    <a:masterClrMapping/>
  </p:clrMapOvr>
</p:sld>
</file>

<file path=ppt/slides/slide6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Objeto 1"/>
          <p:cNvGraphicFramePr>
            <a:graphicFrameLocks noChangeAspect="1"/>
          </p:cNvGraphicFramePr>
          <p:nvPr>
            <p:extLst/>
          </p:nvPr>
        </p:nvGraphicFramePr>
        <p:xfrm>
          <a:off x="195263" y="819150"/>
          <a:ext cx="9515475" cy="5219700"/>
        </p:xfrm>
        <a:graphic>
          <a:graphicData uri="http://schemas.openxmlformats.org/presentationml/2006/ole">
            <p:oleObj spid="_x0000_s4102" name="Image" r:id="rId4" imgW="12685714" imgH="6958730" progId="">
              <p:embed/>
            </p:oleObj>
          </a:graphicData>
        </a:graphic>
      </p:graphicFrame>
    </p:spTree>
    <p:extLst>
      <p:ext uri="{BB962C8B-B14F-4D97-AF65-F5344CB8AC3E}">
        <p14:creationId xmlns:p14="http://schemas.microsoft.com/office/powerpoint/2010/main" xmlns="" val="1872568900"/>
      </p:ext>
    </p:extLst>
  </p:cSld>
  <p:clrMapOvr>
    <a:masterClrMapping/>
  </p:clrMapOvr>
</p:sld>
</file>

<file path=ppt/slides/slide6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3" name="Objeto 2"/>
          <p:cNvGraphicFramePr>
            <a:graphicFrameLocks noChangeAspect="1"/>
          </p:cNvGraphicFramePr>
          <p:nvPr>
            <p:extLst/>
          </p:nvPr>
        </p:nvGraphicFramePr>
        <p:xfrm>
          <a:off x="28575" y="709613"/>
          <a:ext cx="9848850" cy="5438775"/>
        </p:xfrm>
        <a:graphic>
          <a:graphicData uri="http://schemas.openxmlformats.org/presentationml/2006/ole">
            <p:oleObj spid="_x0000_s5126" name="Image" r:id="rId4" imgW="13130159" imgH="7250794" progId="">
              <p:embed/>
            </p:oleObj>
          </a:graphicData>
        </a:graphic>
      </p:graphicFrame>
    </p:spTree>
    <p:extLst>
      <p:ext uri="{BB962C8B-B14F-4D97-AF65-F5344CB8AC3E}">
        <p14:creationId xmlns:p14="http://schemas.microsoft.com/office/powerpoint/2010/main" xmlns="" val="2561862691"/>
      </p:ext>
    </p:extLst>
  </p:cSld>
  <p:clrMapOvr>
    <a:masterClrMapping/>
  </p:clrMapOvr>
</p:sld>
</file>

<file path=ppt/slides/slide6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5" name="Objeto 4"/>
          <p:cNvGraphicFramePr>
            <a:graphicFrameLocks noChangeAspect="1"/>
          </p:cNvGraphicFramePr>
          <p:nvPr>
            <p:extLst/>
          </p:nvPr>
        </p:nvGraphicFramePr>
        <p:xfrm>
          <a:off x="0" y="583199"/>
          <a:ext cx="6051710" cy="4334510"/>
        </p:xfrm>
        <a:graphic>
          <a:graphicData uri="http://schemas.openxmlformats.org/presentationml/2006/ole">
            <p:oleObj spid="_x0000_s6154" name="Image" r:id="rId4" imgW="8101587" imgH="5803175" progId="">
              <p:embed/>
            </p:oleObj>
          </a:graphicData>
        </a:graphic>
      </p:graphicFrame>
      <p:graphicFrame>
        <p:nvGraphicFramePr>
          <p:cNvPr id="6" name="Objeto 5"/>
          <p:cNvGraphicFramePr>
            <a:graphicFrameLocks noChangeAspect="1"/>
          </p:cNvGraphicFramePr>
          <p:nvPr>
            <p:extLst/>
          </p:nvPr>
        </p:nvGraphicFramePr>
        <p:xfrm>
          <a:off x="4373880" y="2588642"/>
          <a:ext cx="5651500" cy="4269358"/>
        </p:xfrm>
        <a:graphic>
          <a:graphicData uri="http://schemas.openxmlformats.org/presentationml/2006/ole">
            <p:oleObj spid="_x0000_s6155" name="Image" r:id="rId5" imgW="8101587" imgH="6120635" progId="">
              <p:embed/>
            </p:oleObj>
          </a:graphicData>
        </a:graphic>
      </p:graphicFrame>
    </p:spTree>
    <p:extLst>
      <p:ext uri="{BB962C8B-B14F-4D97-AF65-F5344CB8AC3E}">
        <p14:creationId xmlns:p14="http://schemas.microsoft.com/office/powerpoint/2010/main" xmlns="" val="904560421"/>
      </p:ext>
    </p:extLst>
  </p:cSld>
  <p:clrMapOvr>
    <a:masterClrMapping/>
  </p:clrMapOvr>
</p:sld>
</file>

<file path=ppt/slides/slide6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ítulo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dirty="0" smtClean="0"/>
              <a:t>4. A Esquema de Metadatos de Ingreso en Archivo</a:t>
            </a:r>
            <a:endParaRPr lang="es-ES" dirty="0"/>
          </a:p>
        </p:txBody>
      </p:sp>
      <p:sp>
        <p:nvSpPr>
          <p:cNvPr id="5" name="Marcador de contenido 4"/>
          <p:cNvSpPr>
            <a:spLocks noGrp="1"/>
          </p:cNvSpPr>
          <p:nvPr>
            <p:ph idx="1"/>
          </p:nvPr>
        </p:nvSpPr>
        <p:spPr>
          <a:xfrm>
            <a:off x="255373" y="1407426"/>
            <a:ext cx="9440562" cy="5112000"/>
          </a:xfrm>
        </p:spPr>
        <p:txBody>
          <a:bodyPr/>
          <a:lstStyle/>
          <a:p>
            <a:pPr lvl="3"/>
            <a:endParaRPr lang="en-US" dirty="0"/>
          </a:p>
          <a:p>
            <a:r>
              <a:rPr lang="es-ES" dirty="0" smtClean="0"/>
              <a:t>Metadatos obligatorios ENI</a:t>
            </a:r>
          </a:p>
          <a:p>
            <a:r>
              <a:rPr lang="es-ES" dirty="0" smtClean="0"/>
              <a:t>Metadatos para la gestión de documentos-e y expedientes-e</a:t>
            </a:r>
          </a:p>
          <a:p>
            <a:pPr lvl="2"/>
            <a:r>
              <a:rPr lang="es-ES" dirty="0" smtClean="0">
                <a:solidFill>
                  <a:schemeClr val="tx2"/>
                </a:solidFill>
              </a:rPr>
              <a:t>Metadatos heredados de la serie documental</a:t>
            </a:r>
          </a:p>
          <a:p>
            <a:pPr lvl="3"/>
            <a:r>
              <a:rPr lang="es-ES" dirty="0" smtClean="0"/>
              <a:t>eEMGDE8. Seguridad</a:t>
            </a:r>
          </a:p>
          <a:p>
            <a:pPr lvl="3"/>
            <a:r>
              <a:rPr lang="es-ES" dirty="0" smtClean="0"/>
              <a:t>eEMGDE9. Derechos de acceso, uso y reutilización</a:t>
            </a:r>
          </a:p>
          <a:p>
            <a:pPr lvl="3"/>
            <a:r>
              <a:rPr lang="es-ES" dirty="0" smtClean="0"/>
              <a:t>eEMGDE13. Calificación</a:t>
            </a:r>
          </a:p>
          <a:p>
            <a:pPr lvl="2"/>
            <a:r>
              <a:rPr lang="es-ES" dirty="0" smtClean="0">
                <a:solidFill>
                  <a:schemeClr val="tx2"/>
                </a:solidFill>
              </a:rPr>
              <a:t>Metadatos con valores propios para cada expediente-e y documento-e</a:t>
            </a:r>
          </a:p>
          <a:p>
            <a:pPr lvl="3"/>
            <a:r>
              <a:rPr lang="en-US" dirty="0" smtClean="0"/>
              <a:t>eEMGDE4.2.Fechas.Fecha Fin</a:t>
            </a:r>
            <a:endParaRPr lang="es-ES" dirty="0"/>
          </a:p>
          <a:p>
            <a:pPr lvl="3"/>
            <a:r>
              <a:rPr lang="en-US" dirty="0" smtClean="0"/>
              <a:t>eEMGDE3.1.Nombre.NombreNatural</a:t>
            </a:r>
          </a:p>
          <a:p>
            <a:pPr lvl="2"/>
            <a:endParaRPr lang="en-US" dirty="0"/>
          </a:p>
          <a:p>
            <a:endParaRPr lang="es-ES" dirty="0" smtClean="0"/>
          </a:p>
          <a:p>
            <a:pPr lvl="3"/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xmlns="" val="4108571967"/>
      </p:ext>
    </p:extLst>
  </p:cSld>
  <p:clrMapOvr>
    <a:masterClrMapping/>
  </p:clrMapOvr>
</p:sld>
</file>

<file path=ppt/slides/slide6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ítulo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dirty="0" smtClean="0"/>
              <a:t>4. Esquema de Metadatos de Ingreso en Archivo</a:t>
            </a:r>
            <a:endParaRPr lang="es-ES" dirty="0"/>
          </a:p>
        </p:txBody>
      </p:sp>
      <p:sp>
        <p:nvSpPr>
          <p:cNvPr id="5" name="Marcador de contenido 4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3"/>
            <a:endParaRPr lang="en-US" dirty="0"/>
          </a:p>
          <a:p>
            <a:r>
              <a:rPr lang="en-US" dirty="0" err="1" smtClean="0"/>
              <a:t>Distinción</a:t>
            </a:r>
            <a:r>
              <a:rPr lang="en-US" dirty="0" smtClean="0"/>
              <a:t> </a:t>
            </a:r>
            <a:r>
              <a:rPr lang="en-US" dirty="0" err="1" smtClean="0"/>
              <a:t>importante</a:t>
            </a:r>
            <a:r>
              <a:rPr lang="en-US" dirty="0" smtClean="0"/>
              <a:t>:</a:t>
            </a:r>
          </a:p>
          <a:p>
            <a:pPr lvl="2"/>
            <a:r>
              <a:rPr lang="en-US" dirty="0" smtClean="0"/>
              <a:t>Entre </a:t>
            </a:r>
            <a:r>
              <a:rPr lang="en-US" dirty="0" err="1" smtClean="0"/>
              <a:t>los</a:t>
            </a:r>
            <a:r>
              <a:rPr lang="en-US" dirty="0" smtClean="0"/>
              <a:t> </a:t>
            </a:r>
            <a:r>
              <a:rPr lang="en-US" dirty="0" err="1" smtClean="0"/>
              <a:t>Metadatos</a:t>
            </a:r>
            <a:r>
              <a:rPr lang="en-US" dirty="0" smtClean="0"/>
              <a:t> </a:t>
            </a:r>
            <a:r>
              <a:rPr lang="en-US" dirty="0" err="1" smtClean="0"/>
              <a:t>considerados</a:t>
            </a:r>
            <a:r>
              <a:rPr lang="en-US" dirty="0" smtClean="0"/>
              <a:t> </a:t>
            </a:r>
            <a:r>
              <a:rPr lang="en-US" dirty="0" err="1" smtClean="0"/>
              <a:t>obligatorios</a:t>
            </a:r>
            <a:r>
              <a:rPr lang="en-US" dirty="0" smtClean="0"/>
              <a:t> para </a:t>
            </a:r>
            <a:r>
              <a:rPr lang="en-US" dirty="0" err="1" smtClean="0"/>
              <a:t>su</a:t>
            </a:r>
            <a:r>
              <a:rPr lang="en-US" dirty="0" smtClean="0"/>
              <a:t> Archivo </a:t>
            </a:r>
            <a:r>
              <a:rPr lang="en-US" dirty="0" err="1" smtClean="0"/>
              <a:t>definitivo</a:t>
            </a:r>
            <a:r>
              <a:rPr lang="en-US" dirty="0" smtClean="0"/>
              <a:t> y </a:t>
            </a:r>
            <a:r>
              <a:rPr lang="en-US" dirty="0" err="1" smtClean="0"/>
              <a:t>los</a:t>
            </a:r>
            <a:r>
              <a:rPr lang="en-US" dirty="0" smtClean="0"/>
              <a:t> de Pre-</a:t>
            </a:r>
            <a:r>
              <a:rPr lang="en-US" dirty="0" err="1" smtClean="0"/>
              <a:t>Ingreso</a:t>
            </a:r>
            <a:r>
              <a:rPr lang="en-US" dirty="0" smtClean="0"/>
              <a:t> </a:t>
            </a:r>
            <a:r>
              <a:rPr lang="en-US" dirty="0" err="1" smtClean="0"/>
              <a:t>en</a:t>
            </a:r>
            <a:r>
              <a:rPr lang="en-US" dirty="0" smtClean="0"/>
              <a:t> Archivo. </a:t>
            </a:r>
          </a:p>
          <a:p>
            <a:pPr lvl="2"/>
            <a:r>
              <a:rPr lang="en-US" dirty="0" err="1" smtClean="0"/>
              <a:t>En</a:t>
            </a:r>
            <a:r>
              <a:rPr lang="en-US" dirty="0" smtClean="0"/>
              <a:t> </a:t>
            </a:r>
            <a:r>
              <a:rPr lang="en-US" dirty="0" err="1" smtClean="0"/>
              <a:t>este</a:t>
            </a:r>
            <a:r>
              <a:rPr lang="en-US" dirty="0" smtClean="0"/>
              <a:t> </a:t>
            </a:r>
            <a:r>
              <a:rPr lang="en-US" dirty="0" err="1" smtClean="0"/>
              <a:t>punto</a:t>
            </a:r>
            <a:r>
              <a:rPr lang="en-US" dirty="0" smtClean="0"/>
              <a:t> </a:t>
            </a:r>
            <a:r>
              <a:rPr lang="en-US" dirty="0" err="1" smtClean="0"/>
              <a:t>estamos</a:t>
            </a:r>
            <a:r>
              <a:rPr lang="en-US" dirty="0" smtClean="0"/>
              <a:t> </a:t>
            </a:r>
            <a:r>
              <a:rPr lang="en-US" dirty="0" err="1" smtClean="0"/>
              <a:t>estableciendo</a:t>
            </a:r>
            <a:r>
              <a:rPr lang="en-US" dirty="0" smtClean="0"/>
              <a:t> </a:t>
            </a:r>
            <a:r>
              <a:rPr lang="en-US" dirty="0" err="1" smtClean="0"/>
              <a:t>cuáles</a:t>
            </a:r>
            <a:r>
              <a:rPr lang="en-US" dirty="0" smtClean="0"/>
              <a:t> se </a:t>
            </a:r>
            <a:r>
              <a:rPr lang="en-US" dirty="0" err="1" smtClean="0"/>
              <a:t>consideran</a:t>
            </a:r>
            <a:r>
              <a:rPr lang="en-US" dirty="0" smtClean="0"/>
              <a:t>, </a:t>
            </a:r>
            <a:r>
              <a:rPr lang="en-US" dirty="0" err="1" smtClean="0"/>
              <a:t>desde</a:t>
            </a:r>
            <a:r>
              <a:rPr lang="en-US" dirty="0" smtClean="0"/>
              <a:t> el </a:t>
            </a:r>
            <a:r>
              <a:rPr lang="en-US" dirty="0" err="1" smtClean="0"/>
              <a:t>punto</a:t>
            </a:r>
            <a:r>
              <a:rPr lang="en-US" dirty="0" smtClean="0"/>
              <a:t> de vista </a:t>
            </a:r>
            <a:r>
              <a:rPr lang="en-US" dirty="0" err="1" smtClean="0"/>
              <a:t>Archivístico</a:t>
            </a:r>
            <a:r>
              <a:rPr lang="en-US" dirty="0" smtClean="0"/>
              <a:t> y el </a:t>
            </a:r>
            <a:r>
              <a:rPr lang="en-US" dirty="0" err="1" smtClean="0"/>
              <a:t>reparto</a:t>
            </a:r>
            <a:r>
              <a:rPr lang="en-US" dirty="0" smtClean="0"/>
              <a:t> de “</a:t>
            </a:r>
            <a:r>
              <a:rPr lang="en-US" dirty="0" err="1" smtClean="0"/>
              <a:t>trabajo</a:t>
            </a:r>
            <a:r>
              <a:rPr lang="en-US" dirty="0" smtClean="0"/>
              <a:t>” entre </a:t>
            </a:r>
            <a:r>
              <a:rPr lang="en-US" dirty="0" err="1" smtClean="0"/>
              <a:t>los</a:t>
            </a:r>
            <a:r>
              <a:rPr lang="en-US" dirty="0" smtClean="0"/>
              <a:t> sistemas </a:t>
            </a:r>
            <a:r>
              <a:rPr lang="en-US" dirty="0" err="1" smtClean="0"/>
              <a:t>generadores</a:t>
            </a:r>
            <a:r>
              <a:rPr lang="en-US" dirty="0" smtClean="0"/>
              <a:t> de </a:t>
            </a:r>
            <a:r>
              <a:rPr lang="en-US" dirty="0" err="1" smtClean="0"/>
              <a:t>Expedientes</a:t>
            </a:r>
            <a:r>
              <a:rPr lang="en-US" dirty="0" smtClean="0"/>
              <a:t> </a:t>
            </a:r>
            <a:r>
              <a:rPr lang="en-US" dirty="0" err="1" smtClean="0"/>
              <a:t>Electrónicos</a:t>
            </a:r>
            <a:r>
              <a:rPr lang="en-US" dirty="0" smtClean="0"/>
              <a:t> y Archivo.</a:t>
            </a:r>
          </a:p>
          <a:p>
            <a:endParaRPr lang="en-US" dirty="0"/>
          </a:p>
          <a:p>
            <a:r>
              <a:rPr lang="es-ES" dirty="0"/>
              <a:t>Metadatos</a:t>
            </a:r>
          </a:p>
          <a:p>
            <a:pPr lvl="2"/>
            <a:r>
              <a:rPr lang="es-ES" dirty="0"/>
              <a:t>Obligatorios: Los del ENI, con especial importancia del Código SIA.</a:t>
            </a:r>
          </a:p>
          <a:p>
            <a:pPr lvl="2"/>
            <a:r>
              <a:rPr lang="es-ES" dirty="0"/>
              <a:t>Complementarios (del </a:t>
            </a:r>
            <a:r>
              <a:rPr lang="es-ES" dirty="0" err="1"/>
              <a:t>eMGDE</a:t>
            </a:r>
            <a:r>
              <a:rPr lang="es-ES" dirty="0"/>
              <a:t>):</a:t>
            </a:r>
          </a:p>
          <a:p>
            <a:pPr lvl="3"/>
            <a:r>
              <a:rPr lang="es-ES" dirty="0"/>
              <a:t>Fecha Fin para el Expediente (</a:t>
            </a:r>
            <a:r>
              <a:rPr lang="en-US" dirty="0"/>
              <a:t>metadatoseEMGDE:eEMGDE4.2.Fechas.Fecha Fin)</a:t>
            </a:r>
            <a:endParaRPr lang="es-ES" dirty="0"/>
          </a:p>
          <a:p>
            <a:pPr lvl="3"/>
            <a:r>
              <a:rPr lang="es-ES" dirty="0"/>
              <a:t>Nombre Natural (</a:t>
            </a:r>
            <a:r>
              <a:rPr lang="en-US" dirty="0"/>
              <a:t>metadatoseEMGDE:eEMGDE3.1.Nombre.NombreNatural</a:t>
            </a:r>
            <a:r>
              <a:rPr lang="en-US" dirty="0" smtClean="0"/>
              <a:t>)</a:t>
            </a:r>
          </a:p>
          <a:p>
            <a:pPr lvl="2"/>
            <a:r>
              <a:rPr lang="en-US" dirty="0" smtClean="0"/>
              <a:t>El resto de </a:t>
            </a:r>
            <a:r>
              <a:rPr lang="en-US" dirty="0" err="1" smtClean="0"/>
              <a:t>los</a:t>
            </a:r>
            <a:r>
              <a:rPr lang="en-US" dirty="0" smtClean="0"/>
              <a:t> </a:t>
            </a:r>
            <a:r>
              <a:rPr lang="en-US" dirty="0" err="1" smtClean="0"/>
              <a:t>metadatos</a:t>
            </a:r>
            <a:r>
              <a:rPr lang="en-US" dirty="0" smtClean="0"/>
              <a:t> </a:t>
            </a:r>
            <a:r>
              <a:rPr lang="en-US" dirty="0" err="1" smtClean="0"/>
              <a:t>establecidos</a:t>
            </a:r>
            <a:r>
              <a:rPr lang="en-US" dirty="0" smtClean="0"/>
              <a:t> </a:t>
            </a:r>
            <a:r>
              <a:rPr lang="en-US" dirty="0" err="1" smtClean="0"/>
              <a:t>en</a:t>
            </a:r>
            <a:r>
              <a:rPr lang="en-US" dirty="0" smtClean="0"/>
              <a:t> </a:t>
            </a:r>
            <a:r>
              <a:rPr lang="en-US" dirty="0" err="1" smtClean="0"/>
              <a:t>cada</a:t>
            </a:r>
            <a:r>
              <a:rPr lang="en-US" dirty="0" smtClean="0"/>
              <a:t> </a:t>
            </a:r>
            <a:r>
              <a:rPr lang="en-US" dirty="0" err="1" smtClean="0"/>
              <a:t>Política</a:t>
            </a:r>
            <a:r>
              <a:rPr lang="en-US" dirty="0" smtClean="0"/>
              <a:t> para </a:t>
            </a:r>
            <a:r>
              <a:rPr lang="en-US" dirty="0" err="1" smtClean="0"/>
              <a:t>su</a:t>
            </a:r>
            <a:r>
              <a:rPr lang="en-US" dirty="0" smtClean="0"/>
              <a:t> Gestión </a:t>
            </a:r>
            <a:r>
              <a:rPr lang="en-US" dirty="0" err="1" smtClean="0"/>
              <a:t>en</a:t>
            </a:r>
            <a:r>
              <a:rPr lang="en-US" dirty="0" smtClean="0"/>
              <a:t> Archivo, se </a:t>
            </a:r>
            <a:r>
              <a:rPr lang="en-US" dirty="0" err="1" smtClean="0"/>
              <a:t>heredan</a:t>
            </a:r>
            <a:r>
              <a:rPr lang="en-US" dirty="0" smtClean="0"/>
              <a:t> o </a:t>
            </a:r>
            <a:r>
              <a:rPr lang="en-US" dirty="0" err="1" smtClean="0"/>
              <a:t>deducen</a:t>
            </a:r>
            <a:r>
              <a:rPr lang="en-US" dirty="0" smtClean="0"/>
              <a:t> de la </a:t>
            </a:r>
            <a:r>
              <a:rPr lang="en-US" dirty="0" err="1" smtClean="0"/>
              <a:t>Serie</a:t>
            </a:r>
            <a:r>
              <a:rPr lang="en-US" dirty="0" smtClean="0"/>
              <a:t> Documental </a:t>
            </a:r>
            <a:r>
              <a:rPr lang="en-US" dirty="0" err="1" smtClean="0"/>
              <a:t>en</a:t>
            </a:r>
            <a:r>
              <a:rPr lang="en-US" dirty="0" smtClean="0"/>
              <a:t> la que se </a:t>
            </a:r>
            <a:r>
              <a:rPr lang="en-US" dirty="0" err="1" smtClean="0"/>
              <a:t>almacena</a:t>
            </a:r>
            <a:r>
              <a:rPr lang="en-US" dirty="0" smtClean="0"/>
              <a:t> el </a:t>
            </a:r>
            <a:r>
              <a:rPr lang="en-US" dirty="0" err="1" smtClean="0"/>
              <a:t>mismo</a:t>
            </a:r>
            <a:r>
              <a:rPr lang="en-US" dirty="0" smtClean="0"/>
              <a:t>.</a:t>
            </a:r>
          </a:p>
          <a:p>
            <a:pPr lvl="2"/>
            <a:endParaRPr lang="en-US" dirty="0"/>
          </a:p>
          <a:p>
            <a:endParaRPr lang="es-ES" dirty="0" smtClean="0"/>
          </a:p>
          <a:p>
            <a:pPr lvl="3"/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xmlns="" val="665334143"/>
      </p:ext>
    </p:extLst>
  </p:cSld>
  <p:clrMapOvr>
    <a:masterClrMapping/>
  </p:clrMapOvr>
</p:sld>
</file>

<file path=ppt/slides/slide6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59" name="Rectangle 3"/>
          <p:cNvSpPr txBox="1">
            <a:spLocks noChangeArrowheads="1"/>
          </p:cNvSpPr>
          <p:nvPr/>
        </p:nvSpPr>
        <p:spPr bwMode="auto">
          <a:xfrm>
            <a:off x="8441357" y="1560413"/>
            <a:ext cx="1464644" cy="31651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>
              <a:spcBef>
                <a:spcPct val="20000"/>
              </a:spcBef>
            </a:pPr>
            <a:r>
              <a:rPr lang="es-ES" sz="2000" dirty="0" smtClean="0">
                <a:solidFill>
                  <a:schemeClr val="bg1">
                    <a:lumMod val="75000"/>
                  </a:schemeClr>
                </a:solidFill>
                <a:latin typeface="+mn-lt"/>
                <a:cs typeface="+mn-cs"/>
              </a:rPr>
              <a:t>ISO 14721 </a:t>
            </a:r>
            <a:endParaRPr lang="es-ES" sz="2000" dirty="0">
              <a:solidFill>
                <a:schemeClr val="bg1">
                  <a:lumMod val="75000"/>
                </a:schemeClr>
              </a:solidFill>
              <a:latin typeface="+mn-lt"/>
              <a:cs typeface="+mn-cs"/>
            </a:endParaRPr>
          </a:p>
        </p:txBody>
      </p:sp>
      <p:sp>
        <p:nvSpPr>
          <p:cNvPr id="8" name="Rectangle 2"/>
          <p:cNvSpPr txBox="1">
            <a:spLocks noChangeArrowheads="1"/>
          </p:cNvSpPr>
          <p:nvPr/>
        </p:nvSpPr>
        <p:spPr bwMode="auto">
          <a:xfrm>
            <a:off x="270202" y="982166"/>
            <a:ext cx="9284677" cy="689317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</p:spPr>
        <p:txBody>
          <a:bodyPr lIns="90488" tIns="44450" rIns="90488" bIns="44450"/>
          <a:lstStyle/>
          <a:p>
            <a:pPr marL="307975" indent="-307975" algn="ctr" defTabSz="912813">
              <a:defRPr/>
            </a:pPr>
            <a:r>
              <a:rPr lang="es-ES" sz="4000" kern="0" dirty="0" smtClean="0">
                <a:solidFill>
                  <a:schemeClr val="tx2">
                    <a:lumMod val="75000"/>
                  </a:schemeClr>
                </a:solidFill>
                <a:latin typeface="+mj-lt"/>
                <a:ea typeface="+mj-ea"/>
                <a:cs typeface="+mj-cs"/>
              </a:rPr>
              <a:t>Modelo OAIS</a:t>
            </a:r>
            <a:endParaRPr lang="es-ES" sz="4000" b="1" kern="0" dirty="0">
              <a:solidFill>
                <a:schemeClr val="tx2">
                  <a:lumMod val="75000"/>
                </a:schemeClr>
              </a:solidFill>
              <a:latin typeface="+mj-lt"/>
              <a:ea typeface="+mj-ea"/>
              <a:cs typeface="+mj-cs"/>
            </a:endParaRPr>
          </a:p>
        </p:txBody>
      </p:sp>
      <p:sp>
        <p:nvSpPr>
          <p:cNvPr id="9" name="Rectangle 3"/>
          <p:cNvSpPr txBox="1">
            <a:spLocks noChangeArrowheads="1"/>
          </p:cNvSpPr>
          <p:nvPr/>
        </p:nvSpPr>
        <p:spPr bwMode="auto">
          <a:xfrm>
            <a:off x="2631677" y="4418332"/>
            <a:ext cx="4780166" cy="49497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>
              <a:spcBef>
                <a:spcPct val="20000"/>
              </a:spcBef>
            </a:pPr>
            <a:endParaRPr lang="es-ES" sz="2400" dirty="0">
              <a:solidFill>
                <a:schemeClr val="tx2"/>
              </a:solidFill>
              <a:latin typeface="+mn-lt"/>
              <a:cs typeface="+mn-cs"/>
            </a:endParaRPr>
          </a:p>
        </p:txBody>
      </p:sp>
      <p:pic>
        <p:nvPicPr>
          <p:cNvPr id="6" name="5 Imagen" descr="iso.pn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8593999" y="656064"/>
            <a:ext cx="987569" cy="883978"/>
          </a:xfrm>
          <a:prstGeom prst="rect">
            <a:avLst/>
          </a:prstGeom>
        </p:spPr>
      </p:pic>
      <p:pic>
        <p:nvPicPr>
          <p:cNvPr id="13" name="2 Imagen" descr="Untitled.png"/>
          <p:cNvPicPr/>
          <p:nvPr/>
        </p:nvPicPr>
        <p:blipFill>
          <a:blip r:embed="rId4" cstate="print"/>
          <a:stretch>
            <a:fillRect/>
          </a:stretch>
        </p:blipFill>
        <p:spPr>
          <a:xfrm>
            <a:off x="760397" y="2411411"/>
            <a:ext cx="8075596" cy="35081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xmlns="" val="2393432730"/>
      </p:ext>
    </p:extLst>
  </p:cSld>
  <p:clrMapOvr>
    <a:masterClrMapping/>
  </p:clrMapOvr>
  <p:transition advClick="0"/>
</p:sld>
</file>

<file path=ppt/slides/slide6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59" name="Rectangle 3"/>
          <p:cNvSpPr txBox="1">
            <a:spLocks noChangeArrowheads="1"/>
          </p:cNvSpPr>
          <p:nvPr/>
        </p:nvSpPr>
        <p:spPr bwMode="auto">
          <a:xfrm>
            <a:off x="8043736" y="1868421"/>
            <a:ext cx="1668976" cy="49497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>
              <a:spcBef>
                <a:spcPct val="20000"/>
              </a:spcBef>
            </a:pPr>
            <a:r>
              <a:rPr lang="es-ES" sz="2400" dirty="0" smtClean="0">
                <a:solidFill>
                  <a:schemeClr val="bg1">
                    <a:lumMod val="75000"/>
                  </a:schemeClr>
                </a:solidFill>
                <a:latin typeface="+mn-lt"/>
                <a:cs typeface="+mn-cs"/>
              </a:rPr>
              <a:t>ISO 14721 </a:t>
            </a:r>
            <a:endParaRPr lang="es-ES" sz="2400" dirty="0">
              <a:solidFill>
                <a:schemeClr val="bg1">
                  <a:lumMod val="75000"/>
                </a:schemeClr>
              </a:solidFill>
              <a:latin typeface="+mn-lt"/>
              <a:cs typeface="+mn-cs"/>
            </a:endParaRPr>
          </a:p>
        </p:txBody>
      </p:sp>
      <p:sp>
        <p:nvSpPr>
          <p:cNvPr id="8" name="Rectangle 2"/>
          <p:cNvSpPr txBox="1">
            <a:spLocks noChangeArrowheads="1"/>
          </p:cNvSpPr>
          <p:nvPr/>
        </p:nvSpPr>
        <p:spPr bwMode="auto">
          <a:xfrm>
            <a:off x="270202" y="982166"/>
            <a:ext cx="9284677" cy="689317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</p:spPr>
        <p:txBody>
          <a:bodyPr lIns="90488" tIns="44450" rIns="90488" bIns="44450"/>
          <a:lstStyle/>
          <a:p>
            <a:pPr marL="307975" indent="-307975" algn="ctr" defTabSz="912813">
              <a:defRPr/>
            </a:pPr>
            <a:r>
              <a:rPr lang="es-ES" sz="4000" kern="0" dirty="0" smtClean="0">
                <a:solidFill>
                  <a:schemeClr val="tx2">
                    <a:lumMod val="75000"/>
                  </a:schemeClr>
                </a:solidFill>
                <a:latin typeface="+mj-lt"/>
                <a:ea typeface="+mj-ea"/>
                <a:cs typeface="+mj-cs"/>
              </a:rPr>
              <a:t>Modelo OAIS</a:t>
            </a:r>
            <a:endParaRPr lang="es-ES" sz="4000" b="1" kern="0" dirty="0">
              <a:solidFill>
                <a:schemeClr val="tx2">
                  <a:lumMod val="75000"/>
                </a:schemeClr>
              </a:solidFill>
              <a:latin typeface="+mj-lt"/>
              <a:ea typeface="+mj-ea"/>
              <a:cs typeface="+mj-cs"/>
            </a:endParaRPr>
          </a:p>
        </p:txBody>
      </p:sp>
      <p:sp>
        <p:nvSpPr>
          <p:cNvPr id="9" name="Rectangle 3"/>
          <p:cNvSpPr txBox="1">
            <a:spLocks noChangeArrowheads="1"/>
          </p:cNvSpPr>
          <p:nvPr/>
        </p:nvSpPr>
        <p:spPr bwMode="auto">
          <a:xfrm>
            <a:off x="2631677" y="4418332"/>
            <a:ext cx="4780166" cy="49497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>
              <a:spcBef>
                <a:spcPct val="20000"/>
              </a:spcBef>
            </a:pPr>
            <a:endParaRPr lang="es-ES" sz="2400" dirty="0">
              <a:solidFill>
                <a:schemeClr val="tx2"/>
              </a:solidFill>
              <a:latin typeface="+mn-lt"/>
              <a:cs typeface="+mn-cs"/>
            </a:endParaRPr>
          </a:p>
        </p:txBody>
      </p:sp>
      <p:pic>
        <p:nvPicPr>
          <p:cNvPr id="6" name="5 Imagen" descr="iso.pn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8219493" y="656064"/>
            <a:ext cx="1362075" cy="1219200"/>
          </a:xfrm>
          <a:prstGeom prst="rect">
            <a:avLst/>
          </a:prstGeom>
        </p:spPr>
      </p:pic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620072" y="2242789"/>
            <a:ext cx="8599487" cy="45148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xmlns="" val="1677745996"/>
      </p:ext>
    </p:extLst>
  </p:cSld>
  <p:clrMapOvr>
    <a:masterClrMapping/>
  </p:clrMapOvr>
  <p:transition advClick="0"/>
</p:sld>
</file>

<file path=ppt/slides/slide6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ítulo 3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s-ES" dirty="0"/>
              <a:t>Ampliación del sistema de información administrativa, enfocado al archivo</a:t>
            </a:r>
          </a:p>
        </p:txBody>
      </p:sp>
      <p:sp>
        <p:nvSpPr>
          <p:cNvPr id="5" name="Marcador de texto 4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s-ES" dirty="0" smtClean="0"/>
              <a:t>Punto 5</a:t>
            </a:r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xmlns="" val="2060077645"/>
      </p:ext>
    </p:extLst>
  </p:cSld>
  <p:clrMapOvr>
    <a:masterClrMapping/>
  </p:clrMapOvr>
</p:sld>
</file>

<file path=ppt/slides/slide6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ítulo 3"/>
          <p:cNvSpPr>
            <a:spLocks noGrp="1"/>
          </p:cNvSpPr>
          <p:nvPr>
            <p:ph type="title"/>
          </p:nvPr>
        </p:nvSpPr>
        <p:spPr>
          <a:xfrm>
            <a:off x="373062" y="873135"/>
            <a:ext cx="9209087" cy="1031865"/>
          </a:xfrm>
        </p:spPr>
        <p:txBody>
          <a:bodyPr>
            <a:normAutofit/>
          </a:bodyPr>
          <a:lstStyle/>
          <a:p>
            <a:pPr algn="just"/>
            <a:r>
              <a:rPr lang="es-ES" sz="3200" dirty="0" smtClean="0"/>
              <a:t>5. </a:t>
            </a:r>
            <a:r>
              <a:rPr lang="es-ES" sz="2800" cap="none" dirty="0" smtClean="0"/>
              <a:t>Ampliación del Sistema de Información </a:t>
            </a:r>
            <a:r>
              <a:rPr lang="es-ES" sz="2800" cap="none" dirty="0"/>
              <a:t>A</a:t>
            </a:r>
            <a:r>
              <a:rPr lang="es-ES" sz="2800" cap="none" dirty="0" smtClean="0"/>
              <a:t>dministrativa, enfocado al archivo</a:t>
            </a:r>
            <a:endParaRPr lang="es-ES" sz="3200" dirty="0"/>
          </a:p>
        </p:txBody>
      </p:sp>
      <p:sp>
        <p:nvSpPr>
          <p:cNvPr id="3" name="2 Rectángulo"/>
          <p:cNvSpPr/>
          <p:nvPr/>
        </p:nvSpPr>
        <p:spPr>
          <a:xfrm>
            <a:off x="590550" y="2581256"/>
            <a:ext cx="8724900" cy="336502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228600" lvl="0" indent="-228600" algn="just">
              <a:spcAft>
                <a:spcPts val="1000"/>
              </a:spcAft>
              <a:buFont typeface="+mj-lt"/>
              <a:buAutoNum type="alphaLcParenR"/>
            </a:pPr>
            <a:r>
              <a:rPr lang="es-ES" sz="2800" b="0" dirty="0" smtClean="0">
                <a:solidFill>
                  <a:schemeClr val="tx2"/>
                </a:solidFill>
                <a:latin typeface="+mn-lt"/>
                <a:cs typeface="+mn-cs"/>
              </a:rPr>
              <a:t> Introducción </a:t>
            </a:r>
            <a:r>
              <a:rPr lang="es-ES" sz="2800" b="0" dirty="0">
                <a:solidFill>
                  <a:schemeClr val="tx2"/>
                </a:solidFill>
                <a:latin typeface="+mn-lt"/>
                <a:cs typeface="+mn-cs"/>
              </a:rPr>
              <a:t>a SIA y su importancia. </a:t>
            </a:r>
            <a:endParaRPr lang="es-ES" sz="2800" b="0" dirty="0" smtClean="0">
              <a:solidFill>
                <a:schemeClr val="tx2"/>
              </a:solidFill>
              <a:latin typeface="+mn-lt"/>
              <a:cs typeface="+mn-cs"/>
            </a:endParaRPr>
          </a:p>
          <a:p>
            <a:pPr marL="228600" lvl="0" indent="-228600" algn="just">
              <a:spcAft>
                <a:spcPts val="1000"/>
              </a:spcAft>
              <a:buFont typeface="+mj-lt"/>
              <a:buAutoNum type="alphaLcParenR"/>
            </a:pPr>
            <a:r>
              <a:rPr lang="es-ES" sz="2800" b="0" dirty="0" smtClean="0">
                <a:solidFill>
                  <a:schemeClr val="tx2"/>
                </a:solidFill>
                <a:latin typeface="+mn-lt"/>
                <a:cs typeface="+mn-cs"/>
              </a:rPr>
              <a:t>Comentarios </a:t>
            </a:r>
            <a:r>
              <a:rPr lang="es-ES" sz="2800" b="0" dirty="0">
                <a:solidFill>
                  <a:schemeClr val="tx2"/>
                </a:solidFill>
                <a:latin typeface="+mn-lt"/>
                <a:cs typeface="+mn-cs"/>
              </a:rPr>
              <a:t>y presentación de un par de pantallas de la aplicación, y presentación en la  DTIC como punto de contacto de SIA desde el punto de vista técnico </a:t>
            </a:r>
            <a:endParaRPr lang="es-ES" sz="2800" b="0" dirty="0" smtClean="0">
              <a:solidFill>
                <a:schemeClr val="tx2"/>
              </a:solidFill>
              <a:latin typeface="+mn-lt"/>
              <a:cs typeface="+mn-cs"/>
            </a:endParaRPr>
          </a:p>
          <a:p>
            <a:pPr marL="228600" lvl="0" indent="-228600" algn="just">
              <a:spcAft>
                <a:spcPts val="1000"/>
              </a:spcAft>
              <a:buFont typeface="+mj-lt"/>
              <a:buAutoNum type="alphaLcParenR"/>
            </a:pPr>
            <a:r>
              <a:rPr lang="es-ES" sz="2800" b="0" dirty="0">
                <a:solidFill>
                  <a:schemeClr val="tx2"/>
                </a:solidFill>
                <a:latin typeface="+mn-lt"/>
                <a:cs typeface="+mn-cs"/>
              </a:rPr>
              <a:t> </a:t>
            </a:r>
            <a:r>
              <a:rPr lang="es-ES" sz="2800" b="0" dirty="0" smtClean="0">
                <a:solidFill>
                  <a:schemeClr val="tx2"/>
                </a:solidFill>
                <a:latin typeface="+mn-lt"/>
                <a:cs typeface="+mn-cs"/>
              </a:rPr>
              <a:t>Introducción </a:t>
            </a:r>
            <a:r>
              <a:rPr lang="es-ES" sz="2800" b="0" dirty="0">
                <a:solidFill>
                  <a:schemeClr val="tx2"/>
                </a:solidFill>
                <a:latin typeface="+mn-lt"/>
                <a:cs typeface="+mn-cs"/>
              </a:rPr>
              <a:t>a la inclusión del archivo en SIA: la propuesta de trabajo. </a:t>
            </a:r>
            <a:endParaRPr lang="es-ES_tradnl" sz="2800" b="0" dirty="0">
              <a:solidFill>
                <a:schemeClr val="tx2"/>
              </a:solidFill>
              <a:latin typeface="+mn-lt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1204355003"/>
      </p:ext>
    </p:extLst>
  </p:cSld>
  <p:clrMapOvr>
    <a:masterClrMapping/>
  </p:clrMapOvr>
</p:sld>
</file>

<file path=ppt/slides/slide7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ítulo 3"/>
          <p:cNvSpPr>
            <a:spLocks noGrp="1"/>
          </p:cNvSpPr>
          <p:nvPr>
            <p:ph type="title"/>
          </p:nvPr>
        </p:nvSpPr>
        <p:spPr>
          <a:xfrm>
            <a:off x="373062" y="873135"/>
            <a:ext cx="9209087" cy="1031865"/>
          </a:xfrm>
        </p:spPr>
        <p:txBody>
          <a:bodyPr>
            <a:normAutofit/>
          </a:bodyPr>
          <a:lstStyle/>
          <a:p>
            <a:pPr algn="just"/>
            <a:r>
              <a:rPr lang="es-ES" sz="3200" dirty="0" smtClean="0"/>
              <a:t>5.A. </a:t>
            </a:r>
            <a:r>
              <a:rPr lang="es-ES" sz="2800" cap="none" dirty="0"/>
              <a:t>Introducción a SIA y su importancia.</a:t>
            </a:r>
            <a:endParaRPr lang="es-ES" sz="3200" dirty="0"/>
          </a:p>
        </p:txBody>
      </p:sp>
      <p:sp>
        <p:nvSpPr>
          <p:cNvPr id="3" name="2 Rectángulo"/>
          <p:cNvSpPr/>
          <p:nvPr/>
        </p:nvSpPr>
        <p:spPr>
          <a:xfrm>
            <a:off x="1085088" y="1560575"/>
            <a:ext cx="8253984" cy="35394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452438" lvl="0" indent="87313" algn="just">
              <a:buFont typeface="Arial" pitchFamily="34" charset="0"/>
              <a:buChar char="•"/>
            </a:pPr>
            <a:r>
              <a:rPr lang="es-ES" sz="1600" b="0" dirty="0" smtClean="0">
                <a:solidFill>
                  <a:schemeClr val="tx1"/>
                </a:solidFill>
                <a:ea typeface="Calibri" pitchFamily="34" charset="0"/>
                <a:cs typeface="Times New Roman" pitchFamily="18" charset="0"/>
              </a:rPr>
              <a:t>Un único catálogo centralizado de trámites administrativos vigentes.</a:t>
            </a:r>
          </a:p>
          <a:p>
            <a:pPr marL="452438" lvl="0" indent="87313" algn="just">
              <a:buFont typeface="Arial" pitchFamily="34" charset="0"/>
              <a:buChar char="•"/>
            </a:pPr>
            <a:endParaRPr lang="es-ES" sz="1600" b="0" dirty="0" smtClean="0">
              <a:solidFill>
                <a:schemeClr val="tx1"/>
              </a:solidFill>
              <a:ea typeface="Calibri" pitchFamily="34" charset="0"/>
              <a:cs typeface="Times New Roman" pitchFamily="18" charset="0"/>
            </a:endParaRPr>
          </a:p>
          <a:p>
            <a:pPr marL="452438" lvl="0" indent="87313" algn="just" eaLnBrk="0" hangingPunct="0">
              <a:buFont typeface="Arial" pitchFamily="34" charset="0"/>
              <a:buChar char="•"/>
            </a:pPr>
            <a:r>
              <a:rPr lang="es-ES" sz="1600" b="0" dirty="0" smtClean="0">
                <a:solidFill>
                  <a:schemeClr val="tx1"/>
                </a:solidFill>
                <a:ea typeface="Calibri" pitchFamily="34" charset="0"/>
                <a:cs typeface="Times New Roman" pitchFamily="18" charset="0"/>
              </a:rPr>
              <a:t>Permite integrar la información de los tres niveles de la Administración Pública.</a:t>
            </a:r>
          </a:p>
          <a:p>
            <a:pPr marL="452438" lvl="0" indent="87313" algn="just" eaLnBrk="0" hangingPunct="0">
              <a:buFont typeface="Arial" pitchFamily="34" charset="0"/>
              <a:buChar char="•"/>
            </a:pPr>
            <a:endParaRPr lang="es-ES" sz="1600" b="0" dirty="0" smtClean="0">
              <a:solidFill>
                <a:schemeClr val="tx1"/>
              </a:solidFill>
              <a:cs typeface="Arial" pitchFamily="34" charset="0"/>
            </a:endParaRPr>
          </a:p>
          <a:p>
            <a:pPr marL="452438" lvl="0" indent="87313" algn="just" eaLnBrk="0" hangingPunct="0">
              <a:buFont typeface="Arial" pitchFamily="34" charset="0"/>
              <a:buChar char="•"/>
            </a:pPr>
            <a:r>
              <a:rPr lang="es-ES" sz="1600" b="0" dirty="0" smtClean="0">
                <a:solidFill>
                  <a:schemeClr val="tx1"/>
                </a:solidFill>
                <a:ea typeface="Calibri" pitchFamily="34" charset="0"/>
                <a:cs typeface="Times New Roman" pitchFamily="18" charset="0"/>
              </a:rPr>
              <a:t>Herramienta de simplificación administrativa</a:t>
            </a:r>
          </a:p>
          <a:p>
            <a:pPr marL="452438" lvl="0" indent="87313" algn="just" eaLnBrk="0" hangingPunct="0">
              <a:buFont typeface="Arial" pitchFamily="34" charset="0"/>
              <a:buChar char="•"/>
            </a:pPr>
            <a:endParaRPr lang="es-ES" sz="1600" b="0" dirty="0" smtClean="0">
              <a:solidFill>
                <a:schemeClr val="tx1"/>
              </a:solidFill>
              <a:cs typeface="Arial" pitchFamily="34" charset="0"/>
            </a:endParaRPr>
          </a:p>
          <a:p>
            <a:pPr marL="452438" lvl="0" indent="87313" algn="just" eaLnBrk="0" hangingPunct="0">
              <a:buFont typeface="Arial" pitchFamily="34" charset="0"/>
              <a:buChar char="•"/>
            </a:pPr>
            <a:r>
              <a:rPr lang="es-ES" sz="1600" b="0" dirty="0" smtClean="0">
                <a:solidFill>
                  <a:schemeClr val="tx1"/>
                </a:solidFill>
                <a:ea typeface="Calibri" pitchFamily="34" charset="0"/>
                <a:cs typeface="Times New Roman" pitchFamily="18" charset="0"/>
              </a:rPr>
              <a:t>Herramienta de apoyo a la toma de decisiones mediante el sistema de indicadores </a:t>
            </a:r>
          </a:p>
          <a:p>
            <a:pPr marL="452438" lvl="0" indent="87313" algn="just" eaLnBrk="0" hangingPunct="0">
              <a:buFont typeface="Arial" pitchFamily="34" charset="0"/>
              <a:buChar char="•"/>
            </a:pPr>
            <a:endParaRPr lang="es-ES" sz="1600" b="0" dirty="0" smtClean="0">
              <a:solidFill>
                <a:schemeClr val="tx1"/>
              </a:solidFill>
              <a:cs typeface="Arial" pitchFamily="34" charset="0"/>
            </a:endParaRPr>
          </a:p>
          <a:p>
            <a:pPr marL="452438" lvl="0" indent="87313" algn="just" eaLnBrk="0" hangingPunct="0">
              <a:buFont typeface="Arial" pitchFamily="34" charset="0"/>
              <a:buChar char="•"/>
            </a:pPr>
            <a:r>
              <a:rPr lang="es-ES" sz="1600" b="0" dirty="0" smtClean="0">
                <a:solidFill>
                  <a:schemeClr val="tx1"/>
                </a:solidFill>
                <a:ea typeface="Calibri" pitchFamily="34" charset="0"/>
                <a:cs typeface="Times New Roman" pitchFamily="18" charset="0"/>
              </a:rPr>
              <a:t>Herramienta de implementación de la </a:t>
            </a:r>
            <a:r>
              <a:rPr lang="es-ES" sz="1600" b="0" dirty="0" err="1" smtClean="0">
                <a:solidFill>
                  <a:schemeClr val="tx1"/>
                </a:solidFill>
                <a:ea typeface="Calibri" pitchFamily="34" charset="0"/>
                <a:cs typeface="Times New Roman" pitchFamily="18" charset="0"/>
              </a:rPr>
              <a:t>eAdministración</a:t>
            </a:r>
            <a:endParaRPr lang="es-ES" sz="1600" b="0" dirty="0" smtClean="0">
              <a:solidFill>
                <a:schemeClr val="tx1"/>
              </a:solidFill>
              <a:ea typeface="Calibri" pitchFamily="34" charset="0"/>
              <a:cs typeface="Times New Roman" pitchFamily="18" charset="0"/>
            </a:endParaRPr>
          </a:p>
          <a:p>
            <a:pPr marL="452438" lvl="0" indent="87313" algn="just" eaLnBrk="0" hangingPunct="0">
              <a:buFont typeface="Arial" pitchFamily="34" charset="0"/>
              <a:buChar char="•"/>
            </a:pPr>
            <a:endParaRPr lang="es-ES" sz="1600" b="0" dirty="0" smtClean="0">
              <a:solidFill>
                <a:schemeClr val="tx1"/>
              </a:solidFill>
              <a:cs typeface="Arial" pitchFamily="34" charset="0"/>
            </a:endParaRPr>
          </a:p>
          <a:p>
            <a:pPr marL="452438" lvl="0" indent="87313" algn="just" eaLnBrk="0" hangingPunct="0">
              <a:buFont typeface="Arial" pitchFamily="34" charset="0"/>
              <a:buChar char="•"/>
            </a:pPr>
            <a:r>
              <a:rPr lang="es-ES" sz="1600" b="0" dirty="0" smtClean="0">
                <a:solidFill>
                  <a:schemeClr val="tx1"/>
                </a:solidFill>
                <a:ea typeface="Calibri" pitchFamily="34" charset="0"/>
                <a:cs typeface="Times New Roman" pitchFamily="18" charset="0"/>
              </a:rPr>
              <a:t>Sistema de información al ciudadano nutriendo el Punto de Acceso General (PAG) </a:t>
            </a:r>
          </a:p>
          <a:p>
            <a:pPr marL="452438" lvl="0" indent="87313" algn="just" eaLnBrk="0" hangingPunct="0">
              <a:buFont typeface="Arial" pitchFamily="34" charset="0"/>
              <a:buChar char="•"/>
            </a:pPr>
            <a:endParaRPr lang="es-ES" sz="1600" b="0" dirty="0" smtClean="0">
              <a:solidFill>
                <a:schemeClr val="tx1"/>
              </a:solidFill>
              <a:cs typeface="Arial" pitchFamily="34" charset="0"/>
            </a:endParaRPr>
          </a:p>
          <a:p>
            <a:pPr marL="452438" lvl="0" indent="87313" algn="just" eaLnBrk="0" hangingPunct="0">
              <a:buFont typeface="Arial" pitchFamily="34" charset="0"/>
              <a:buChar char="•"/>
            </a:pPr>
            <a:r>
              <a:rPr lang="es-ES" sz="1600" b="0" dirty="0" smtClean="0">
                <a:solidFill>
                  <a:schemeClr val="tx1"/>
                </a:solidFill>
                <a:ea typeface="Calibri" pitchFamily="34" charset="0"/>
                <a:cs typeface="Times New Roman" pitchFamily="18" charset="0"/>
              </a:rPr>
              <a:t>Da soporte a otras funcionalidades: Plataforma de Intermediación de Datos, Archivo, Notifica…</a:t>
            </a:r>
            <a:endParaRPr lang="es-ES" dirty="0"/>
          </a:p>
        </p:txBody>
      </p:sp>
    </p:spTree>
    <p:extLst>
      <p:ext uri="{BB962C8B-B14F-4D97-AF65-F5344CB8AC3E}">
        <p14:creationId xmlns="" xmlns:p14="http://schemas.microsoft.com/office/powerpoint/2010/main" val="1223419127"/>
      </p:ext>
    </p:extLst>
  </p:cSld>
  <p:clrMapOvr>
    <a:masterClrMapping/>
  </p:clrMapOvr>
</p:sld>
</file>

<file path=ppt/slides/slide7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255373" y="693828"/>
            <a:ext cx="9440562" cy="1695804"/>
          </a:xfrm>
        </p:spPr>
        <p:txBody>
          <a:bodyPr/>
          <a:lstStyle/>
          <a:p>
            <a:pPr marL="265113" lvl="0" indent="90488" eaLnBrk="1" hangingPunct="1">
              <a:lnSpc>
                <a:spcPct val="150000"/>
              </a:lnSpc>
            </a:pPr>
            <a:r>
              <a:rPr lang="es-ES" sz="1400" b="0" dirty="0" smtClean="0">
                <a:solidFill>
                  <a:schemeClr val="tx1"/>
                </a:solidFill>
                <a:ea typeface="Times New Roman" pitchFamily="18" charset="0"/>
                <a:cs typeface="Times New Roman" pitchFamily="18" charset="0"/>
              </a:rPr>
              <a:t>A 31-12-2015 están incorporados al SIA </a:t>
            </a:r>
            <a:r>
              <a:rPr lang="es-ES" sz="1400" dirty="0" smtClean="0">
                <a:solidFill>
                  <a:schemeClr val="tx1"/>
                </a:solidFill>
                <a:ea typeface="Times New Roman" pitchFamily="18" charset="0"/>
                <a:cs typeface="Times New Roman" pitchFamily="18" charset="0"/>
              </a:rPr>
              <a:t>un total de 4401 procedimientos y servicios públicos,</a:t>
            </a:r>
            <a:r>
              <a:rPr lang="es-ES" sz="1400" b="0" dirty="0" smtClean="0">
                <a:solidFill>
                  <a:schemeClr val="tx1"/>
                </a:solidFill>
                <a:ea typeface="Times New Roman" pitchFamily="18" charset="0"/>
                <a:cs typeface="Times New Roman" pitchFamily="18" charset="0"/>
              </a:rPr>
              <a:t> </a:t>
            </a:r>
            <a:br>
              <a:rPr lang="es-ES" sz="1400" b="0" dirty="0" smtClean="0">
                <a:solidFill>
                  <a:schemeClr val="tx1"/>
                </a:solidFill>
                <a:ea typeface="Times New Roman" pitchFamily="18" charset="0"/>
                <a:cs typeface="Times New Roman" pitchFamily="18" charset="0"/>
              </a:rPr>
            </a:br>
            <a:r>
              <a:rPr lang="es-ES" sz="1400" b="0" dirty="0" smtClean="0">
                <a:solidFill>
                  <a:schemeClr val="tx1"/>
                </a:solidFill>
                <a:ea typeface="Times New Roman" pitchFamily="18" charset="0"/>
                <a:cs typeface="Times New Roman" pitchFamily="18" charset="0"/>
              </a:rPr>
              <a:t>de los que 3.287 corresponden a la Administración General del Estado, 1111 son de las Comunidades</a:t>
            </a:r>
            <a:br>
              <a:rPr lang="es-ES" sz="1400" b="0" dirty="0" smtClean="0">
                <a:solidFill>
                  <a:schemeClr val="tx1"/>
                </a:solidFill>
                <a:ea typeface="Times New Roman" pitchFamily="18" charset="0"/>
                <a:cs typeface="Times New Roman" pitchFamily="18" charset="0"/>
              </a:rPr>
            </a:br>
            <a:r>
              <a:rPr lang="es-ES" sz="1400" b="0" dirty="0" smtClean="0">
                <a:solidFill>
                  <a:schemeClr val="tx1"/>
                </a:solidFill>
                <a:ea typeface="Times New Roman" pitchFamily="18" charset="0"/>
                <a:cs typeface="Times New Roman" pitchFamily="18" charset="0"/>
              </a:rPr>
              <a:t> Autónomas y de las Ciudades Autonómicas de Ceuta y Melilla </a:t>
            </a:r>
            <a:r>
              <a:rPr lang="es-ES" sz="1400" dirty="0" smtClean="0">
                <a:ea typeface="Times New Roman" pitchFamily="18" charset="0"/>
                <a:cs typeface="Times New Roman" pitchFamily="18" charset="0"/>
              </a:rPr>
              <a:t/>
            </a:r>
            <a:br>
              <a:rPr lang="es-ES" sz="1400" dirty="0" smtClean="0">
                <a:ea typeface="Times New Roman" pitchFamily="18" charset="0"/>
                <a:cs typeface="Times New Roman" pitchFamily="18" charset="0"/>
              </a:rPr>
            </a:br>
            <a:r>
              <a:rPr lang="es-ES" sz="1400" b="0" dirty="0" smtClean="0">
                <a:solidFill>
                  <a:schemeClr val="tx1"/>
                </a:solidFill>
                <a:latin typeface="Century Gothic , sans-serif"/>
                <a:ea typeface="Times New Roman" pitchFamily="18" charset="0"/>
                <a:cs typeface="Times New Roman" pitchFamily="18" charset="0"/>
              </a:rPr>
              <a:t> </a:t>
            </a:r>
            <a:r>
              <a:rPr lang="es-ES" sz="1400" b="0" dirty="0" smtClean="0">
                <a:solidFill>
                  <a:schemeClr val="tx1"/>
                </a:solidFill>
                <a:ea typeface="Times New Roman" pitchFamily="18" charset="0"/>
                <a:cs typeface="Times New Roman" pitchFamily="18" charset="0"/>
              </a:rPr>
              <a:t>El siguiente gráfico refleja la distribución del número total de tramitaciones de la Administración General del Estado por Ministerios</a:t>
            </a:r>
            <a:r>
              <a:rPr lang="es-ES" sz="1400" b="0" dirty="0" smtClean="0">
                <a:solidFill>
                  <a:schemeClr val="tx1"/>
                </a:solidFill>
                <a:cs typeface="Arial" pitchFamily="34" charset="0"/>
              </a:rPr>
              <a:t/>
            </a:r>
            <a:br>
              <a:rPr lang="es-ES" sz="1400" b="0" dirty="0" smtClean="0">
                <a:solidFill>
                  <a:schemeClr val="tx1"/>
                </a:solidFill>
                <a:cs typeface="Arial" pitchFamily="34" charset="0"/>
              </a:rPr>
            </a:br>
            <a:endParaRPr lang="es-ES" sz="1400" dirty="0"/>
          </a:p>
        </p:txBody>
      </p:sp>
      <p:graphicFrame>
        <p:nvGraphicFramePr>
          <p:cNvPr id="4" name="3 Marcador de contenido"/>
          <p:cNvGraphicFramePr>
            <a:graphicFrameLocks noGrp="1"/>
          </p:cNvGraphicFramePr>
          <p:nvPr>
            <p:ph idx="1"/>
          </p:nvPr>
        </p:nvGraphicFramePr>
        <p:xfrm>
          <a:off x="255588" y="2425700"/>
          <a:ext cx="9440862" cy="40322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</p:spTree>
  </p:cSld>
  <p:clrMapOvr>
    <a:masterClrMapping/>
  </p:clrMapOvr>
</p:sld>
</file>

<file path=ppt/slides/slide7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dirty="0" smtClean="0"/>
              <a:t>Avances de contenidos en SIA 2015</a:t>
            </a:r>
            <a:endParaRPr lang="es-ES" dirty="0"/>
          </a:p>
        </p:txBody>
      </p:sp>
      <p:sp>
        <p:nvSpPr>
          <p:cNvPr id="3" name="2 Marcador de contenido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355600" algn="just">
              <a:spcBef>
                <a:spcPct val="0"/>
              </a:spcBef>
              <a:buFont typeface="Arial" pitchFamily="34" charset="0"/>
              <a:buChar char="•"/>
            </a:pPr>
            <a:r>
              <a:rPr lang="es-ES" sz="1600" dirty="0" smtClean="0">
                <a:solidFill>
                  <a:schemeClr val="tx2">
                    <a:lumMod val="50000"/>
                  </a:schemeClr>
                </a:solidFill>
              </a:rPr>
              <a:t>Nueva versión SIA 3 como mecanismo de transparencia  con un enfoque más orientado al ciudadano y que sirve de soporte al Punto de Acceso General  (PAG)-</a:t>
            </a:r>
          </a:p>
          <a:p>
            <a:pPr marL="355600" lvl="0" algn="just" defTabSz="914400" eaLnBrk="1" hangingPunct="1">
              <a:lnSpc>
                <a:spcPct val="100000"/>
              </a:lnSpc>
              <a:spcBef>
                <a:spcPct val="0"/>
              </a:spcBef>
              <a:tabLst>
                <a:tab pos="8518525" algn="l"/>
              </a:tabLst>
            </a:pPr>
            <a:endParaRPr lang="es-ES" sz="1600" dirty="0" smtClean="0">
              <a:solidFill>
                <a:schemeClr val="tx2">
                  <a:lumMod val="50000"/>
                </a:schemeClr>
              </a:solidFill>
              <a:ea typeface="Calibri" pitchFamily="34" charset="0"/>
              <a:cs typeface="Times New Roman" pitchFamily="18" charset="0"/>
            </a:endParaRPr>
          </a:p>
          <a:p>
            <a:pPr marL="355600" algn="just">
              <a:buFont typeface="Arial" pitchFamily="34" charset="0"/>
              <a:buChar char="•"/>
            </a:pPr>
            <a:r>
              <a:rPr lang="es-ES" sz="1600" dirty="0" smtClean="0">
                <a:solidFill>
                  <a:schemeClr val="tx2">
                    <a:lumMod val="50000"/>
                  </a:schemeClr>
                </a:solidFill>
              </a:rPr>
              <a:t>Elaboración de una Guía de contenidos del SIA.</a:t>
            </a:r>
          </a:p>
          <a:p>
            <a:pPr marL="355600" lvl="0" algn="just" defTabSz="914400">
              <a:lnSpc>
                <a:spcPct val="100000"/>
              </a:lnSpc>
              <a:spcBef>
                <a:spcPct val="0"/>
              </a:spcBef>
              <a:buFont typeface="Arial" pitchFamily="34" charset="0"/>
              <a:buChar char="•"/>
            </a:pPr>
            <a:endParaRPr lang="es-ES" sz="1600" dirty="0" smtClean="0">
              <a:solidFill>
                <a:schemeClr val="tx2">
                  <a:lumMod val="50000"/>
                </a:schemeClr>
              </a:solidFill>
              <a:cs typeface="Arial" pitchFamily="34" charset="0"/>
            </a:endParaRPr>
          </a:p>
          <a:p>
            <a:pPr marL="355600" algn="just">
              <a:buFont typeface="Arial" pitchFamily="34" charset="0"/>
              <a:buChar char="•"/>
            </a:pPr>
            <a:r>
              <a:rPr lang="es-ES" sz="1600" dirty="0" smtClean="0">
                <a:solidFill>
                  <a:schemeClr val="tx2">
                    <a:lumMod val="50000"/>
                  </a:schemeClr>
                </a:solidFill>
              </a:rPr>
              <a:t>Revisión de los procedimientos de Alto Impacto y de los incluidos en el Plan de simplificación</a:t>
            </a:r>
          </a:p>
          <a:p>
            <a:pPr marL="355600" lvl="0" algn="just" defTabSz="914400">
              <a:lnSpc>
                <a:spcPct val="100000"/>
              </a:lnSpc>
              <a:spcBef>
                <a:spcPct val="0"/>
              </a:spcBef>
              <a:buFont typeface="Arial" pitchFamily="34" charset="0"/>
              <a:buChar char="•"/>
            </a:pPr>
            <a:endParaRPr lang="es-ES" sz="1600" dirty="0" smtClean="0">
              <a:solidFill>
                <a:schemeClr val="tx2">
                  <a:lumMod val="50000"/>
                </a:schemeClr>
              </a:solidFill>
              <a:cs typeface="Arial" pitchFamily="34" charset="0"/>
            </a:endParaRPr>
          </a:p>
          <a:p>
            <a:pPr marL="355600" algn="just">
              <a:buFont typeface="Arial" pitchFamily="34" charset="0"/>
              <a:buChar char="•"/>
            </a:pPr>
            <a:r>
              <a:rPr lang="es-ES" sz="1600" dirty="0" smtClean="0">
                <a:solidFill>
                  <a:schemeClr val="tx2">
                    <a:lumMod val="50000"/>
                  </a:schemeClr>
                </a:solidFill>
              </a:rPr>
              <a:t>Revisión detallada de la información y simplificación de campos  contenidos en el SIA.</a:t>
            </a:r>
          </a:p>
          <a:p>
            <a:pPr marL="355600" lvl="0" algn="just" defTabSz="914400">
              <a:lnSpc>
                <a:spcPct val="100000"/>
              </a:lnSpc>
              <a:spcBef>
                <a:spcPct val="0"/>
              </a:spcBef>
              <a:buFont typeface="Arial" pitchFamily="34" charset="0"/>
              <a:buChar char="•"/>
            </a:pPr>
            <a:endParaRPr lang="es-ES" sz="1600" dirty="0" smtClean="0">
              <a:solidFill>
                <a:schemeClr val="tx2">
                  <a:lumMod val="50000"/>
                </a:schemeClr>
              </a:solidFill>
              <a:cs typeface="Arial" pitchFamily="34" charset="0"/>
            </a:endParaRPr>
          </a:p>
          <a:p>
            <a:pPr marL="355600" algn="just">
              <a:buFont typeface="Arial" pitchFamily="34" charset="0"/>
              <a:buChar char="•"/>
            </a:pPr>
            <a:r>
              <a:rPr lang="es-ES" sz="1600" dirty="0" smtClean="0">
                <a:solidFill>
                  <a:schemeClr val="tx2">
                    <a:lumMod val="50000"/>
                  </a:schemeClr>
                </a:solidFill>
              </a:rPr>
              <a:t>Creación del grupo de Gobernanza del sistema</a:t>
            </a:r>
          </a:p>
          <a:p>
            <a:pPr marL="355600" lvl="0" algn="just" defTabSz="914400">
              <a:lnSpc>
                <a:spcPct val="100000"/>
              </a:lnSpc>
              <a:spcBef>
                <a:spcPct val="0"/>
              </a:spcBef>
              <a:buFont typeface="Arial" pitchFamily="34" charset="0"/>
              <a:buChar char="•"/>
            </a:pPr>
            <a:endParaRPr lang="es-ES" sz="1600" dirty="0" smtClean="0">
              <a:solidFill>
                <a:schemeClr val="tx2">
                  <a:lumMod val="50000"/>
                </a:schemeClr>
              </a:solidFill>
              <a:cs typeface="Arial" pitchFamily="34" charset="0"/>
            </a:endParaRPr>
          </a:p>
          <a:p>
            <a:pPr marL="355600" lvl="0" algn="just" defTabSz="914400">
              <a:lnSpc>
                <a:spcPct val="100000"/>
              </a:lnSpc>
              <a:spcBef>
                <a:spcPct val="0"/>
              </a:spcBef>
              <a:buFont typeface="Arial" pitchFamily="34" charset="0"/>
              <a:buChar char="•"/>
            </a:pPr>
            <a:r>
              <a:rPr lang="es-ES" sz="1600" dirty="0" smtClean="0">
                <a:solidFill>
                  <a:schemeClr val="tx2">
                    <a:lumMod val="50000"/>
                  </a:schemeClr>
                </a:solidFill>
                <a:ea typeface="Calibri" pitchFamily="34" charset="0"/>
                <a:cs typeface="Times New Roman" pitchFamily="18" charset="0"/>
              </a:rPr>
              <a:t>Sistema de información al ciudadano nutriendo el Punto de Acceso General (PAG) </a:t>
            </a:r>
          </a:p>
          <a:p>
            <a:pPr marL="355600" lvl="0" algn="just" defTabSz="914400">
              <a:lnSpc>
                <a:spcPct val="100000"/>
              </a:lnSpc>
              <a:spcBef>
                <a:spcPct val="0"/>
              </a:spcBef>
              <a:buFont typeface="Arial" pitchFamily="34" charset="0"/>
              <a:buChar char="•"/>
            </a:pPr>
            <a:endParaRPr lang="es-ES" sz="1600" dirty="0" smtClean="0">
              <a:solidFill>
                <a:schemeClr val="tx2">
                  <a:lumMod val="50000"/>
                </a:schemeClr>
              </a:solidFill>
              <a:cs typeface="Arial" pitchFamily="34" charset="0"/>
            </a:endParaRPr>
          </a:p>
          <a:p>
            <a:pPr marL="355600" algn="just">
              <a:buFont typeface="Arial" pitchFamily="34" charset="0"/>
              <a:buChar char="•"/>
            </a:pPr>
            <a:r>
              <a:rPr lang="es-ES" sz="1600" dirty="0" smtClean="0">
                <a:solidFill>
                  <a:schemeClr val="tx2">
                    <a:lumMod val="50000"/>
                  </a:schemeClr>
                </a:solidFill>
              </a:rPr>
              <a:t>Introducción de nuevos indicadores para la obtención y análisis de datos que ayuden a la Administración en la toma de decisiones.</a:t>
            </a:r>
          </a:p>
          <a:p>
            <a:endParaRPr lang="es-ES" sz="1600" dirty="0">
              <a:solidFill>
                <a:schemeClr val="tx2">
                  <a:lumMod val="50000"/>
                </a:schemeClr>
              </a:solidFill>
            </a:endParaRPr>
          </a:p>
        </p:txBody>
      </p:sp>
    </p:spTree>
  </p:cSld>
  <p:clrMapOvr>
    <a:masterClrMapping/>
  </p:clrMapOvr>
</p:sld>
</file>

<file path=ppt/slides/slide7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ítulo 3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just"/>
            <a:r>
              <a:rPr lang="es-ES" sz="3200" dirty="0" smtClean="0"/>
              <a:t>5.B. </a:t>
            </a:r>
            <a:r>
              <a:rPr lang="es-ES" sz="2800" cap="none" dirty="0" smtClean="0"/>
              <a:t>SIA desde el punto de vista técnico.</a:t>
            </a:r>
            <a:endParaRPr lang="es-ES" sz="3200" dirty="0"/>
          </a:p>
        </p:txBody>
      </p:sp>
      <p:sp>
        <p:nvSpPr>
          <p:cNvPr id="3" name="2 Marcador de texto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s-ES"/>
          </a:p>
        </p:txBody>
      </p:sp>
    </p:spTree>
    <p:extLst>
      <p:ext uri="{BB962C8B-B14F-4D97-AF65-F5344CB8AC3E}">
        <p14:creationId xmlns:p14="http://schemas.microsoft.com/office/powerpoint/2010/main" xmlns="" val="3878915120"/>
      </p:ext>
    </p:extLst>
  </p:cSld>
  <p:clrMapOvr>
    <a:masterClrMapping/>
  </p:clrMapOvr>
</p:sld>
</file>

<file path=ppt/slides/slide7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ítulo 3"/>
          <p:cNvSpPr>
            <a:spLocks noGrp="1"/>
          </p:cNvSpPr>
          <p:nvPr>
            <p:ph type="title"/>
          </p:nvPr>
        </p:nvSpPr>
        <p:spPr>
          <a:xfrm>
            <a:off x="382027" y="684877"/>
            <a:ext cx="9209087" cy="1031865"/>
          </a:xfrm>
        </p:spPr>
        <p:txBody>
          <a:bodyPr>
            <a:normAutofit/>
          </a:bodyPr>
          <a:lstStyle/>
          <a:p>
            <a:pPr algn="just"/>
            <a:r>
              <a:rPr lang="es-ES" sz="3200" dirty="0" smtClean="0"/>
              <a:t>5.B. </a:t>
            </a:r>
            <a:r>
              <a:rPr lang="es-ES" sz="2800" cap="none" dirty="0" smtClean="0"/>
              <a:t>SIA desde el punto de vista técnico.</a:t>
            </a:r>
            <a:endParaRPr lang="es-ES" sz="3200" dirty="0"/>
          </a:p>
        </p:txBody>
      </p:sp>
      <p:pic>
        <p:nvPicPr>
          <p:cNvPr id="3" name="Picture 2" descr="D:\Documents\PrintScreen Files\ScreenShot077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1929938" y="2088776"/>
            <a:ext cx="6193970" cy="4588044"/>
          </a:xfrm>
          <a:prstGeom prst="rect">
            <a:avLst/>
          </a:prstGeom>
          <a:noFill/>
        </p:spPr>
      </p:pic>
      <p:sp>
        <p:nvSpPr>
          <p:cNvPr id="5" name="4 Rectángulo"/>
          <p:cNvSpPr/>
          <p:nvPr/>
        </p:nvSpPr>
        <p:spPr>
          <a:xfrm>
            <a:off x="3065929" y="1172290"/>
            <a:ext cx="6840071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s-ES_tradnl" sz="3200" dirty="0" smtClean="0">
                <a:solidFill>
                  <a:srgbClr val="00B050"/>
                </a:solidFill>
              </a:rPr>
              <a:t>¿Qué es SIA?</a:t>
            </a:r>
            <a:endParaRPr lang="es-ES_tradnl" sz="3200" dirty="0">
              <a:solidFill>
                <a:srgbClr val="00B05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xmlns="" val="176923028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ítulo 3"/>
          <p:cNvSpPr>
            <a:spLocks noGrp="1"/>
          </p:cNvSpPr>
          <p:nvPr>
            <p:ph type="title"/>
          </p:nvPr>
        </p:nvSpPr>
        <p:spPr>
          <a:xfrm>
            <a:off x="373062" y="675912"/>
            <a:ext cx="9209087" cy="632936"/>
          </a:xfrm>
        </p:spPr>
        <p:txBody>
          <a:bodyPr>
            <a:normAutofit/>
          </a:bodyPr>
          <a:lstStyle/>
          <a:p>
            <a:r>
              <a:rPr lang="es-ES" sz="3200" dirty="0" smtClean="0"/>
              <a:t>5.B. </a:t>
            </a:r>
            <a:r>
              <a:rPr lang="es-ES" sz="2800" cap="none" dirty="0" smtClean="0"/>
              <a:t>SIA desde el punto de vista técnico.</a:t>
            </a:r>
            <a:endParaRPr lang="es-ES" sz="1400" kern="1200" dirty="0">
              <a:solidFill>
                <a:schemeClr val="tx2">
                  <a:lumMod val="75000"/>
                </a:schemeClr>
              </a:solidFill>
              <a:latin typeface="Arial" charset="0"/>
              <a:ea typeface="+mn-ea"/>
              <a:cs typeface="Arial" charset="0"/>
            </a:endParaRPr>
          </a:p>
        </p:txBody>
      </p:sp>
      <p:sp>
        <p:nvSpPr>
          <p:cNvPr id="5" name="4 Rectángulo"/>
          <p:cNvSpPr/>
          <p:nvPr/>
        </p:nvSpPr>
        <p:spPr>
          <a:xfrm>
            <a:off x="1694329" y="3684494"/>
            <a:ext cx="3272118" cy="132343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s-ES_tradnl" sz="4000" dirty="0" smtClean="0">
                <a:solidFill>
                  <a:srgbClr val="00B050"/>
                </a:solidFill>
              </a:rPr>
              <a:t>Arquitectura     de SIA</a:t>
            </a:r>
            <a:endParaRPr lang="es-ES_tradnl" sz="4000" dirty="0">
              <a:solidFill>
                <a:srgbClr val="00B050"/>
              </a:solidFill>
            </a:endParaRPr>
          </a:p>
        </p:txBody>
      </p:sp>
      <p:grpSp>
        <p:nvGrpSpPr>
          <p:cNvPr id="35" name="34 Grupo"/>
          <p:cNvGrpSpPr/>
          <p:nvPr/>
        </p:nvGrpSpPr>
        <p:grpSpPr>
          <a:xfrm>
            <a:off x="2172289" y="1412776"/>
            <a:ext cx="5423466" cy="5445224"/>
            <a:chOff x="1347536" y="1251411"/>
            <a:chExt cx="5423466" cy="5445224"/>
          </a:xfrm>
        </p:grpSpPr>
        <p:grpSp>
          <p:nvGrpSpPr>
            <p:cNvPr id="6" name="5 Grupo"/>
            <p:cNvGrpSpPr/>
            <p:nvPr/>
          </p:nvGrpSpPr>
          <p:grpSpPr>
            <a:xfrm>
              <a:off x="1347536" y="1251411"/>
              <a:ext cx="5423466" cy="5445224"/>
              <a:chOff x="2028854" y="1412776"/>
              <a:chExt cx="5423466" cy="5445224"/>
            </a:xfrm>
          </p:grpSpPr>
          <p:pic>
            <p:nvPicPr>
              <p:cNvPr id="7" name="Picture 5" descr="D:\Escritorio\Pal\Imagenes\1CAGYQFARCAWX79VRCAOH0VEUCAVDY5BBCARSNI4DCAM7102XCAZRJYEFCAGC24P7CAAEAOC2CAAQJWIPCAVKBBRXCA47BUU2CAL9GYMACAO2OETDCAACV8SWCA4QPZV8CAMWK2K5CAJC58LRCALZW74O.jpg"/>
              <p:cNvPicPr>
                <a:picLocks noChangeAspect="1" noChangeArrowheads="1"/>
              </p:cNvPicPr>
              <p:nvPr/>
            </p:nvPicPr>
            <p:blipFill>
              <a:blip r:embed="rId3" cstate="print"/>
              <a:srcRect/>
              <a:stretch>
                <a:fillRect/>
              </a:stretch>
            </p:blipFill>
            <p:spPr bwMode="auto">
              <a:xfrm>
                <a:off x="2028854" y="2052916"/>
                <a:ext cx="901226" cy="665257"/>
              </a:xfrm>
              <a:prstGeom prst="rect">
                <a:avLst/>
              </a:prstGeom>
              <a:noFill/>
            </p:spPr>
          </p:pic>
          <p:grpSp>
            <p:nvGrpSpPr>
              <p:cNvPr id="8" name="38 Grupo"/>
              <p:cNvGrpSpPr/>
              <p:nvPr/>
            </p:nvGrpSpPr>
            <p:grpSpPr>
              <a:xfrm>
                <a:off x="2267744" y="3094420"/>
                <a:ext cx="5184576" cy="3763580"/>
                <a:chOff x="2267744" y="3094420"/>
                <a:chExt cx="5184576" cy="3763580"/>
              </a:xfrm>
            </p:grpSpPr>
            <p:grpSp>
              <p:nvGrpSpPr>
                <p:cNvPr id="14" name="52 Grupo"/>
                <p:cNvGrpSpPr/>
                <p:nvPr/>
              </p:nvGrpSpPr>
              <p:grpSpPr>
                <a:xfrm>
                  <a:off x="2267744" y="3094420"/>
                  <a:ext cx="5184576" cy="3763580"/>
                  <a:chOff x="2411760" y="2924944"/>
                  <a:chExt cx="5184576" cy="3763580"/>
                </a:xfrm>
              </p:grpSpPr>
              <p:sp>
                <p:nvSpPr>
                  <p:cNvPr id="16" name="15 CuadroTexto"/>
                  <p:cNvSpPr txBox="1"/>
                  <p:nvPr/>
                </p:nvSpPr>
                <p:spPr>
                  <a:xfrm>
                    <a:off x="6876256" y="3861048"/>
                    <a:ext cx="720080" cy="523220"/>
                  </a:xfrm>
                  <a:prstGeom prst="rect">
                    <a:avLst/>
                  </a:prstGeom>
                  <a:noFill/>
                </p:spPr>
                <p:txBody>
                  <a:bodyPr wrap="square" rtlCol="0">
                    <a:spAutoFit/>
                  </a:bodyPr>
                  <a:lstStyle/>
                  <a:p>
                    <a:r>
                      <a:rPr lang="es-ES" sz="1400" dirty="0" smtClean="0">
                        <a:solidFill>
                          <a:schemeClr val="tx2">
                            <a:lumMod val="75000"/>
                          </a:schemeClr>
                        </a:solidFill>
                      </a:rPr>
                      <a:t>BBDD</a:t>
                    </a:r>
                  </a:p>
                  <a:p>
                    <a:r>
                      <a:rPr lang="es-ES" sz="1400" dirty="0" smtClean="0">
                        <a:solidFill>
                          <a:schemeClr val="tx2">
                            <a:lumMod val="75000"/>
                          </a:schemeClr>
                        </a:solidFill>
                      </a:rPr>
                      <a:t> SIA</a:t>
                    </a:r>
                    <a:endParaRPr lang="es-ES" sz="1400" dirty="0">
                      <a:solidFill>
                        <a:schemeClr val="tx2">
                          <a:lumMod val="75000"/>
                        </a:schemeClr>
                      </a:solidFill>
                    </a:endParaRPr>
                  </a:p>
                </p:txBody>
              </p:sp>
              <p:grpSp>
                <p:nvGrpSpPr>
                  <p:cNvPr id="17" name="51 Grupo"/>
                  <p:cNvGrpSpPr/>
                  <p:nvPr/>
                </p:nvGrpSpPr>
                <p:grpSpPr>
                  <a:xfrm>
                    <a:off x="2411760" y="2924944"/>
                    <a:ext cx="4320480" cy="3763580"/>
                    <a:chOff x="2411760" y="2924944"/>
                    <a:chExt cx="4320480" cy="3763580"/>
                  </a:xfrm>
                </p:grpSpPr>
                <p:grpSp>
                  <p:nvGrpSpPr>
                    <p:cNvPr id="18" name="32 Grupo"/>
                    <p:cNvGrpSpPr/>
                    <p:nvPr/>
                  </p:nvGrpSpPr>
                  <p:grpSpPr>
                    <a:xfrm>
                      <a:off x="6372200" y="2924944"/>
                      <a:ext cx="360040" cy="837264"/>
                      <a:chOff x="5940152" y="3212976"/>
                      <a:chExt cx="360040" cy="837264"/>
                    </a:xfrm>
                  </p:grpSpPr>
                  <p:sp>
                    <p:nvSpPr>
                      <p:cNvPr id="29" name="28 Flecha a la derecha con bandas"/>
                      <p:cNvSpPr/>
                      <p:nvPr/>
                    </p:nvSpPr>
                    <p:spPr>
                      <a:xfrm rot="5400000">
                        <a:off x="5590305" y="3562823"/>
                        <a:ext cx="837264" cy="137570"/>
                      </a:xfrm>
                      <a:prstGeom prst="stripedRightArrow">
                        <a:avLst/>
                      </a:prstGeom>
                      <a:solidFill>
                        <a:schemeClr val="tx2">
                          <a:lumMod val="40000"/>
                          <a:lumOff val="60000"/>
                        </a:schemeClr>
                      </a:solidFill>
                      <a:ln>
                        <a:solidFill>
                          <a:schemeClr val="tx2">
                            <a:lumMod val="75000"/>
                          </a:schemeClr>
                        </a:solidFill>
                      </a:ln>
                    </p:spPr>
                    <p:style>
                      <a:lnRef idx="2">
                        <a:schemeClr val="accent1">
                          <a:shade val="50000"/>
                        </a:schemeClr>
                      </a:lnRef>
                      <a:fillRef idx="1">
                        <a:schemeClr val="accent1"/>
                      </a:fillRef>
                      <a:effectRef idx="0">
                        <a:schemeClr val="accent1"/>
                      </a:effectRef>
                      <a:fontRef idx="minor">
                        <a:schemeClr val="lt1"/>
                      </a:fontRef>
                    </p:style>
                    <p:txBody>
                      <a:bodyPr rtlCol="0" anchor="ctr"/>
                      <a:lstStyle/>
                      <a:p>
                        <a:pPr algn="ctr"/>
                        <a:endParaRPr lang="es-ES"/>
                      </a:p>
                    </p:txBody>
                  </p:sp>
                  <p:pic>
                    <p:nvPicPr>
                      <p:cNvPr id="30" name="Picture 2" descr="http://bioinformatica.upf.edu/2010/projectes10/Ey/images/tick.png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 cstate="print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5940152" y="3501008"/>
                        <a:ext cx="360040" cy="360040"/>
                      </a:xfrm>
                      <a:prstGeom prst="rect">
                        <a:avLst/>
                      </a:prstGeom>
                      <a:noFill/>
                      <a:ln w="9525">
                        <a:noFill/>
                        <a:miter lim="800000"/>
                        <a:headEnd/>
                        <a:tailEnd/>
                      </a:ln>
                    </p:spPr>
                  </p:pic>
                </p:grpSp>
                <p:grpSp>
                  <p:nvGrpSpPr>
                    <p:cNvPr id="19" name="50 Grupo"/>
                    <p:cNvGrpSpPr/>
                    <p:nvPr/>
                  </p:nvGrpSpPr>
                  <p:grpSpPr>
                    <a:xfrm>
                      <a:off x="2411760" y="4581128"/>
                      <a:ext cx="4280476" cy="2107396"/>
                      <a:chOff x="2123728" y="4581128"/>
                      <a:chExt cx="4280476" cy="2107396"/>
                    </a:xfrm>
                  </p:grpSpPr>
                  <p:grpSp>
                    <p:nvGrpSpPr>
                      <p:cNvPr id="20" name="36 Grupo"/>
                      <p:cNvGrpSpPr/>
                      <p:nvPr/>
                    </p:nvGrpSpPr>
                    <p:grpSpPr>
                      <a:xfrm>
                        <a:off x="2627784" y="4941168"/>
                        <a:ext cx="1189043" cy="1236060"/>
                        <a:chOff x="2195736" y="5085184"/>
                        <a:chExt cx="1189043" cy="1236060"/>
                      </a:xfrm>
                    </p:grpSpPr>
                    <p:pic>
                      <p:nvPicPr>
                        <p:cNvPr id="26" name="Picture 2" descr="D:\Escritorio\Pal\Imagenes\BBDD.png"/>
                        <p:cNvPicPr>
                          <a:picLocks noChangeAspect="1" noChangeArrowheads="1"/>
                        </p:cNvPicPr>
                        <p:nvPr/>
                      </p:nvPicPr>
                      <p:blipFill>
                        <a:blip r:embed="rId5" cstate="print"/>
                        <a:srcRect/>
                        <a:stretch>
                          <a:fillRect/>
                        </a:stretch>
                      </p:blipFill>
                      <p:spPr bwMode="auto">
                        <a:xfrm>
                          <a:off x="2195736" y="5085184"/>
                          <a:ext cx="899542" cy="899542"/>
                        </a:xfrm>
                        <a:prstGeom prst="rect">
                          <a:avLst/>
                        </a:prstGeom>
                        <a:noFill/>
                      </p:spPr>
                    </p:pic>
                    <p:pic>
                      <p:nvPicPr>
                        <p:cNvPr id="27" name="Picture 2" descr="D:\Escritorio\Pal\Imagenes\BBDD.png"/>
                        <p:cNvPicPr>
                          <a:picLocks noChangeAspect="1" noChangeArrowheads="1"/>
                        </p:cNvPicPr>
                        <p:nvPr/>
                      </p:nvPicPr>
                      <p:blipFill>
                        <a:blip r:embed="rId5" cstate="print"/>
                        <a:srcRect l="10904" r="13717"/>
                        <a:stretch>
                          <a:fillRect/>
                        </a:stretch>
                      </p:blipFill>
                      <p:spPr bwMode="auto">
                        <a:xfrm>
                          <a:off x="2699792" y="5085184"/>
                          <a:ext cx="684987" cy="908720"/>
                        </a:xfrm>
                        <a:prstGeom prst="rect">
                          <a:avLst/>
                        </a:prstGeom>
                        <a:noFill/>
                      </p:spPr>
                    </p:pic>
                    <p:pic>
                      <p:nvPicPr>
                        <p:cNvPr id="28" name="Picture 2" descr="D:\Escritorio\Pal\Imagenes\BBDD.png"/>
                        <p:cNvPicPr>
                          <a:picLocks noChangeAspect="1" noChangeArrowheads="1"/>
                        </p:cNvPicPr>
                        <p:nvPr/>
                      </p:nvPicPr>
                      <p:blipFill>
                        <a:blip r:embed="rId5" cstate="print"/>
                        <a:srcRect l="10904" t="9045" r="13717"/>
                        <a:stretch>
                          <a:fillRect/>
                        </a:stretch>
                      </p:blipFill>
                      <p:spPr bwMode="auto">
                        <a:xfrm>
                          <a:off x="2411760" y="5517232"/>
                          <a:ext cx="666332" cy="804012"/>
                        </a:xfrm>
                        <a:prstGeom prst="rect">
                          <a:avLst/>
                        </a:prstGeom>
                        <a:noFill/>
                      </p:spPr>
                    </p:pic>
                  </p:grpSp>
                  <p:pic>
                    <p:nvPicPr>
                      <p:cNvPr id="21" name="Picture 5" descr="D:\Escritorio\Pal\Imagenes\nube2.jpg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6" cstate="print"/>
                      <a:srcRect t="12500" r="6532" b="12500"/>
                      <a:stretch>
                        <a:fillRect/>
                      </a:stretch>
                    </p:blipFill>
                    <p:spPr bwMode="auto">
                      <a:xfrm>
                        <a:off x="4499992" y="5013176"/>
                        <a:ext cx="1904212" cy="1008112"/>
                      </a:xfrm>
                      <a:prstGeom prst="rect">
                        <a:avLst/>
                      </a:prstGeom>
                      <a:solidFill>
                        <a:srgbClr val="92D050">
                          <a:alpha val="0"/>
                        </a:srgbClr>
                      </a:solidFill>
                      <a:ln>
                        <a:solidFill>
                          <a:schemeClr val="accent1">
                            <a:shade val="50000"/>
                            <a:alpha val="0"/>
                          </a:schemeClr>
                        </a:solidFill>
                      </a:ln>
                      <a:effectLst>
                        <a:outerShdw blurRad="50800" dist="50800" dir="5400000" algn="ctr" rotWithShape="0">
                          <a:srgbClr val="000000">
                            <a:alpha val="0"/>
                          </a:srgbClr>
                        </a:outerShdw>
                      </a:effectLst>
                    </p:spPr>
                  </p:pic>
                  <p:sp>
                    <p:nvSpPr>
                      <p:cNvPr id="22" name="21 Flecha izquierda y arriba"/>
                      <p:cNvSpPr/>
                      <p:nvPr/>
                    </p:nvSpPr>
                    <p:spPr>
                      <a:xfrm>
                        <a:off x="3851920" y="4581128"/>
                        <a:ext cx="2448272" cy="1008112"/>
                      </a:xfrm>
                      <a:prstGeom prst="leftUpArrow">
                        <a:avLst>
                          <a:gd name="adj1" fmla="val 8508"/>
                          <a:gd name="adj2" fmla="val 11257"/>
                          <a:gd name="adj3" fmla="val 25000"/>
                        </a:avLst>
                      </a:prstGeom>
                      <a:solidFill>
                        <a:schemeClr val="tx2">
                          <a:lumMod val="40000"/>
                          <a:lumOff val="60000"/>
                        </a:schemeClr>
                      </a:solidFill>
                      <a:ln>
                        <a:solidFill>
                          <a:schemeClr val="tx2">
                            <a:lumMod val="75000"/>
                          </a:schemeClr>
                        </a:solidFill>
                      </a:ln>
                    </p:spPr>
                    <p:style>
                      <a:lnRef idx="2">
                        <a:schemeClr val="accent1">
                          <a:shade val="50000"/>
                        </a:schemeClr>
                      </a:lnRef>
                      <a:fillRef idx="1">
                        <a:schemeClr val="accent1"/>
                      </a:fillRef>
                      <a:effectRef idx="0">
                        <a:schemeClr val="accent1"/>
                      </a:effectRef>
                      <a:fontRef idx="minor">
                        <a:schemeClr val="lt1"/>
                      </a:fontRef>
                    </p:style>
                    <p:txBody>
                      <a:bodyPr rtlCol="0" anchor="ctr"/>
                      <a:lstStyle/>
                      <a:p>
                        <a:pPr algn="ctr"/>
                        <a:endParaRPr lang="es-ES"/>
                      </a:p>
                    </p:txBody>
                  </p:sp>
                  <p:sp>
                    <p:nvSpPr>
                      <p:cNvPr id="23" name="22 CuadroTexto"/>
                      <p:cNvSpPr txBox="1"/>
                      <p:nvPr/>
                    </p:nvSpPr>
                    <p:spPr>
                      <a:xfrm>
                        <a:off x="4914110" y="5123348"/>
                        <a:ext cx="1152128" cy="261610"/>
                      </a:xfrm>
                      <a:prstGeom prst="rect">
                        <a:avLst/>
                      </a:prstGeom>
                      <a:noFill/>
                    </p:spPr>
                    <p:txBody>
                      <a:bodyPr wrap="square" rtlCol="0">
                        <a:spAutoFit/>
                      </a:bodyPr>
                      <a:lstStyle/>
                      <a:p>
                        <a:r>
                          <a:rPr lang="es-ES" sz="1100" b="1" dirty="0" smtClean="0">
                            <a:solidFill>
                              <a:schemeClr val="tx2">
                                <a:lumMod val="75000"/>
                              </a:schemeClr>
                            </a:solidFill>
                          </a:rPr>
                          <a:t>Servicios web</a:t>
                        </a:r>
                        <a:endParaRPr lang="es-ES" sz="1100" b="1" dirty="0">
                          <a:solidFill>
                            <a:schemeClr val="tx2">
                              <a:lumMod val="75000"/>
                            </a:schemeClr>
                          </a:solidFill>
                        </a:endParaRPr>
                      </a:p>
                    </p:txBody>
                  </p:sp>
                  <p:sp>
                    <p:nvSpPr>
                      <p:cNvPr id="24" name="23 CuadroTexto"/>
                      <p:cNvSpPr txBox="1"/>
                      <p:nvPr/>
                    </p:nvSpPr>
                    <p:spPr>
                      <a:xfrm>
                        <a:off x="2123728" y="6165304"/>
                        <a:ext cx="2305353" cy="523220"/>
                      </a:xfrm>
                      <a:prstGeom prst="rect">
                        <a:avLst/>
                      </a:prstGeom>
                      <a:noFill/>
                    </p:spPr>
                    <p:txBody>
                      <a:bodyPr wrap="square" rtlCol="0">
                        <a:spAutoFit/>
                      </a:bodyPr>
                      <a:lstStyle/>
                      <a:p>
                        <a:pPr algn="ctr"/>
                        <a:r>
                          <a:rPr lang="es-ES" sz="1400" dirty="0" smtClean="0">
                            <a:solidFill>
                              <a:schemeClr val="tx2">
                                <a:lumMod val="75000"/>
                              </a:schemeClr>
                            </a:solidFill>
                          </a:rPr>
                          <a:t>Sistemas de los Departamentos</a:t>
                        </a:r>
                        <a:endParaRPr lang="es-ES" sz="1400" dirty="0">
                          <a:solidFill>
                            <a:schemeClr val="tx2">
                              <a:lumMod val="75000"/>
                            </a:schemeClr>
                          </a:solidFill>
                        </a:endParaRPr>
                      </a:p>
                    </p:txBody>
                  </p:sp>
                  <p:pic>
                    <p:nvPicPr>
                      <p:cNvPr id="25" name="Picture 7" descr="D:\Escritorio\Pal\Imagenes\engranaje2.png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7" cstate="print"/>
                      <a:srcRect l="16800" t="13440" r="16001" b="19361"/>
                      <a:stretch>
                        <a:fillRect/>
                      </a:stretch>
                    </p:blipFill>
                    <p:spPr bwMode="auto">
                      <a:xfrm>
                        <a:off x="5220072" y="5589240"/>
                        <a:ext cx="360040" cy="360040"/>
                      </a:xfrm>
                      <a:prstGeom prst="rect">
                        <a:avLst/>
                      </a:prstGeom>
                      <a:noFill/>
                    </p:spPr>
                  </p:pic>
                </p:grpSp>
              </p:grpSp>
            </p:grpSp>
            <p:pic>
              <p:nvPicPr>
                <p:cNvPr id="15" name="Picture 2" descr="D:\Escritorio\Pal\Imagenes\database-512.png"/>
                <p:cNvPicPr>
                  <a:picLocks noChangeAspect="1" noChangeArrowheads="1"/>
                </p:cNvPicPr>
                <p:nvPr/>
              </p:nvPicPr>
              <p:blipFill>
                <a:blip r:embed="rId8" cstate="print"/>
                <a:srcRect/>
                <a:stretch>
                  <a:fillRect/>
                </a:stretch>
              </p:blipFill>
              <p:spPr bwMode="auto">
                <a:xfrm>
                  <a:off x="5940152" y="3933056"/>
                  <a:ext cx="801341" cy="801341"/>
                </a:xfrm>
                <a:prstGeom prst="rect">
                  <a:avLst/>
                </a:prstGeom>
                <a:noFill/>
              </p:spPr>
            </p:pic>
          </p:grpSp>
          <p:grpSp>
            <p:nvGrpSpPr>
              <p:cNvPr id="9" name="37 Grupo"/>
              <p:cNvGrpSpPr/>
              <p:nvPr/>
            </p:nvGrpSpPr>
            <p:grpSpPr>
              <a:xfrm>
                <a:off x="4932040" y="1412776"/>
                <a:ext cx="2445071" cy="1562892"/>
                <a:chOff x="4911648" y="1540602"/>
                <a:chExt cx="2445071" cy="1562892"/>
              </a:xfrm>
            </p:grpSpPr>
            <p:grpSp>
              <p:nvGrpSpPr>
                <p:cNvPr id="10" name="12 Grupo"/>
                <p:cNvGrpSpPr/>
                <p:nvPr/>
              </p:nvGrpSpPr>
              <p:grpSpPr>
                <a:xfrm>
                  <a:off x="4911648" y="1540602"/>
                  <a:ext cx="2445071" cy="1562892"/>
                  <a:chOff x="5076056" y="1412776"/>
                  <a:chExt cx="2520280" cy="2016224"/>
                </a:xfrm>
              </p:grpSpPr>
              <p:sp>
                <p:nvSpPr>
                  <p:cNvPr id="12" name="11 Rectángulo"/>
                  <p:cNvSpPr/>
                  <p:nvPr/>
                </p:nvSpPr>
                <p:spPr>
                  <a:xfrm>
                    <a:off x="5076056" y="1844824"/>
                    <a:ext cx="2520280" cy="1584176"/>
                  </a:xfrm>
                  <a:prstGeom prst="rect">
                    <a:avLst/>
                  </a:prstGeom>
                  <a:solidFill>
                    <a:schemeClr val="tx2">
                      <a:lumMod val="75000"/>
                    </a:schemeClr>
                  </a:solidFill>
                  <a:effectLst>
                    <a:outerShdw blurRad="50800" dist="38100" algn="l" rotWithShape="0">
                      <a:prstClr val="black">
                        <a:alpha val="40000"/>
                      </a:prstClr>
                    </a:outerShdw>
                  </a:effectLst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s-ES"/>
                  </a:p>
                </p:txBody>
              </p:sp>
              <p:sp>
                <p:nvSpPr>
                  <p:cNvPr id="13" name="12 CuadroTexto"/>
                  <p:cNvSpPr txBox="1"/>
                  <p:nvPr/>
                </p:nvSpPr>
                <p:spPr>
                  <a:xfrm>
                    <a:off x="5148064" y="1412776"/>
                    <a:ext cx="2376264" cy="397051"/>
                  </a:xfrm>
                  <a:prstGeom prst="rect">
                    <a:avLst/>
                  </a:prstGeom>
                  <a:noFill/>
                </p:spPr>
                <p:txBody>
                  <a:bodyPr wrap="square" rtlCol="0">
                    <a:spAutoFit/>
                  </a:bodyPr>
                  <a:lstStyle/>
                  <a:p>
                    <a:pPr algn="ctr"/>
                    <a:r>
                      <a:rPr lang="es-ES" sz="1400" dirty="0" smtClean="0">
                        <a:solidFill>
                          <a:schemeClr val="tx2">
                            <a:lumMod val="75000"/>
                          </a:schemeClr>
                        </a:solidFill>
                      </a:rPr>
                      <a:t>Aplicación SIA</a:t>
                    </a:r>
                    <a:endParaRPr lang="es-ES" sz="1400" dirty="0">
                      <a:solidFill>
                        <a:schemeClr val="tx2">
                          <a:lumMod val="75000"/>
                        </a:schemeClr>
                      </a:solidFill>
                    </a:endParaRPr>
                  </a:p>
                </p:txBody>
              </p:sp>
            </p:grpSp>
            <p:pic>
              <p:nvPicPr>
                <p:cNvPr id="11" name="Picture 3"/>
                <p:cNvPicPr>
                  <a:picLocks noChangeAspect="1" noChangeArrowheads="1"/>
                </p:cNvPicPr>
                <p:nvPr/>
              </p:nvPicPr>
              <p:blipFill>
                <a:blip r:embed="rId9" cstate="print"/>
                <a:srcRect/>
                <a:stretch>
                  <a:fillRect/>
                </a:stretch>
              </p:blipFill>
              <p:spPr bwMode="auto">
                <a:xfrm>
                  <a:off x="5076056" y="1988840"/>
                  <a:ext cx="2160240" cy="987561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</p:spPr>
            </p:pic>
          </p:grpSp>
        </p:grpSp>
        <p:grpSp>
          <p:nvGrpSpPr>
            <p:cNvPr id="34" name="33 Grupo"/>
            <p:cNvGrpSpPr/>
            <p:nvPr/>
          </p:nvGrpSpPr>
          <p:grpSpPr>
            <a:xfrm>
              <a:off x="2268072" y="2054737"/>
              <a:ext cx="1837764" cy="1002509"/>
              <a:chOff x="4545107" y="2368502"/>
              <a:chExt cx="1837764" cy="1002509"/>
            </a:xfrm>
          </p:grpSpPr>
          <p:sp>
            <p:nvSpPr>
              <p:cNvPr id="31" name="30 Flecha a la derecha con bandas"/>
              <p:cNvSpPr/>
              <p:nvPr/>
            </p:nvSpPr>
            <p:spPr>
              <a:xfrm>
                <a:off x="4596383" y="2368502"/>
                <a:ext cx="1786488" cy="177474"/>
              </a:xfrm>
              <a:prstGeom prst="stripedRightArrow">
                <a:avLst/>
              </a:prstGeom>
              <a:solidFill>
                <a:schemeClr val="tx2">
                  <a:lumMod val="40000"/>
                  <a:lumOff val="60000"/>
                </a:schemeClr>
              </a:solidFill>
              <a:ln>
                <a:solidFill>
                  <a:schemeClr val="tx2">
                    <a:lumMod val="75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s-ES"/>
              </a:p>
            </p:txBody>
          </p:sp>
          <p:pic>
            <p:nvPicPr>
              <p:cNvPr id="98306" name="Picture 2" descr="D:\Escritorio\Pal\Imagenes\certificado.png"/>
              <p:cNvPicPr>
                <a:picLocks noChangeAspect="1" noChangeArrowheads="1"/>
              </p:cNvPicPr>
              <p:nvPr/>
            </p:nvPicPr>
            <p:blipFill>
              <a:blip r:embed="rId10" cstate="print"/>
              <a:srcRect/>
              <a:stretch>
                <a:fillRect/>
              </a:stretch>
            </p:blipFill>
            <p:spPr bwMode="auto">
              <a:xfrm>
                <a:off x="4545107" y="2743201"/>
                <a:ext cx="627810" cy="627810"/>
              </a:xfrm>
              <a:prstGeom prst="rect">
                <a:avLst/>
              </a:prstGeom>
              <a:noFill/>
            </p:spPr>
          </p:pic>
          <p:pic>
            <p:nvPicPr>
              <p:cNvPr id="98307" name="Picture 3" descr="D:\Escritorio\Pal\Imagenes\imagesS718W8UX.jpg"/>
              <p:cNvPicPr>
                <a:picLocks noChangeAspect="1" noChangeArrowheads="1"/>
              </p:cNvPicPr>
              <p:nvPr/>
            </p:nvPicPr>
            <p:blipFill>
              <a:blip r:embed="rId11" cstate="print"/>
              <a:srcRect/>
              <a:stretch>
                <a:fillRect/>
              </a:stretch>
            </p:blipFill>
            <p:spPr bwMode="auto">
              <a:xfrm>
                <a:off x="5551361" y="2805954"/>
                <a:ext cx="606552" cy="477090"/>
              </a:xfrm>
              <a:prstGeom prst="rect">
                <a:avLst/>
              </a:prstGeom>
              <a:noFill/>
            </p:spPr>
          </p:pic>
        </p:grpSp>
        <p:pic>
          <p:nvPicPr>
            <p:cNvPr id="33" name="Picture 2" descr="http://bioinformatica.upf.edu/2010/projectes10/Ey/images/tick.png"/>
            <p:cNvPicPr>
              <a:picLocks noChangeAspect="1" noChangeArrowheads="1"/>
            </p:cNvPicPr>
            <p:nvPr/>
          </p:nvPicPr>
          <p:blipFill>
            <a:blip r:embed="rId4" cstate="print"/>
            <a:srcRect/>
            <a:stretch>
              <a:fillRect/>
            </a:stretch>
          </p:blipFill>
          <p:spPr bwMode="auto">
            <a:xfrm>
              <a:off x="5564797" y="4951276"/>
              <a:ext cx="360040" cy="36004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</p:grpSp>
      <p:sp>
        <p:nvSpPr>
          <p:cNvPr id="36" name="35 CuadroTexto"/>
          <p:cNvSpPr txBox="1"/>
          <p:nvPr/>
        </p:nvSpPr>
        <p:spPr>
          <a:xfrm>
            <a:off x="2913529" y="3200400"/>
            <a:ext cx="914400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dirty="0" smtClean="0">
                <a:solidFill>
                  <a:schemeClr val="tx2">
                    <a:lumMod val="75000"/>
                  </a:schemeClr>
                </a:solidFill>
              </a:rPr>
              <a:t>Certificado electrónico</a:t>
            </a:r>
            <a:endParaRPr lang="es-ES" dirty="0">
              <a:solidFill>
                <a:schemeClr val="tx2">
                  <a:lumMod val="75000"/>
                </a:schemeClr>
              </a:solidFill>
            </a:endParaRPr>
          </a:p>
        </p:txBody>
      </p:sp>
      <p:sp>
        <p:nvSpPr>
          <p:cNvPr id="37" name="36 CuadroTexto"/>
          <p:cNvSpPr txBox="1"/>
          <p:nvPr/>
        </p:nvSpPr>
        <p:spPr>
          <a:xfrm>
            <a:off x="3998258" y="3218330"/>
            <a:ext cx="1004048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dirty="0" smtClean="0">
                <a:solidFill>
                  <a:schemeClr val="tx2">
                    <a:lumMod val="75000"/>
                  </a:schemeClr>
                </a:solidFill>
              </a:rPr>
              <a:t>Usuario / Contraseña</a:t>
            </a:r>
            <a:endParaRPr lang="es-ES" dirty="0">
              <a:solidFill>
                <a:schemeClr val="tx2">
                  <a:lumMod val="75000"/>
                </a:schemeClr>
              </a:solidFill>
            </a:endParaRPr>
          </a:p>
        </p:txBody>
      </p:sp>
      <p:sp>
        <p:nvSpPr>
          <p:cNvPr id="38" name="37 CuadroTexto"/>
          <p:cNvSpPr txBox="1"/>
          <p:nvPr/>
        </p:nvSpPr>
        <p:spPr>
          <a:xfrm>
            <a:off x="5029200" y="6302188"/>
            <a:ext cx="1568824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dirty="0" smtClean="0">
                <a:solidFill>
                  <a:schemeClr val="tx2">
                    <a:lumMod val="75000"/>
                  </a:schemeClr>
                </a:solidFill>
              </a:rPr>
              <a:t>Consulta / Inserción</a:t>
            </a:r>
            <a:endParaRPr lang="es-ES" dirty="0">
              <a:solidFill>
                <a:schemeClr val="tx2">
                  <a:lumMod val="75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xmlns="" val="44541487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ítulo 3"/>
          <p:cNvSpPr>
            <a:spLocks noGrp="1"/>
          </p:cNvSpPr>
          <p:nvPr>
            <p:ph type="title"/>
          </p:nvPr>
        </p:nvSpPr>
        <p:spPr>
          <a:xfrm>
            <a:off x="373062" y="873135"/>
            <a:ext cx="9209087" cy="1031865"/>
          </a:xfrm>
        </p:spPr>
        <p:txBody>
          <a:bodyPr>
            <a:normAutofit/>
          </a:bodyPr>
          <a:lstStyle/>
          <a:p>
            <a:r>
              <a:rPr lang="es-ES" sz="3200" dirty="0" smtClean="0"/>
              <a:t>5.B. </a:t>
            </a:r>
            <a:r>
              <a:rPr lang="es-ES" sz="2800" cap="none" dirty="0" smtClean="0"/>
              <a:t>SIA desde el punto de vista técnico.</a:t>
            </a:r>
            <a:endParaRPr lang="es-ES" sz="1400" kern="1200" dirty="0">
              <a:solidFill>
                <a:schemeClr val="tx2">
                  <a:lumMod val="75000"/>
                </a:schemeClr>
              </a:solidFill>
              <a:latin typeface="Arial" charset="0"/>
              <a:ea typeface="+mn-ea"/>
              <a:cs typeface="Arial" charset="0"/>
            </a:endParaRPr>
          </a:p>
        </p:txBody>
      </p:sp>
      <p:grpSp>
        <p:nvGrpSpPr>
          <p:cNvPr id="8" name="7 Grupo"/>
          <p:cNvGrpSpPr/>
          <p:nvPr/>
        </p:nvGrpSpPr>
        <p:grpSpPr>
          <a:xfrm>
            <a:off x="1461247" y="2178424"/>
            <a:ext cx="6822142" cy="4096870"/>
            <a:chOff x="2258913" y="1748117"/>
            <a:chExt cx="7539511" cy="4742329"/>
          </a:xfrm>
        </p:grpSpPr>
        <p:pic>
          <p:nvPicPr>
            <p:cNvPr id="99330" name="Picture 2"/>
            <p:cNvPicPr>
              <a:picLocks noChangeAspect="1" noChangeArrowheads="1"/>
            </p:cNvPicPr>
            <p:nvPr/>
          </p:nvPicPr>
          <p:blipFill>
            <a:blip r:embed="rId3" cstate="print"/>
            <a:srcRect/>
            <a:stretch>
              <a:fillRect/>
            </a:stretch>
          </p:blipFill>
          <p:spPr bwMode="auto">
            <a:xfrm>
              <a:off x="2258913" y="1748117"/>
              <a:ext cx="7539511" cy="4742329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sp>
          <p:nvSpPr>
            <p:cNvPr id="6" name="5 Rectángulo"/>
            <p:cNvSpPr/>
            <p:nvPr/>
          </p:nvSpPr>
          <p:spPr bwMode="auto">
            <a:xfrm>
              <a:off x="2474260" y="2465294"/>
              <a:ext cx="1792941" cy="2366683"/>
            </a:xfrm>
            <a:prstGeom prst="rect">
              <a:avLst/>
            </a:prstGeom>
            <a:noFill/>
            <a:ln w="38100">
              <a:solidFill>
                <a:srgbClr val="C00000"/>
              </a:solidFill>
              <a:headEnd type="none" w="med" len="med"/>
              <a:tailEnd type="none" w="med" len="med"/>
            </a:ln>
          </p:spPr>
          <p:style>
            <a:lnRef idx="2">
              <a:schemeClr val="accent5"/>
            </a:lnRef>
            <a:fillRef idx="1">
              <a:schemeClr val="lt1"/>
            </a:fillRef>
            <a:effectRef idx="0">
              <a:schemeClr val="accent5"/>
            </a:effectRef>
            <a:fontRef idx="minor">
              <a:schemeClr val="dk1"/>
            </a:fontRef>
          </p:style>
          <p:txBody>
            <a:bodyPr vert="horz" wrap="none" lIns="91440" tIns="45720" rIns="91440" bIns="45720" numCol="1" rtlCol="0" anchor="ctr" anchorCtr="0" compatLnSpc="1">
              <a:prstTxWarp prst="textNoShape">
                <a:avLst/>
              </a:prstTxWarp>
            </a:bodyPr>
            <a:lstStyle/>
            <a:p>
              <a:pPr marL="0" marR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s-ES" sz="1000" b="1" i="0" u="none" strike="noStrike" cap="none" normalizeH="0" baseline="0" smtClean="0">
                <a:ln>
                  <a:noFill/>
                </a:ln>
                <a:solidFill>
                  <a:schemeClr val="bg1"/>
                </a:solidFill>
                <a:effectLst/>
                <a:latin typeface="Arial" charset="0"/>
              </a:endParaRPr>
            </a:p>
          </p:txBody>
        </p:sp>
      </p:grpSp>
      <p:sp>
        <p:nvSpPr>
          <p:cNvPr id="7" name="6 Rectángulo"/>
          <p:cNvSpPr/>
          <p:nvPr/>
        </p:nvSpPr>
        <p:spPr>
          <a:xfrm>
            <a:off x="1210234" y="1414337"/>
            <a:ext cx="8695766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s-ES_tradnl" sz="2800" dirty="0" smtClean="0">
                <a:solidFill>
                  <a:srgbClr val="00B050"/>
                </a:solidFill>
              </a:rPr>
              <a:t>Información agrupada en pestañas</a:t>
            </a:r>
            <a:endParaRPr lang="es-ES_tradnl" sz="2800" dirty="0">
              <a:solidFill>
                <a:srgbClr val="00B05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xmlns="" val="140865662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ítulo 3"/>
          <p:cNvSpPr>
            <a:spLocks noGrp="1"/>
          </p:cNvSpPr>
          <p:nvPr>
            <p:ph type="title"/>
          </p:nvPr>
        </p:nvSpPr>
        <p:spPr>
          <a:xfrm>
            <a:off x="283415" y="631088"/>
            <a:ext cx="9209087" cy="1031865"/>
          </a:xfrm>
        </p:spPr>
        <p:txBody>
          <a:bodyPr>
            <a:normAutofit/>
          </a:bodyPr>
          <a:lstStyle/>
          <a:p>
            <a:r>
              <a:rPr lang="es-ES" sz="3200" dirty="0" smtClean="0"/>
              <a:t>5.B. </a:t>
            </a:r>
            <a:r>
              <a:rPr lang="es-ES" sz="2800" cap="none" dirty="0" smtClean="0"/>
              <a:t>SIA desde el punto de vista técnico.</a:t>
            </a:r>
            <a:endParaRPr lang="es-ES" sz="1400" kern="1200" dirty="0">
              <a:solidFill>
                <a:schemeClr val="tx2">
                  <a:lumMod val="75000"/>
                </a:schemeClr>
              </a:solidFill>
              <a:latin typeface="Arial" charset="0"/>
              <a:ea typeface="+mn-ea"/>
              <a:cs typeface="Arial" charset="0"/>
            </a:endParaRPr>
          </a:p>
        </p:txBody>
      </p:sp>
      <p:sp>
        <p:nvSpPr>
          <p:cNvPr id="5" name="4 Rectángulo"/>
          <p:cNvSpPr/>
          <p:nvPr/>
        </p:nvSpPr>
        <p:spPr>
          <a:xfrm>
            <a:off x="1721222" y="1163326"/>
            <a:ext cx="6472519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s-ES_tradnl" sz="3200" dirty="0" smtClean="0">
                <a:solidFill>
                  <a:srgbClr val="00B050"/>
                </a:solidFill>
              </a:rPr>
              <a:t>Nuevo Grupo de datos</a:t>
            </a:r>
            <a:endParaRPr lang="es-ES_tradnl" sz="3200" dirty="0">
              <a:solidFill>
                <a:srgbClr val="00B050"/>
              </a:solidFill>
            </a:endParaRPr>
          </a:p>
        </p:txBody>
      </p:sp>
      <p:grpSp>
        <p:nvGrpSpPr>
          <p:cNvPr id="34" name="33 Grupo"/>
          <p:cNvGrpSpPr/>
          <p:nvPr/>
        </p:nvGrpSpPr>
        <p:grpSpPr>
          <a:xfrm>
            <a:off x="906524" y="1872300"/>
            <a:ext cx="7992887" cy="4346107"/>
            <a:chOff x="395536" y="1988840"/>
            <a:chExt cx="7992887" cy="4346107"/>
          </a:xfrm>
        </p:grpSpPr>
        <p:pic>
          <p:nvPicPr>
            <p:cNvPr id="35" name="Picture 2"/>
            <p:cNvPicPr>
              <a:picLocks noChangeAspect="1" noChangeArrowheads="1"/>
            </p:cNvPicPr>
            <p:nvPr/>
          </p:nvPicPr>
          <p:blipFill>
            <a:blip r:embed="rId3" cstate="print"/>
            <a:srcRect/>
            <a:stretch>
              <a:fillRect/>
            </a:stretch>
          </p:blipFill>
          <p:spPr bwMode="auto">
            <a:xfrm>
              <a:off x="2555776" y="1988840"/>
              <a:ext cx="5832647" cy="4346107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sp>
          <p:nvSpPr>
            <p:cNvPr id="36" name="35 CuadroTexto"/>
            <p:cNvSpPr txBox="1"/>
            <p:nvPr/>
          </p:nvSpPr>
          <p:spPr>
            <a:xfrm>
              <a:off x="395536" y="3933056"/>
              <a:ext cx="2160240" cy="369332"/>
            </a:xfrm>
            <a:prstGeom prst="rect">
              <a:avLst/>
            </a:prstGeom>
            <a:noFill/>
            <a:ln w="28575">
              <a:solidFill>
                <a:srgbClr val="0070C0"/>
              </a:solidFill>
            </a:ln>
          </p:spPr>
          <p:txBody>
            <a:bodyPr wrap="square" rtlCol="0">
              <a:spAutoFit/>
            </a:bodyPr>
            <a:lstStyle/>
            <a:p>
              <a:r>
                <a:rPr lang="es-ES" sz="1800" b="0" dirty="0" smtClean="0">
                  <a:solidFill>
                    <a:schemeClr val="tx1"/>
                  </a:solidFill>
                </a:rPr>
                <a:t>Datos de Archivo </a:t>
              </a:r>
              <a:r>
                <a:rPr lang="es-ES" sz="1800" dirty="0" smtClean="0">
                  <a:solidFill>
                    <a:srgbClr val="FF0000"/>
                  </a:solidFill>
                </a:rPr>
                <a:t>&gt;</a:t>
              </a:r>
              <a:r>
                <a:rPr lang="es-ES" sz="1800" dirty="0" smtClean="0"/>
                <a:t> </a:t>
              </a:r>
              <a:endParaRPr lang="es-ES" sz="1800" dirty="0"/>
            </a:p>
          </p:txBody>
        </p:sp>
        <p:cxnSp>
          <p:nvCxnSpPr>
            <p:cNvPr id="37" name="36 Forma"/>
            <p:cNvCxnSpPr>
              <a:stCxn id="36" idx="2"/>
            </p:cNvCxnSpPr>
            <p:nvPr/>
          </p:nvCxnSpPr>
          <p:spPr bwMode="auto">
            <a:xfrm rot="16200000" flipH="1">
              <a:off x="1588317" y="4189726"/>
              <a:ext cx="1070823" cy="1296145"/>
            </a:xfrm>
            <a:prstGeom prst="bentConnector2">
              <a:avLst/>
            </a:prstGeom>
            <a:solidFill>
              <a:schemeClr val="accent2"/>
            </a:solidFill>
            <a:ln w="22225" cap="flat" cmpd="sng" algn="ctr">
              <a:solidFill>
                <a:schemeClr val="tx2">
                  <a:lumMod val="75000"/>
                </a:schemeClr>
              </a:solidFill>
              <a:prstDash val="solid"/>
              <a:round/>
              <a:headEnd type="none" w="lg" len="lg"/>
              <a:tailEnd type="triangle" w="lg" len="lg"/>
            </a:ln>
            <a:effectLst/>
          </p:spPr>
        </p:cxnSp>
      </p:grpSp>
    </p:spTree>
    <p:extLst>
      <p:ext uri="{BB962C8B-B14F-4D97-AF65-F5344CB8AC3E}">
        <p14:creationId xmlns:p14="http://schemas.microsoft.com/office/powerpoint/2010/main" xmlns="" val="364339290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ítulo 3"/>
          <p:cNvSpPr>
            <a:spLocks noGrp="1"/>
          </p:cNvSpPr>
          <p:nvPr>
            <p:ph type="title"/>
          </p:nvPr>
        </p:nvSpPr>
        <p:spPr>
          <a:xfrm>
            <a:off x="373062" y="873135"/>
            <a:ext cx="9209087" cy="1031865"/>
          </a:xfrm>
        </p:spPr>
        <p:txBody>
          <a:bodyPr>
            <a:normAutofit/>
          </a:bodyPr>
          <a:lstStyle/>
          <a:p>
            <a:r>
              <a:rPr lang="es-ES" sz="3200" dirty="0" smtClean="0"/>
              <a:t>5.B. </a:t>
            </a:r>
            <a:r>
              <a:rPr lang="es-ES" sz="2800" cap="none" dirty="0" smtClean="0"/>
              <a:t>SIA desde el punto de vista técnico.</a:t>
            </a:r>
            <a:endParaRPr lang="es-ES" sz="1400" kern="1200" dirty="0">
              <a:solidFill>
                <a:schemeClr val="tx2">
                  <a:lumMod val="75000"/>
                </a:schemeClr>
              </a:solidFill>
              <a:latin typeface="Arial" charset="0"/>
              <a:ea typeface="+mn-ea"/>
              <a:cs typeface="Arial" charset="0"/>
            </a:endParaRPr>
          </a:p>
        </p:txBody>
      </p:sp>
      <p:sp>
        <p:nvSpPr>
          <p:cNvPr id="5" name="4 Rectángulo"/>
          <p:cNvSpPr/>
          <p:nvPr/>
        </p:nvSpPr>
        <p:spPr>
          <a:xfrm>
            <a:off x="1900516" y="1459161"/>
            <a:ext cx="7790331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s-ES_tradnl" sz="2800" dirty="0" smtClean="0">
                <a:solidFill>
                  <a:srgbClr val="00B050"/>
                </a:solidFill>
              </a:rPr>
              <a:t>Código SIA – Codificación única</a:t>
            </a:r>
            <a:endParaRPr lang="es-ES_tradnl" sz="2800" dirty="0">
              <a:solidFill>
                <a:srgbClr val="00B050"/>
              </a:solidFill>
            </a:endParaRPr>
          </a:p>
        </p:txBody>
      </p:sp>
      <p:pic>
        <p:nvPicPr>
          <p:cNvPr id="100354" name="Picture 2" descr="D:\Escritorio\Pal\Imagenes\pae-12950047242961245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1461016" y="3594848"/>
            <a:ext cx="839178" cy="600635"/>
          </a:xfrm>
          <a:prstGeom prst="rect">
            <a:avLst/>
          </a:prstGeom>
          <a:noFill/>
        </p:spPr>
      </p:pic>
      <p:pic>
        <p:nvPicPr>
          <p:cNvPr id="9" name="8 Imagen"/>
          <p:cNvPicPr/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5943599" y="2456330"/>
            <a:ext cx="1888143" cy="359588"/>
          </a:xfrm>
          <a:prstGeom prst="rect">
            <a:avLst/>
          </a:prstGeom>
        </p:spPr>
      </p:pic>
      <p:grpSp>
        <p:nvGrpSpPr>
          <p:cNvPr id="10" name="9 Grupo"/>
          <p:cNvGrpSpPr/>
          <p:nvPr/>
        </p:nvGrpSpPr>
        <p:grpSpPr>
          <a:xfrm>
            <a:off x="6257365" y="4930589"/>
            <a:ext cx="1613496" cy="1060924"/>
            <a:chOff x="5796136" y="4149080"/>
            <a:chExt cx="2818795" cy="1932080"/>
          </a:xfrm>
        </p:grpSpPr>
        <p:pic>
          <p:nvPicPr>
            <p:cNvPr id="11" name="Picture 4" descr="D:\Documents\PrintScreen Files\ScreenShot304.jpg"/>
            <p:cNvPicPr>
              <a:picLocks noChangeAspect="1" noChangeArrowheads="1"/>
            </p:cNvPicPr>
            <p:nvPr/>
          </p:nvPicPr>
          <p:blipFill>
            <a:blip r:embed="rId5" cstate="print"/>
            <a:srcRect/>
            <a:stretch>
              <a:fillRect/>
            </a:stretch>
          </p:blipFill>
          <p:spPr bwMode="auto">
            <a:xfrm>
              <a:off x="6516216" y="4149080"/>
              <a:ext cx="2098715" cy="1428364"/>
            </a:xfrm>
            <a:prstGeom prst="rect">
              <a:avLst/>
            </a:prstGeom>
            <a:noFill/>
            <a:effectLst>
              <a:outerShdw blurRad="50800" dist="38100" dir="18900000" algn="bl" rotWithShape="0">
                <a:prstClr val="black">
                  <a:alpha val="40000"/>
                </a:prstClr>
              </a:outerShdw>
            </a:effectLst>
          </p:spPr>
        </p:pic>
        <p:pic>
          <p:nvPicPr>
            <p:cNvPr id="12" name="Picture 5" descr="D:\Documents\PrintScreen Files\ScreenShot305.jpg"/>
            <p:cNvPicPr>
              <a:picLocks noChangeAspect="1" noChangeArrowheads="1"/>
            </p:cNvPicPr>
            <p:nvPr/>
          </p:nvPicPr>
          <p:blipFill>
            <a:blip r:embed="rId6" cstate="print"/>
            <a:srcRect/>
            <a:stretch>
              <a:fillRect/>
            </a:stretch>
          </p:blipFill>
          <p:spPr bwMode="auto">
            <a:xfrm>
              <a:off x="5796136" y="4653136"/>
              <a:ext cx="1750046" cy="1428024"/>
            </a:xfrm>
            <a:prstGeom prst="rect">
              <a:avLst/>
            </a:prstGeom>
            <a:noFill/>
            <a:effectLst>
              <a:outerShdw blurRad="50800" dist="38100" dir="18900000" algn="bl" rotWithShape="0">
                <a:prstClr val="black">
                  <a:alpha val="40000"/>
                </a:prstClr>
              </a:outerShdw>
            </a:effectLst>
          </p:spPr>
        </p:pic>
      </p:grpSp>
      <p:pic>
        <p:nvPicPr>
          <p:cNvPr id="100355" name="Picture 3"/>
          <p:cNvPicPr>
            <a:picLocks noChangeAspect="1" noChangeArrowheads="1"/>
          </p:cNvPicPr>
          <p:nvPr/>
        </p:nvPicPr>
        <p:blipFill>
          <a:blip r:embed="rId7" cstate="print"/>
          <a:srcRect/>
          <a:stretch>
            <a:fillRect/>
          </a:stretch>
        </p:blipFill>
        <p:spPr bwMode="auto">
          <a:xfrm>
            <a:off x="2195384" y="5226421"/>
            <a:ext cx="1634507" cy="81186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5" name="Picture 2" descr="logoArchive"/>
          <p:cNvPicPr>
            <a:picLocks noChangeAspect="1" noChangeArrowheads="1"/>
          </p:cNvPicPr>
          <p:nvPr/>
        </p:nvPicPr>
        <p:blipFill>
          <a:blip r:embed="rId8" cstate="print"/>
          <a:srcRect/>
          <a:stretch>
            <a:fillRect/>
          </a:stretch>
        </p:blipFill>
        <p:spPr bwMode="auto">
          <a:xfrm>
            <a:off x="7010401" y="3482859"/>
            <a:ext cx="1859694" cy="59097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6" name="15 CuadroTexto"/>
          <p:cNvSpPr txBox="1"/>
          <p:nvPr/>
        </p:nvSpPr>
        <p:spPr>
          <a:xfrm>
            <a:off x="6461847" y="6112096"/>
            <a:ext cx="2016224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sz="1100" b="1" dirty="0" smtClean="0">
                <a:ln w="1905"/>
                <a:solidFill>
                  <a:schemeClr val="tx2">
                    <a:lumMod val="75000"/>
                  </a:schemeClr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  <a:t>Sedes electrónicas</a:t>
            </a:r>
          </a:p>
        </p:txBody>
      </p:sp>
      <p:pic>
        <p:nvPicPr>
          <p:cNvPr id="14" name="Picture 2" descr="SIA logo"/>
          <p:cNvPicPr>
            <a:picLocks noChangeAspect="1" noChangeArrowheads="1"/>
          </p:cNvPicPr>
          <p:nvPr/>
        </p:nvPicPr>
        <p:blipFill>
          <a:blip r:embed="rId9" cstate="print"/>
          <a:srcRect/>
          <a:stretch>
            <a:fillRect/>
          </a:stretch>
        </p:blipFill>
        <p:spPr bwMode="auto">
          <a:xfrm>
            <a:off x="3550603" y="3451412"/>
            <a:ext cx="2668820" cy="864549"/>
          </a:xfrm>
          <a:prstGeom prst="rect">
            <a:avLst/>
          </a:prstGeom>
          <a:noFill/>
        </p:spPr>
      </p:pic>
      <p:pic>
        <p:nvPicPr>
          <p:cNvPr id="100359" name="Picture 7" descr="Apodera"/>
          <p:cNvPicPr>
            <a:picLocks noChangeAspect="1" noChangeArrowheads="1"/>
          </p:cNvPicPr>
          <p:nvPr/>
        </p:nvPicPr>
        <p:blipFill>
          <a:blip r:embed="rId10" cstate="print"/>
          <a:srcRect/>
          <a:stretch>
            <a:fillRect/>
          </a:stretch>
        </p:blipFill>
        <p:spPr bwMode="auto">
          <a:xfrm>
            <a:off x="2115670" y="2366863"/>
            <a:ext cx="1937118" cy="573561"/>
          </a:xfrm>
          <a:prstGeom prst="rect">
            <a:avLst/>
          </a:prstGeom>
          <a:noFill/>
        </p:spPr>
      </p:pic>
      <p:cxnSp>
        <p:nvCxnSpPr>
          <p:cNvPr id="23" name="22 Conector recto de flecha"/>
          <p:cNvCxnSpPr/>
          <p:nvPr/>
        </p:nvCxnSpPr>
        <p:spPr bwMode="auto">
          <a:xfrm flipV="1">
            <a:off x="5773271" y="2913529"/>
            <a:ext cx="331694" cy="484095"/>
          </a:xfrm>
          <a:prstGeom prst="straightConnector1">
            <a:avLst/>
          </a:prstGeom>
          <a:solidFill>
            <a:schemeClr val="accent2"/>
          </a:solidFill>
          <a:ln w="25400" cap="flat" cmpd="sng" algn="ctr">
            <a:solidFill>
              <a:schemeClr val="tx1"/>
            </a:solidFill>
            <a:prstDash val="solid"/>
            <a:round/>
            <a:headEnd type="none" w="med" len="med"/>
            <a:tailEnd type="arrow"/>
          </a:ln>
          <a:effectLst/>
        </p:spPr>
      </p:cxnSp>
      <p:cxnSp>
        <p:nvCxnSpPr>
          <p:cNvPr id="24" name="23 Conector recto de flecha"/>
          <p:cNvCxnSpPr/>
          <p:nvPr/>
        </p:nvCxnSpPr>
        <p:spPr bwMode="auto">
          <a:xfrm flipV="1">
            <a:off x="6230471" y="3836894"/>
            <a:ext cx="654423" cy="26897"/>
          </a:xfrm>
          <a:prstGeom prst="straightConnector1">
            <a:avLst/>
          </a:prstGeom>
          <a:solidFill>
            <a:schemeClr val="accent2"/>
          </a:solidFill>
          <a:ln w="25400" cap="flat" cmpd="sng" algn="ctr">
            <a:solidFill>
              <a:schemeClr val="tx1"/>
            </a:solidFill>
            <a:prstDash val="solid"/>
            <a:round/>
            <a:headEnd type="none" w="med" len="med"/>
            <a:tailEnd type="arrow"/>
          </a:ln>
          <a:effectLst/>
        </p:spPr>
      </p:cxnSp>
      <p:cxnSp>
        <p:nvCxnSpPr>
          <p:cNvPr id="27" name="26 Conector recto de flecha"/>
          <p:cNvCxnSpPr/>
          <p:nvPr/>
        </p:nvCxnSpPr>
        <p:spPr bwMode="auto">
          <a:xfrm>
            <a:off x="5782235" y="4437529"/>
            <a:ext cx="591671" cy="546847"/>
          </a:xfrm>
          <a:prstGeom prst="straightConnector1">
            <a:avLst/>
          </a:prstGeom>
          <a:solidFill>
            <a:schemeClr val="accent2"/>
          </a:solidFill>
          <a:ln w="25400" cap="flat" cmpd="sng" algn="ctr">
            <a:solidFill>
              <a:schemeClr val="tx1"/>
            </a:solidFill>
            <a:prstDash val="solid"/>
            <a:round/>
            <a:headEnd type="none" w="med" len="med"/>
            <a:tailEnd type="arrow"/>
          </a:ln>
          <a:effectLst/>
        </p:spPr>
      </p:cxnSp>
      <p:cxnSp>
        <p:nvCxnSpPr>
          <p:cNvPr id="30" name="29 Conector recto de flecha"/>
          <p:cNvCxnSpPr/>
          <p:nvPr/>
        </p:nvCxnSpPr>
        <p:spPr bwMode="auto">
          <a:xfrm flipH="1">
            <a:off x="3316942" y="4509247"/>
            <a:ext cx="779929" cy="591671"/>
          </a:xfrm>
          <a:prstGeom prst="straightConnector1">
            <a:avLst/>
          </a:prstGeom>
          <a:solidFill>
            <a:schemeClr val="accent2"/>
          </a:solidFill>
          <a:ln w="25400" cap="flat" cmpd="sng" algn="ctr">
            <a:solidFill>
              <a:schemeClr val="tx1"/>
            </a:solidFill>
            <a:prstDash val="solid"/>
            <a:round/>
            <a:headEnd type="none" w="med" len="med"/>
            <a:tailEnd type="arrow"/>
          </a:ln>
          <a:effectLst/>
        </p:spPr>
      </p:cxnSp>
      <p:cxnSp>
        <p:nvCxnSpPr>
          <p:cNvPr id="33" name="32 Conector recto de flecha"/>
          <p:cNvCxnSpPr/>
          <p:nvPr/>
        </p:nvCxnSpPr>
        <p:spPr bwMode="auto">
          <a:xfrm flipH="1">
            <a:off x="2465294" y="3971365"/>
            <a:ext cx="932330" cy="17928"/>
          </a:xfrm>
          <a:prstGeom prst="straightConnector1">
            <a:avLst/>
          </a:prstGeom>
          <a:solidFill>
            <a:schemeClr val="accent2"/>
          </a:solidFill>
          <a:ln w="25400" cap="flat" cmpd="sng" algn="ctr">
            <a:solidFill>
              <a:schemeClr val="tx1"/>
            </a:solidFill>
            <a:prstDash val="solid"/>
            <a:round/>
            <a:headEnd type="none" w="med" len="med"/>
            <a:tailEnd type="arrow"/>
          </a:ln>
          <a:effectLst/>
        </p:spPr>
      </p:cxnSp>
      <p:cxnSp>
        <p:nvCxnSpPr>
          <p:cNvPr id="40" name="39 Conector recto de flecha"/>
          <p:cNvCxnSpPr/>
          <p:nvPr/>
        </p:nvCxnSpPr>
        <p:spPr bwMode="auto">
          <a:xfrm flipH="1" flipV="1">
            <a:off x="3576920" y="2985246"/>
            <a:ext cx="385480" cy="277906"/>
          </a:xfrm>
          <a:prstGeom prst="straightConnector1">
            <a:avLst/>
          </a:prstGeom>
          <a:solidFill>
            <a:schemeClr val="accent2"/>
          </a:solidFill>
          <a:ln w="25400" cap="flat" cmpd="sng" algn="ctr">
            <a:solidFill>
              <a:schemeClr val="tx1"/>
            </a:solidFill>
            <a:prstDash val="solid"/>
            <a:round/>
            <a:headEnd type="none" w="med" len="med"/>
            <a:tailEnd type="arrow"/>
          </a:ln>
          <a:effectLst/>
        </p:spPr>
      </p:cxnSp>
    </p:spTree>
    <p:extLst>
      <p:ext uri="{BB962C8B-B14F-4D97-AF65-F5344CB8AC3E}">
        <p14:creationId xmlns:p14="http://schemas.microsoft.com/office/powerpoint/2010/main" xmlns="" val="178375631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ítulo 3"/>
          <p:cNvSpPr>
            <a:spLocks noGrp="1"/>
          </p:cNvSpPr>
          <p:nvPr>
            <p:ph type="title"/>
          </p:nvPr>
        </p:nvSpPr>
        <p:spPr>
          <a:xfrm>
            <a:off x="373062" y="873135"/>
            <a:ext cx="9209087" cy="1031865"/>
          </a:xfrm>
        </p:spPr>
        <p:txBody>
          <a:bodyPr>
            <a:normAutofit/>
          </a:bodyPr>
          <a:lstStyle/>
          <a:p>
            <a:r>
              <a:rPr lang="es-ES" sz="3200" dirty="0" smtClean="0"/>
              <a:t>5.B. </a:t>
            </a:r>
            <a:r>
              <a:rPr lang="es-ES" sz="2800" cap="none" dirty="0" smtClean="0"/>
              <a:t>SIA desde el punto de vista técnico.</a:t>
            </a:r>
            <a:endParaRPr lang="es-ES" sz="1400" kern="1200" dirty="0">
              <a:solidFill>
                <a:schemeClr val="tx2">
                  <a:lumMod val="75000"/>
                </a:schemeClr>
              </a:solidFill>
              <a:latin typeface="Arial" charset="0"/>
              <a:ea typeface="+mn-ea"/>
              <a:cs typeface="Arial" charset="0"/>
            </a:endParaRPr>
          </a:p>
        </p:txBody>
      </p:sp>
      <p:sp>
        <p:nvSpPr>
          <p:cNvPr id="5" name="4 Rectángulo"/>
          <p:cNvSpPr/>
          <p:nvPr/>
        </p:nvSpPr>
        <p:spPr>
          <a:xfrm>
            <a:off x="510988" y="1952219"/>
            <a:ext cx="3496236" cy="236988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endParaRPr lang="es-ES_tradnl" sz="2800" dirty="0" smtClean="0">
              <a:solidFill>
                <a:srgbClr val="0070C0"/>
              </a:solidFill>
            </a:endParaRPr>
          </a:p>
          <a:p>
            <a:r>
              <a:rPr lang="es-ES_tradnl" sz="2800" i="1" u="sng" dirty="0" smtClean="0">
                <a:solidFill>
                  <a:srgbClr val="0070C0"/>
                </a:solidFill>
              </a:rPr>
              <a:t>Nº de trámites</a:t>
            </a:r>
          </a:p>
          <a:p>
            <a:endParaRPr lang="es-ES_tradnl" sz="1200" i="1" u="sng" dirty="0" smtClean="0">
              <a:solidFill>
                <a:srgbClr val="0070C0"/>
              </a:solidFill>
            </a:endParaRPr>
          </a:p>
          <a:p>
            <a:pPr>
              <a:buFont typeface="Wingdings" pitchFamily="2" charset="2"/>
              <a:buChar char="ü"/>
            </a:pPr>
            <a:r>
              <a:rPr lang="es-ES_tradnl" sz="2000" dirty="0" smtClean="0">
                <a:solidFill>
                  <a:srgbClr val="0070C0"/>
                </a:solidFill>
              </a:rPr>
              <a:t>AGE: </a:t>
            </a:r>
            <a:r>
              <a:rPr lang="es-ES" sz="2000" b="0" dirty="0" smtClean="0">
                <a:solidFill>
                  <a:schemeClr val="accent3">
                    <a:lumMod val="50000"/>
                  </a:schemeClr>
                </a:solidFill>
              </a:rPr>
              <a:t>3.285</a:t>
            </a:r>
          </a:p>
          <a:p>
            <a:pPr>
              <a:buFont typeface="Wingdings" pitchFamily="2" charset="2"/>
              <a:buChar char="ü"/>
            </a:pPr>
            <a:r>
              <a:rPr lang="es-ES" sz="2000" dirty="0" smtClean="0">
                <a:solidFill>
                  <a:srgbClr val="0070C0"/>
                </a:solidFill>
              </a:rPr>
              <a:t>CCAA: </a:t>
            </a:r>
            <a:r>
              <a:rPr lang="es-ES" sz="2000" b="0" dirty="0" smtClean="0">
                <a:solidFill>
                  <a:schemeClr val="accent3">
                    <a:lumMod val="50000"/>
                  </a:schemeClr>
                </a:solidFill>
              </a:rPr>
              <a:t>1.127</a:t>
            </a:r>
          </a:p>
          <a:p>
            <a:pPr>
              <a:buFont typeface="Wingdings" pitchFamily="2" charset="2"/>
              <a:buChar char="ü"/>
            </a:pPr>
            <a:r>
              <a:rPr lang="es-ES" sz="2000" dirty="0" smtClean="0">
                <a:solidFill>
                  <a:srgbClr val="0070C0"/>
                </a:solidFill>
              </a:rPr>
              <a:t>EELL: </a:t>
            </a:r>
            <a:r>
              <a:rPr lang="es-ES" sz="2000" b="0" dirty="0" smtClean="0">
                <a:solidFill>
                  <a:schemeClr val="accent3">
                    <a:lumMod val="50000"/>
                  </a:schemeClr>
                </a:solidFill>
              </a:rPr>
              <a:t>2</a:t>
            </a:r>
          </a:p>
          <a:p>
            <a:pPr>
              <a:buFont typeface="Wingdings" pitchFamily="2" charset="2"/>
              <a:buChar char="ü"/>
            </a:pPr>
            <a:r>
              <a:rPr lang="es-ES" sz="2000" dirty="0" smtClean="0">
                <a:solidFill>
                  <a:srgbClr val="0070C0"/>
                </a:solidFill>
              </a:rPr>
              <a:t>Universidades: </a:t>
            </a:r>
            <a:r>
              <a:rPr lang="es-ES" sz="2000" b="0" dirty="0" smtClean="0">
                <a:solidFill>
                  <a:schemeClr val="accent3">
                    <a:lumMod val="50000"/>
                  </a:schemeClr>
                </a:solidFill>
              </a:rPr>
              <a:t>1</a:t>
            </a:r>
            <a:endParaRPr lang="es-ES_tradnl" sz="2000" b="0" dirty="0" smtClean="0">
              <a:solidFill>
                <a:schemeClr val="accent3">
                  <a:lumMod val="50000"/>
                </a:schemeClr>
              </a:solidFill>
            </a:endParaRPr>
          </a:p>
        </p:txBody>
      </p:sp>
      <p:sp>
        <p:nvSpPr>
          <p:cNvPr id="17" name="16 Rectángulo"/>
          <p:cNvSpPr/>
          <p:nvPr/>
        </p:nvSpPr>
        <p:spPr>
          <a:xfrm>
            <a:off x="2157468" y="5080901"/>
            <a:ext cx="6251425" cy="95410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>
              <a:buFont typeface="Arial" pitchFamily="34" charset="0"/>
              <a:buChar char="•"/>
            </a:pPr>
            <a:r>
              <a:rPr lang="es-ES_tradnl" sz="2800" dirty="0" smtClean="0">
                <a:solidFill>
                  <a:srgbClr val="0070C0"/>
                </a:solidFill>
              </a:rPr>
              <a:t>Para cualquier duda o cuestión:</a:t>
            </a:r>
          </a:p>
          <a:p>
            <a:pPr lvl="0"/>
            <a:r>
              <a:rPr lang="es-ES_tradnl" sz="2800" dirty="0" smtClean="0">
                <a:solidFill>
                  <a:srgbClr val="0070C0"/>
                </a:solidFill>
              </a:rPr>
              <a:t>	</a:t>
            </a:r>
            <a:r>
              <a:rPr lang="es-ES_tradnl" sz="2800" dirty="0" smtClean="0">
                <a:solidFill>
                  <a:schemeClr val="accent3">
                    <a:lumMod val="50000"/>
                  </a:schemeClr>
                </a:solidFill>
              </a:rPr>
              <a:t>gestion.sia@seap.minhap.es</a:t>
            </a:r>
          </a:p>
        </p:txBody>
      </p:sp>
      <p:sp>
        <p:nvSpPr>
          <p:cNvPr id="20" name="19 CuadroTexto"/>
          <p:cNvSpPr txBox="1"/>
          <p:nvPr/>
        </p:nvSpPr>
        <p:spPr>
          <a:xfrm>
            <a:off x="4966445" y="2339788"/>
            <a:ext cx="3836894" cy="193899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/>
            <a:r>
              <a:rPr lang="es-ES_tradnl" sz="2800" i="1" u="sng" dirty="0" smtClean="0">
                <a:solidFill>
                  <a:srgbClr val="0070C0"/>
                </a:solidFill>
              </a:rPr>
              <a:t>Nº de usuarios</a:t>
            </a:r>
          </a:p>
          <a:p>
            <a:pPr lvl="0"/>
            <a:endParaRPr lang="es-ES_tradnl" sz="1200" i="1" u="sng" dirty="0" smtClean="0">
              <a:solidFill>
                <a:srgbClr val="0070C0"/>
              </a:solidFill>
            </a:endParaRPr>
          </a:p>
          <a:p>
            <a:pPr lvl="0">
              <a:buFont typeface="Wingdings" pitchFamily="2" charset="2"/>
              <a:buChar char="ü"/>
            </a:pPr>
            <a:r>
              <a:rPr lang="es-ES_tradnl" sz="2000" dirty="0" smtClean="0">
                <a:solidFill>
                  <a:srgbClr val="0070C0"/>
                </a:solidFill>
              </a:rPr>
              <a:t>AGE: </a:t>
            </a:r>
            <a:r>
              <a:rPr lang="es-ES_tradnl" sz="2000" b="0" dirty="0" smtClean="0">
                <a:solidFill>
                  <a:srgbClr val="FFFFFF">
                    <a:lumMod val="50000"/>
                  </a:srgbClr>
                </a:solidFill>
              </a:rPr>
              <a:t>771</a:t>
            </a:r>
            <a:endParaRPr lang="es-ES" sz="2000" b="0" dirty="0" smtClean="0">
              <a:solidFill>
                <a:srgbClr val="FFFFFF">
                  <a:lumMod val="50000"/>
                </a:srgbClr>
              </a:solidFill>
            </a:endParaRPr>
          </a:p>
          <a:p>
            <a:pPr lvl="0">
              <a:buFont typeface="Wingdings" pitchFamily="2" charset="2"/>
              <a:buChar char="ü"/>
            </a:pPr>
            <a:r>
              <a:rPr lang="es-ES" sz="2000" dirty="0" smtClean="0">
                <a:solidFill>
                  <a:srgbClr val="0070C0"/>
                </a:solidFill>
              </a:rPr>
              <a:t>CCAA: </a:t>
            </a:r>
            <a:r>
              <a:rPr lang="es-ES" sz="2000" b="0" dirty="0" smtClean="0">
                <a:solidFill>
                  <a:srgbClr val="FFFFFF">
                    <a:lumMod val="50000"/>
                  </a:srgbClr>
                </a:solidFill>
              </a:rPr>
              <a:t>58</a:t>
            </a:r>
          </a:p>
          <a:p>
            <a:pPr lvl="0">
              <a:buFont typeface="Wingdings" pitchFamily="2" charset="2"/>
              <a:buChar char="ü"/>
            </a:pPr>
            <a:r>
              <a:rPr lang="es-ES" sz="2000" dirty="0" smtClean="0">
                <a:solidFill>
                  <a:srgbClr val="0070C0"/>
                </a:solidFill>
              </a:rPr>
              <a:t>EELL: </a:t>
            </a:r>
            <a:r>
              <a:rPr lang="es-ES" sz="2000" b="0" dirty="0" smtClean="0">
                <a:solidFill>
                  <a:srgbClr val="FFFFFF">
                    <a:lumMod val="50000"/>
                  </a:srgbClr>
                </a:solidFill>
              </a:rPr>
              <a:t>7</a:t>
            </a:r>
          </a:p>
          <a:p>
            <a:pPr lvl="0">
              <a:buFont typeface="Wingdings" pitchFamily="2" charset="2"/>
              <a:buChar char="ü"/>
            </a:pPr>
            <a:r>
              <a:rPr lang="es-ES" sz="2000" dirty="0" smtClean="0">
                <a:solidFill>
                  <a:srgbClr val="0070C0"/>
                </a:solidFill>
              </a:rPr>
              <a:t>Universidades : </a:t>
            </a:r>
            <a:r>
              <a:rPr lang="es-ES" sz="2000" b="0" dirty="0" smtClean="0">
                <a:solidFill>
                  <a:srgbClr val="FFFFFF">
                    <a:lumMod val="50000"/>
                  </a:srgbClr>
                </a:solidFill>
              </a:rPr>
              <a:t>3</a:t>
            </a:r>
            <a:endParaRPr lang="es-ES" sz="2000" dirty="0">
              <a:solidFill>
                <a:schemeClr val="tx2">
                  <a:lumMod val="75000"/>
                </a:schemeClr>
              </a:solidFill>
            </a:endParaRPr>
          </a:p>
        </p:txBody>
      </p:sp>
      <p:pic>
        <p:nvPicPr>
          <p:cNvPr id="179202" name="Picture 2" descr="D:\Escritorio\Pal\Imagenes\images29TWLPGL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3173507" y="2429435"/>
            <a:ext cx="959504" cy="959504"/>
          </a:xfrm>
          <a:prstGeom prst="rect">
            <a:avLst/>
          </a:prstGeom>
          <a:noFill/>
        </p:spPr>
      </p:pic>
      <p:sp>
        <p:nvSpPr>
          <p:cNvPr id="179204" name="AutoShape 4" descr="Resultado de imagen de users"/>
          <p:cNvSpPr>
            <a:spLocks noChangeAspect="1" noChangeArrowheads="1"/>
          </p:cNvSpPr>
          <p:nvPr/>
        </p:nvSpPr>
        <p:spPr bwMode="auto">
          <a:xfrm>
            <a:off x="0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s-ES"/>
          </a:p>
        </p:txBody>
      </p:sp>
      <p:pic>
        <p:nvPicPr>
          <p:cNvPr id="179206" name="Picture 6" descr="https://encrypted-tbn0.gstatic.com/images?q=tbn:ANd9GcRPXg4oQDJ4Icmzy5ocHjDEMApDljFgdelkZ-FEUYRgy3n2Rxs7">
            <a:hlinkClick r:id="rId4"/>
          </p:cNvPr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7747653" y="2402541"/>
            <a:ext cx="1007315" cy="1007316"/>
          </a:xfrm>
          <a:prstGeom prst="rect">
            <a:avLst/>
          </a:prstGeom>
          <a:noFill/>
        </p:spPr>
      </p:pic>
      <p:pic>
        <p:nvPicPr>
          <p:cNvPr id="179208" name="Picture 8" descr="Resultado de imagen de mail"/>
          <p:cNvPicPr>
            <a:picLocks noChangeAspect="1" noChangeArrowheads="1"/>
          </p:cNvPicPr>
          <p:nvPr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582704" y="4984284"/>
            <a:ext cx="1434353" cy="1255059"/>
          </a:xfrm>
          <a:prstGeom prst="rect">
            <a:avLst/>
          </a:prstGeom>
          <a:noFill/>
        </p:spPr>
      </p:pic>
      <p:sp>
        <p:nvSpPr>
          <p:cNvPr id="24" name="23 CuadroTexto"/>
          <p:cNvSpPr txBox="1"/>
          <p:nvPr/>
        </p:nvSpPr>
        <p:spPr>
          <a:xfrm>
            <a:off x="3254189" y="1470212"/>
            <a:ext cx="5549153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/>
            <a:r>
              <a:rPr lang="es-ES_tradnl" sz="2800" dirty="0" smtClean="0">
                <a:solidFill>
                  <a:srgbClr val="00B050"/>
                </a:solidFill>
              </a:rPr>
              <a:t>Algunos datos</a:t>
            </a:r>
          </a:p>
        </p:txBody>
      </p:sp>
    </p:spTree>
    <p:extLst>
      <p:ext uri="{BB962C8B-B14F-4D97-AF65-F5344CB8AC3E}">
        <p14:creationId xmlns:p14="http://schemas.microsoft.com/office/powerpoint/2010/main" xmlns="" val="312348057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ítulo 3"/>
          <p:cNvSpPr>
            <a:spLocks noGrp="1"/>
          </p:cNvSpPr>
          <p:nvPr>
            <p:ph type="title"/>
          </p:nvPr>
        </p:nvSpPr>
        <p:spPr>
          <a:xfrm>
            <a:off x="373062" y="873135"/>
            <a:ext cx="9209087" cy="1031865"/>
          </a:xfrm>
        </p:spPr>
        <p:txBody>
          <a:bodyPr>
            <a:normAutofit/>
          </a:bodyPr>
          <a:lstStyle/>
          <a:p>
            <a:pPr algn="just"/>
            <a:r>
              <a:rPr lang="es-ES" sz="3200" dirty="0" smtClean="0"/>
              <a:t>5.</a:t>
            </a:r>
            <a:r>
              <a:rPr lang="es-ES" sz="3200" cap="none" dirty="0"/>
              <a:t>C</a:t>
            </a:r>
            <a:r>
              <a:rPr lang="es-ES" sz="3200" dirty="0" smtClean="0"/>
              <a:t>.  </a:t>
            </a:r>
            <a:r>
              <a:rPr lang="es-ES" sz="2800" cap="none" dirty="0"/>
              <a:t>Introducción a la inclusión del archivo en SIA: la propuesta de trabajo. </a:t>
            </a:r>
          </a:p>
        </p:txBody>
      </p:sp>
      <p:sp>
        <p:nvSpPr>
          <p:cNvPr id="6" name="5 Rectángulo"/>
          <p:cNvSpPr/>
          <p:nvPr/>
        </p:nvSpPr>
        <p:spPr>
          <a:xfrm>
            <a:off x="428624" y="2327284"/>
            <a:ext cx="7915275" cy="4001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s-ES_tradnl" sz="2000" dirty="0" smtClean="0">
                <a:solidFill>
                  <a:srgbClr val="0070C0"/>
                </a:solidFill>
              </a:rPr>
              <a:t>OBJETIVOS DE LA PROPUESTA</a:t>
            </a:r>
            <a:endParaRPr lang="es-ES_tradnl" sz="2400" dirty="0">
              <a:solidFill>
                <a:srgbClr val="0070C0"/>
              </a:solidFill>
            </a:endParaRPr>
          </a:p>
        </p:txBody>
      </p:sp>
      <p:sp>
        <p:nvSpPr>
          <p:cNvPr id="15" name="14 Rectángulo"/>
          <p:cNvSpPr/>
          <p:nvPr/>
        </p:nvSpPr>
        <p:spPr>
          <a:xfrm>
            <a:off x="903031" y="3066759"/>
            <a:ext cx="8334375" cy="293926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342900" indent="-342900" algn="just">
              <a:spcAft>
                <a:spcPts val="1000"/>
              </a:spcAft>
              <a:buAutoNum type="arabicPeriod"/>
            </a:pPr>
            <a:r>
              <a:rPr lang="es-ES_tradnl" sz="2000" b="0" dirty="0" smtClean="0">
                <a:solidFill>
                  <a:srgbClr val="0070C0"/>
                </a:solidFill>
              </a:rPr>
              <a:t>Enriquecer la descripción de los procedimientos SIA con aspectos relativos a la gestión del expediente electrónico.</a:t>
            </a:r>
          </a:p>
          <a:p>
            <a:pPr marL="342900" indent="-342900" algn="just">
              <a:spcAft>
                <a:spcPts val="1000"/>
              </a:spcAft>
              <a:buFontTx/>
              <a:buAutoNum type="arabicPeriod"/>
            </a:pPr>
            <a:r>
              <a:rPr lang="es-ES_tradnl" sz="2000" b="0" dirty="0" smtClean="0">
                <a:solidFill>
                  <a:srgbClr val="0070C0"/>
                </a:solidFill>
              </a:rPr>
              <a:t>Hacer </a:t>
            </a:r>
            <a:r>
              <a:rPr lang="es-ES_tradnl" sz="2000" b="0" dirty="0">
                <a:solidFill>
                  <a:srgbClr val="0070C0"/>
                </a:solidFill>
              </a:rPr>
              <a:t>una previsión del ciclo de vida del Expediente en función del procedimiento al que corresponda</a:t>
            </a:r>
            <a:endParaRPr lang="es-ES_tradnl" sz="2400" dirty="0">
              <a:solidFill>
                <a:srgbClr val="0070C0"/>
              </a:solidFill>
            </a:endParaRPr>
          </a:p>
          <a:p>
            <a:pPr marL="342900" indent="-342900" algn="just">
              <a:spcAft>
                <a:spcPts val="1000"/>
              </a:spcAft>
              <a:buFontTx/>
              <a:buAutoNum type="arabicPeriod"/>
            </a:pPr>
            <a:r>
              <a:rPr lang="es-ES_tradnl" sz="2000" b="0" dirty="0">
                <a:solidFill>
                  <a:srgbClr val="0070C0"/>
                </a:solidFill>
              </a:rPr>
              <a:t>Caminar hacia la elaboración de un cuadro de clasificación de funciones de toda la actividad </a:t>
            </a:r>
            <a:r>
              <a:rPr lang="es-ES_tradnl" sz="2000" b="0" dirty="0" smtClean="0">
                <a:solidFill>
                  <a:srgbClr val="0070C0"/>
                </a:solidFill>
              </a:rPr>
              <a:t>administrativa</a:t>
            </a:r>
          </a:p>
          <a:p>
            <a:pPr marL="342900" indent="-342900" algn="just">
              <a:spcAft>
                <a:spcPts val="1000"/>
              </a:spcAft>
              <a:buFontTx/>
              <a:buAutoNum type="arabicPeriod"/>
            </a:pPr>
            <a:r>
              <a:rPr lang="es-ES_tradnl" sz="2000" b="0" dirty="0">
                <a:solidFill>
                  <a:srgbClr val="0070C0"/>
                </a:solidFill>
              </a:rPr>
              <a:t>Clasificar los expedientes en origen de forma </a:t>
            </a:r>
            <a:r>
              <a:rPr lang="es-ES_tradnl" sz="2000" b="0" dirty="0" smtClean="0">
                <a:solidFill>
                  <a:srgbClr val="0070C0"/>
                </a:solidFill>
              </a:rPr>
              <a:t>automática, para facilitar su tratamiento coherente.</a:t>
            </a:r>
            <a:endParaRPr lang="es-ES_tradnl" sz="2400" dirty="0">
              <a:solidFill>
                <a:srgbClr val="0070C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xmlns="" val="428396250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ítulo 3"/>
          <p:cNvSpPr>
            <a:spLocks noGrp="1"/>
          </p:cNvSpPr>
          <p:nvPr>
            <p:ph type="title"/>
          </p:nvPr>
        </p:nvSpPr>
        <p:spPr>
          <a:xfrm>
            <a:off x="373062" y="873135"/>
            <a:ext cx="9209087" cy="1031865"/>
          </a:xfrm>
        </p:spPr>
        <p:txBody>
          <a:bodyPr>
            <a:normAutofit/>
          </a:bodyPr>
          <a:lstStyle/>
          <a:p>
            <a:pPr algn="just"/>
            <a:r>
              <a:rPr lang="es-ES" sz="3200" dirty="0" smtClean="0"/>
              <a:t>5.</a:t>
            </a:r>
            <a:r>
              <a:rPr lang="es-ES" sz="3200" cap="none" dirty="0"/>
              <a:t>C</a:t>
            </a:r>
            <a:r>
              <a:rPr lang="es-ES" sz="3200" dirty="0" smtClean="0"/>
              <a:t>.  </a:t>
            </a:r>
            <a:r>
              <a:rPr lang="es-ES" sz="2800" cap="none" dirty="0"/>
              <a:t>Introducción a la inclusión del archivo en SIA: la propuesta de trabajo. </a:t>
            </a:r>
          </a:p>
        </p:txBody>
      </p:sp>
      <p:sp>
        <p:nvSpPr>
          <p:cNvPr id="6" name="5 Rectángulo"/>
          <p:cNvSpPr/>
          <p:nvPr/>
        </p:nvSpPr>
        <p:spPr>
          <a:xfrm>
            <a:off x="428624" y="2327284"/>
            <a:ext cx="7915275" cy="4001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s-ES_tradnl" sz="2000" dirty="0" smtClean="0">
                <a:solidFill>
                  <a:srgbClr val="0070C0"/>
                </a:solidFill>
              </a:rPr>
              <a:t>OBJETIVOS DE LA PROPUESTA</a:t>
            </a:r>
            <a:endParaRPr lang="es-ES_tradnl" sz="2400" dirty="0">
              <a:solidFill>
                <a:srgbClr val="0070C0"/>
              </a:solidFill>
            </a:endParaRPr>
          </a:p>
        </p:txBody>
      </p:sp>
      <p:sp>
        <p:nvSpPr>
          <p:cNvPr id="15" name="14 Rectángulo"/>
          <p:cNvSpPr/>
          <p:nvPr/>
        </p:nvSpPr>
        <p:spPr>
          <a:xfrm>
            <a:off x="903031" y="3066759"/>
            <a:ext cx="8334375" cy="293926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342900" indent="-342900" algn="just">
              <a:spcAft>
                <a:spcPts val="1000"/>
              </a:spcAft>
              <a:buAutoNum type="arabicPeriod"/>
            </a:pPr>
            <a:r>
              <a:rPr lang="es-ES_tradnl" sz="2000" b="0" dirty="0" smtClean="0">
                <a:solidFill>
                  <a:srgbClr val="0070C0"/>
                </a:solidFill>
              </a:rPr>
              <a:t>Enriquecer la descripción de los procedimientos SIA con aspectos relativos a la gestión del expediente electrónico.</a:t>
            </a:r>
          </a:p>
          <a:p>
            <a:pPr marL="342900" indent="-342900" algn="just">
              <a:spcAft>
                <a:spcPts val="1000"/>
              </a:spcAft>
              <a:buFontTx/>
              <a:buAutoNum type="arabicPeriod"/>
            </a:pPr>
            <a:r>
              <a:rPr lang="es-ES_tradnl" sz="2000" b="0" dirty="0" smtClean="0">
                <a:solidFill>
                  <a:srgbClr val="0070C0"/>
                </a:solidFill>
              </a:rPr>
              <a:t>Hacer </a:t>
            </a:r>
            <a:r>
              <a:rPr lang="es-ES_tradnl" sz="2000" b="0" dirty="0">
                <a:solidFill>
                  <a:srgbClr val="0070C0"/>
                </a:solidFill>
              </a:rPr>
              <a:t>una previsión del ciclo de vida del Expediente en función del procedimiento al que corresponda</a:t>
            </a:r>
            <a:endParaRPr lang="es-ES_tradnl" sz="2400" dirty="0">
              <a:solidFill>
                <a:srgbClr val="0070C0"/>
              </a:solidFill>
            </a:endParaRPr>
          </a:p>
          <a:p>
            <a:pPr marL="342900" indent="-342900" algn="just">
              <a:spcAft>
                <a:spcPts val="1000"/>
              </a:spcAft>
              <a:buFontTx/>
              <a:buAutoNum type="arabicPeriod"/>
            </a:pPr>
            <a:r>
              <a:rPr lang="es-ES_tradnl" sz="2000" b="0" dirty="0">
                <a:solidFill>
                  <a:srgbClr val="0070C0"/>
                </a:solidFill>
              </a:rPr>
              <a:t>Caminar hacia la elaboración de un cuadro de clasificación de funciones de toda la actividad </a:t>
            </a:r>
            <a:r>
              <a:rPr lang="es-ES_tradnl" sz="2000" b="0" dirty="0" smtClean="0">
                <a:solidFill>
                  <a:srgbClr val="0070C0"/>
                </a:solidFill>
              </a:rPr>
              <a:t>administrativa</a:t>
            </a:r>
          </a:p>
          <a:p>
            <a:pPr marL="342900" indent="-342900" algn="just">
              <a:spcAft>
                <a:spcPts val="1000"/>
              </a:spcAft>
              <a:buFontTx/>
              <a:buAutoNum type="arabicPeriod"/>
            </a:pPr>
            <a:r>
              <a:rPr lang="es-ES_tradnl" sz="2000" b="0" dirty="0">
                <a:solidFill>
                  <a:srgbClr val="0070C0"/>
                </a:solidFill>
              </a:rPr>
              <a:t>Clasificar los expedientes en origen de forma </a:t>
            </a:r>
            <a:r>
              <a:rPr lang="es-ES_tradnl" sz="2000" b="0" dirty="0" smtClean="0">
                <a:solidFill>
                  <a:srgbClr val="0070C0"/>
                </a:solidFill>
              </a:rPr>
              <a:t>automática, para facilitar su tratamiento coherente.</a:t>
            </a:r>
            <a:endParaRPr lang="es-ES_tradnl" sz="2400" dirty="0">
              <a:solidFill>
                <a:srgbClr val="0070C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xmlns="" val="2158603814"/>
      </p:ext>
    </p:extLst>
  </p:cSld>
  <p:clrMapOvr>
    <a:masterClrMapping/>
  </p:clrMapOvr>
</p:sld>
</file>

<file path=ppt/slides/slide8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ítulo 3"/>
          <p:cNvSpPr>
            <a:spLocks noGrp="1"/>
          </p:cNvSpPr>
          <p:nvPr>
            <p:ph type="title"/>
          </p:nvPr>
        </p:nvSpPr>
        <p:spPr>
          <a:xfrm>
            <a:off x="373062" y="873135"/>
            <a:ext cx="9209087" cy="1031865"/>
          </a:xfrm>
        </p:spPr>
        <p:txBody>
          <a:bodyPr>
            <a:normAutofit/>
          </a:bodyPr>
          <a:lstStyle/>
          <a:p>
            <a:pPr algn="just"/>
            <a:r>
              <a:rPr lang="es-ES" sz="3200" dirty="0" smtClean="0"/>
              <a:t>5.</a:t>
            </a:r>
            <a:r>
              <a:rPr lang="es-ES" sz="2800" cap="none" dirty="0" smtClean="0"/>
              <a:t>c</a:t>
            </a:r>
            <a:r>
              <a:rPr lang="es-ES" sz="3200" dirty="0" smtClean="0"/>
              <a:t>.  </a:t>
            </a:r>
            <a:r>
              <a:rPr lang="es-ES" sz="2800" cap="none" dirty="0"/>
              <a:t>Introducción a la inclusión del archivo en SIA: la propuesta de trabajo. </a:t>
            </a:r>
          </a:p>
        </p:txBody>
      </p:sp>
      <p:sp>
        <p:nvSpPr>
          <p:cNvPr id="2" name="1 Rectángulo"/>
          <p:cNvSpPr/>
          <p:nvPr/>
        </p:nvSpPr>
        <p:spPr>
          <a:xfrm>
            <a:off x="3714748" y="3564404"/>
            <a:ext cx="5476875" cy="1938992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 wrap="square">
            <a:spAutoFit/>
          </a:bodyPr>
          <a:lstStyle/>
          <a:p>
            <a:r>
              <a:rPr lang="es-ES_tradnl" sz="1200" dirty="0" smtClean="0">
                <a:solidFill>
                  <a:srgbClr val="0070C0"/>
                </a:solidFill>
              </a:rPr>
              <a:t>Función</a:t>
            </a:r>
            <a:r>
              <a:rPr lang="es-ES_tradnl" sz="1200" b="0" dirty="0">
                <a:solidFill>
                  <a:srgbClr val="0070C0"/>
                </a:solidFill>
              </a:rPr>
              <a:t>: denominación/código de </a:t>
            </a:r>
            <a:r>
              <a:rPr lang="es-ES_tradnl" sz="1200" b="0" dirty="0" smtClean="0">
                <a:solidFill>
                  <a:srgbClr val="0070C0"/>
                </a:solidFill>
              </a:rPr>
              <a:t>función</a:t>
            </a:r>
            <a:endParaRPr lang="es-ES_tradnl" sz="1400" b="0" dirty="0">
              <a:solidFill>
                <a:srgbClr val="0070C0"/>
              </a:solidFill>
            </a:endParaRPr>
          </a:p>
          <a:p>
            <a:pPr lvl="1"/>
            <a:r>
              <a:rPr lang="es-ES_tradnl" sz="1200" b="0" dirty="0" smtClean="0">
                <a:solidFill>
                  <a:srgbClr val="0070C0"/>
                </a:solidFill>
              </a:rPr>
              <a:t>Anexo</a:t>
            </a:r>
            <a:r>
              <a:rPr lang="es-ES_tradnl" sz="1200" b="0" dirty="0">
                <a:solidFill>
                  <a:srgbClr val="0070C0"/>
                </a:solidFill>
              </a:rPr>
              <a:t>: funciones comunes/específicas desplegadas en niveles jerárquicos</a:t>
            </a:r>
            <a:endParaRPr lang="es-ES_tradnl" sz="1400" b="0" dirty="0">
              <a:solidFill>
                <a:srgbClr val="0070C0"/>
              </a:solidFill>
            </a:endParaRPr>
          </a:p>
          <a:p>
            <a:endParaRPr lang="es-ES_tradnl" sz="1200" b="0" dirty="0" smtClean="0">
              <a:solidFill>
                <a:srgbClr val="0070C0"/>
              </a:solidFill>
            </a:endParaRPr>
          </a:p>
          <a:p>
            <a:r>
              <a:rPr lang="es-ES_tradnl" sz="1200" dirty="0" smtClean="0">
                <a:solidFill>
                  <a:srgbClr val="0070C0"/>
                </a:solidFill>
              </a:rPr>
              <a:t>Valores </a:t>
            </a:r>
            <a:r>
              <a:rPr lang="es-ES_tradnl" sz="1200" dirty="0">
                <a:solidFill>
                  <a:srgbClr val="0070C0"/>
                </a:solidFill>
              </a:rPr>
              <a:t>primarios </a:t>
            </a:r>
            <a:r>
              <a:rPr lang="es-ES_tradnl" sz="1200" b="0" dirty="0">
                <a:solidFill>
                  <a:srgbClr val="0070C0"/>
                </a:solidFill>
              </a:rPr>
              <a:t>(administrativo, fiscal, jurídico, </a:t>
            </a:r>
            <a:r>
              <a:rPr lang="es-ES_tradnl" sz="1200" b="0" dirty="0" smtClean="0">
                <a:solidFill>
                  <a:srgbClr val="0070C0"/>
                </a:solidFill>
              </a:rPr>
              <a:t>otros)</a:t>
            </a:r>
          </a:p>
          <a:p>
            <a:r>
              <a:rPr lang="es-ES_tradnl" sz="1200" dirty="0" smtClean="0">
                <a:solidFill>
                  <a:srgbClr val="0070C0"/>
                </a:solidFill>
              </a:rPr>
              <a:t>Plazo</a:t>
            </a:r>
            <a:r>
              <a:rPr lang="es-ES_tradnl" sz="1200" b="0" dirty="0" smtClean="0">
                <a:solidFill>
                  <a:srgbClr val="0070C0"/>
                </a:solidFill>
              </a:rPr>
              <a:t> </a:t>
            </a:r>
            <a:r>
              <a:rPr lang="es-ES_tradnl" sz="1200" b="0" dirty="0">
                <a:solidFill>
                  <a:srgbClr val="0070C0"/>
                </a:solidFill>
              </a:rPr>
              <a:t>de prescripción de valores primarios </a:t>
            </a:r>
            <a:endParaRPr lang="es-ES_tradnl" sz="1400" b="0" dirty="0">
              <a:solidFill>
                <a:srgbClr val="0070C0"/>
              </a:solidFill>
            </a:endParaRPr>
          </a:p>
          <a:p>
            <a:r>
              <a:rPr lang="es-ES_tradnl" sz="1200" dirty="0" smtClean="0">
                <a:solidFill>
                  <a:srgbClr val="0070C0"/>
                </a:solidFill>
              </a:rPr>
              <a:t>Acceso </a:t>
            </a:r>
            <a:r>
              <a:rPr lang="es-ES_tradnl" sz="1200" b="0" dirty="0">
                <a:solidFill>
                  <a:srgbClr val="0070C0"/>
                </a:solidFill>
              </a:rPr>
              <a:t>(Libre/Limitado) </a:t>
            </a:r>
            <a:endParaRPr lang="es-ES_tradnl" sz="1400" b="0" dirty="0">
              <a:solidFill>
                <a:srgbClr val="0070C0"/>
              </a:solidFill>
            </a:endParaRPr>
          </a:p>
          <a:p>
            <a:r>
              <a:rPr lang="es-ES_tradnl" sz="1200" b="0" dirty="0" smtClean="0">
                <a:solidFill>
                  <a:srgbClr val="0070C0"/>
                </a:solidFill>
              </a:rPr>
              <a:t>Acceso </a:t>
            </a:r>
            <a:r>
              <a:rPr lang="es-ES_tradnl" sz="1200" b="0" dirty="0">
                <a:solidFill>
                  <a:srgbClr val="0070C0"/>
                </a:solidFill>
              </a:rPr>
              <a:t>(Causa de limitación Ley transparencia) </a:t>
            </a:r>
            <a:endParaRPr lang="es-ES_tradnl" sz="1400" b="0" dirty="0">
              <a:solidFill>
                <a:srgbClr val="0070C0"/>
              </a:solidFill>
            </a:endParaRPr>
          </a:p>
          <a:p>
            <a:r>
              <a:rPr lang="es-ES_tradnl" sz="1200" b="0" dirty="0" smtClean="0">
                <a:solidFill>
                  <a:srgbClr val="0070C0"/>
                </a:solidFill>
              </a:rPr>
              <a:t>Acceso </a:t>
            </a:r>
            <a:r>
              <a:rPr lang="es-ES_tradnl" sz="1200" b="0" dirty="0">
                <a:solidFill>
                  <a:srgbClr val="0070C0"/>
                </a:solidFill>
              </a:rPr>
              <a:t>(Causa legal de limitación) </a:t>
            </a:r>
            <a:endParaRPr lang="es-ES_tradnl" sz="1400" b="0" dirty="0">
              <a:solidFill>
                <a:srgbClr val="0070C0"/>
              </a:solidFill>
            </a:endParaRPr>
          </a:p>
          <a:p>
            <a:r>
              <a:rPr lang="es-ES_tradnl" sz="1200" b="0" dirty="0" smtClean="0">
                <a:solidFill>
                  <a:srgbClr val="0070C0"/>
                </a:solidFill>
              </a:rPr>
              <a:t>Acceso </a:t>
            </a:r>
            <a:r>
              <a:rPr lang="es-ES_tradnl" sz="1200" b="0" dirty="0">
                <a:solidFill>
                  <a:srgbClr val="0070C0"/>
                </a:solidFill>
              </a:rPr>
              <a:t>(reutilización) </a:t>
            </a:r>
            <a:endParaRPr lang="es-ES_tradnl" sz="1200" b="0" dirty="0" smtClean="0">
              <a:solidFill>
                <a:srgbClr val="0070C0"/>
              </a:solidFill>
            </a:endParaRPr>
          </a:p>
        </p:txBody>
      </p:sp>
      <p:sp>
        <p:nvSpPr>
          <p:cNvPr id="5" name="4 Rectángulo"/>
          <p:cNvSpPr/>
          <p:nvPr/>
        </p:nvSpPr>
        <p:spPr>
          <a:xfrm>
            <a:off x="733426" y="2657058"/>
            <a:ext cx="8715374" cy="3077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s-ES_tradnl" sz="1400" b="0" dirty="0" smtClean="0">
                <a:solidFill>
                  <a:srgbClr val="0070C0"/>
                </a:solidFill>
              </a:rPr>
              <a:t>1. Creación de un nuevo grupo de atributos </a:t>
            </a:r>
            <a:r>
              <a:rPr lang="es-ES_tradnl" sz="1400" dirty="0" smtClean="0">
                <a:solidFill>
                  <a:srgbClr val="0070C0"/>
                </a:solidFill>
              </a:rPr>
              <a:t>GRUPO </a:t>
            </a:r>
            <a:r>
              <a:rPr lang="es-ES_tradnl" sz="1400" dirty="0">
                <a:solidFill>
                  <a:srgbClr val="0070C0"/>
                </a:solidFill>
              </a:rPr>
              <a:t>7. DATOS PARA LA GESTIÓN DE </a:t>
            </a:r>
            <a:r>
              <a:rPr lang="es-ES_tradnl" sz="1400" dirty="0" smtClean="0">
                <a:solidFill>
                  <a:srgbClr val="0070C0"/>
                </a:solidFill>
              </a:rPr>
              <a:t>EXPEDIENTES</a:t>
            </a:r>
            <a:endParaRPr lang="es-ES_tradnl" sz="1600" dirty="0">
              <a:solidFill>
                <a:srgbClr val="0070C0"/>
              </a:solidFill>
            </a:endParaRPr>
          </a:p>
        </p:txBody>
      </p:sp>
      <p:sp>
        <p:nvSpPr>
          <p:cNvPr id="6" name="5 Rectángulo"/>
          <p:cNvSpPr/>
          <p:nvPr/>
        </p:nvSpPr>
        <p:spPr>
          <a:xfrm>
            <a:off x="428624" y="2056893"/>
            <a:ext cx="7915275" cy="4001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s-ES_tradnl" sz="2000" dirty="0" smtClean="0">
                <a:solidFill>
                  <a:srgbClr val="0070C0"/>
                </a:solidFill>
              </a:rPr>
              <a:t>PUNTOS BÁSICOS DE LA PROPUESTA</a:t>
            </a:r>
            <a:endParaRPr lang="es-ES_tradnl" sz="2400" dirty="0">
              <a:solidFill>
                <a:srgbClr val="0070C0"/>
              </a:solidFill>
            </a:endParaRPr>
          </a:p>
        </p:txBody>
      </p:sp>
      <p:sp>
        <p:nvSpPr>
          <p:cNvPr id="7" name="6 Rectángulo"/>
          <p:cNvSpPr/>
          <p:nvPr/>
        </p:nvSpPr>
        <p:spPr>
          <a:xfrm>
            <a:off x="753090" y="3080090"/>
            <a:ext cx="8715374" cy="3077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s-ES_tradnl" sz="1400" b="0" dirty="0" smtClean="0">
                <a:solidFill>
                  <a:srgbClr val="0070C0"/>
                </a:solidFill>
              </a:rPr>
              <a:t>2. Creación de un nuevo perfil de usuario </a:t>
            </a:r>
            <a:r>
              <a:rPr lang="es-ES_tradnl" sz="1400" dirty="0" smtClean="0">
                <a:solidFill>
                  <a:srgbClr val="0070C0"/>
                </a:solidFill>
              </a:rPr>
              <a:t>PERFIL  ARCHIVERO</a:t>
            </a:r>
            <a:endParaRPr lang="es-ES_tradnl" sz="1600" dirty="0">
              <a:solidFill>
                <a:srgbClr val="0070C0"/>
              </a:solidFill>
            </a:endParaRPr>
          </a:p>
        </p:txBody>
      </p:sp>
      <p:pic>
        <p:nvPicPr>
          <p:cNvPr id="5122" name="Picture 2" descr="C:\Users\rmmartinr\Desktop\images.jp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BEBA8EAE-BF5A-486C-A8C5-ECC9F3942E4B}">
                <a14:imgProps xmlns:a14="http://schemas.microsoft.com/office/drawing/2010/main" xmlns="">
                  <a14:imgLayer r:embed="rId4">
                    <a14:imgEffect>
                      <a14:backgroundRemoval t="10000" b="90000" l="10000" r="9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3152774" y="4286250"/>
            <a:ext cx="495300" cy="4953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sp>
        <p:nvSpPr>
          <p:cNvPr id="9" name="8 Rectángulo"/>
          <p:cNvSpPr/>
          <p:nvPr/>
        </p:nvSpPr>
        <p:spPr>
          <a:xfrm>
            <a:off x="733426" y="4504551"/>
            <a:ext cx="2181228" cy="27699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r"/>
            <a:r>
              <a:rPr lang="es-ES" sz="1200" b="0" dirty="0" smtClean="0">
                <a:solidFill>
                  <a:srgbClr val="0070C0"/>
                </a:solidFill>
              </a:rPr>
              <a:t>Usuarios </a:t>
            </a:r>
            <a:r>
              <a:rPr lang="es-ES" sz="1200" dirty="0" smtClean="0">
                <a:solidFill>
                  <a:srgbClr val="0070C0"/>
                </a:solidFill>
              </a:rPr>
              <a:t>Gestor/Archivero</a:t>
            </a:r>
            <a:endParaRPr lang="es-ES_tradnl" sz="1200" b="0" dirty="0">
              <a:solidFill>
                <a:srgbClr val="0070C0"/>
              </a:solidFill>
            </a:endParaRPr>
          </a:p>
        </p:txBody>
      </p:sp>
      <p:pic>
        <p:nvPicPr>
          <p:cNvPr id="10" name="Picture 2" descr="C:\Users\rmmartinr\Desktop\images.jp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BEBA8EAE-BF5A-486C-A8C5-ECC9F3942E4B}">
                <a14:imgProps xmlns:a14="http://schemas.microsoft.com/office/drawing/2010/main" xmlns="">
                  <a14:imgLayer r:embed="rId4">
                    <a14:imgEffect>
                      <a14:backgroundRemoval t="10000" b="90000" l="10000" r="9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3143251" y="5800725"/>
            <a:ext cx="495300" cy="4953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sp>
        <p:nvSpPr>
          <p:cNvPr id="11" name="10 Rectángulo"/>
          <p:cNvSpPr/>
          <p:nvPr/>
        </p:nvSpPr>
        <p:spPr>
          <a:xfrm>
            <a:off x="1390652" y="5891540"/>
            <a:ext cx="1657350" cy="27699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s-ES" sz="1200" b="0" dirty="0" smtClean="0">
                <a:solidFill>
                  <a:srgbClr val="0070C0"/>
                </a:solidFill>
              </a:rPr>
              <a:t>Usuario </a:t>
            </a:r>
            <a:r>
              <a:rPr lang="es-ES" sz="1200" dirty="0" smtClean="0">
                <a:solidFill>
                  <a:srgbClr val="0070C0"/>
                </a:solidFill>
              </a:rPr>
              <a:t>Archivero</a:t>
            </a:r>
            <a:endParaRPr lang="es-ES_tradnl" sz="1200" dirty="0">
              <a:solidFill>
                <a:srgbClr val="0070C0"/>
              </a:solidFill>
            </a:endParaRPr>
          </a:p>
        </p:txBody>
      </p:sp>
      <p:sp>
        <p:nvSpPr>
          <p:cNvPr id="12" name="11 Rectángulo"/>
          <p:cNvSpPr/>
          <p:nvPr/>
        </p:nvSpPr>
        <p:spPr>
          <a:xfrm>
            <a:off x="3733799" y="5627013"/>
            <a:ext cx="5457824" cy="830997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 wrap="square">
            <a:spAutoFit/>
          </a:bodyPr>
          <a:lstStyle/>
          <a:p>
            <a:r>
              <a:rPr lang="es-ES_tradnl" sz="1200" dirty="0" smtClean="0">
                <a:solidFill>
                  <a:srgbClr val="0070C0"/>
                </a:solidFill>
              </a:rPr>
              <a:t>Valor </a:t>
            </a:r>
            <a:r>
              <a:rPr lang="es-ES_tradnl" sz="1200" dirty="0">
                <a:solidFill>
                  <a:srgbClr val="0070C0"/>
                </a:solidFill>
              </a:rPr>
              <a:t>secundario</a:t>
            </a:r>
            <a:r>
              <a:rPr lang="es-ES_tradnl" sz="1200" b="0" dirty="0">
                <a:solidFill>
                  <a:srgbClr val="0070C0"/>
                </a:solidFill>
              </a:rPr>
              <a:t>: </a:t>
            </a:r>
            <a:r>
              <a:rPr lang="es-ES_tradnl" sz="1200" b="0" dirty="0" smtClean="0">
                <a:solidFill>
                  <a:srgbClr val="0070C0"/>
                </a:solidFill>
              </a:rPr>
              <a:t>Sí/No</a:t>
            </a:r>
            <a:endParaRPr lang="es-ES_tradnl" sz="1400" b="0" dirty="0">
              <a:solidFill>
                <a:srgbClr val="0070C0"/>
              </a:solidFill>
            </a:endParaRPr>
          </a:p>
          <a:p>
            <a:r>
              <a:rPr lang="es-ES_tradnl" sz="1200" dirty="0" smtClean="0">
                <a:solidFill>
                  <a:srgbClr val="0070C0"/>
                </a:solidFill>
              </a:rPr>
              <a:t>Dictamen </a:t>
            </a:r>
            <a:r>
              <a:rPr lang="es-ES_tradnl" sz="1200" b="0" dirty="0">
                <a:solidFill>
                  <a:srgbClr val="0070C0"/>
                </a:solidFill>
              </a:rPr>
              <a:t>de conservación (ET, EP, </a:t>
            </a:r>
            <a:r>
              <a:rPr lang="es-ES_tradnl" sz="1200" b="0" dirty="0" smtClean="0">
                <a:solidFill>
                  <a:srgbClr val="0070C0"/>
                </a:solidFill>
              </a:rPr>
              <a:t>CP, PD)</a:t>
            </a:r>
            <a:endParaRPr lang="es-ES_tradnl" sz="1400" b="0" dirty="0">
              <a:solidFill>
                <a:srgbClr val="0070C0"/>
              </a:solidFill>
            </a:endParaRPr>
          </a:p>
          <a:p>
            <a:r>
              <a:rPr lang="es-ES_tradnl" sz="1200" dirty="0" smtClean="0">
                <a:solidFill>
                  <a:srgbClr val="0070C0"/>
                </a:solidFill>
              </a:rPr>
              <a:t>Plazo</a:t>
            </a:r>
            <a:r>
              <a:rPr lang="es-ES_tradnl" sz="1200" b="0" dirty="0" smtClean="0">
                <a:solidFill>
                  <a:srgbClr val="0070C0"/>
                </a:solidFill>
              </a:rPr>
              <a:t> </a:t>
            </a:r>
            <a:r>
              <a:rPr lang="es-ES_tradnl" sz="1200" b="0" dirty="0">
                <a:solidFill>
                  <a:srgbClr val="0070C0"/>
                </a:solidFill>
              </a:rPr>
              <a:t>de ejecución del dictamen de </a:t>
            </a:r>
            <a:r>
              <a:rPr lang="es-ES_tradnl" sz="1200" b="0" dirty="0" smtClean="0">
                <a:solidFill>
                  <a:srgbClr val="0070C0"/>
                </a:solidFill>
              </a:rPr>
              <a:t>conservación</a:t>
            </a:r>
            <a:endParaRPr lang="es-ES_tradnl" sz="1400" b="0" dirty="0">
              <a:solidFill>
                <a:srgbClr val="0070C0"/>
              </a:solidFill>
            </a:endParaRPr>
          </a:p>
          <a:p>
            <a:r>
              <a:rPr lang="es-ES_tradnl" sz="1200" b="0" dirty="0" smtClean="0">
                <a:solidFill>
                  <a:srgbClr val="0070C0"/>
                </a:solidFill>
              </a:rPr>
              <a:t>Referencia al </a:t>
            </a:r>
            <a:r>
              <a:rPr lang="es-ES_tradnl" sz="1200" dirty="0" smtClean="0">
                <a:solidFill>
                  <a:srgbClr val="0070C0"/>
                </a:solidFill>
              </a:rPr>
              <a:t>dictamen</a:t>
            </a:r>
            <a:r>
              <a:rPr lang="es-ES_tradnl" sz="1200" b="0" dirty="0" smtClean="0">
                <a:solidFill>
                  <a:srgbClr val="0070C0"/>
                </a:solidFill>
              </a:rPr>
              <a:t> </a:t>
            </a:r>
            <a:r>
              <a:rPr lang="es-ES_tradnl" sz="1200" b="0" dirty="0">
                <a:solidFill>
                  <a:srgbClr val="0070C0"/>
                </a:solidFill>
              </a:rPr>
              <a:t>de </a:t>
            </a:r>
            <a:r>
              <a:rPr lang="es-ES_tradnl" sz="1200" b="0" dirty="0" smtClean="0">
                <a:solidFill>
                  <a:srgbClr val="0070C0"/>
                </a:solidFill>
              </a:rPr>
              <a:t>conservación</a:t>
            </a:r>
            <a:endParaRPr lang="es-ES_tradnl" sz="1400" b="0" dirty="0">
              <a:solidFill>
                <a:srgbClr val="0070C0"/>
              </a:solidFill>
            </a:endParaRPr>
          </a:p>
        </p:txBody>
      </p:sp>
      <p:pic>
        <p:nvPicPr>
          <p:cNvPr id="13" name="Picture 2" descr="C:\Users\rmmartinr\Desktop\images.jp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BEBA8EAE-BF5A-486C-A8C5-ECC9F3942E4B}">
                <a14:imgProps xmlns:a14="http://schemas.microsoft.com/office/drawing/2010/main" xmlns="">
                  <a14:imgLayer r:embed="rId4">
                    <a14:imgEffect>
                      <a14:backgroundRemoval t="10000" b="90000" l="10000" r="9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3219448" y="4533900"/>
            <a:ext cx="495300" cy="4953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xmlns="" val="470478729"/>
      </p:ext>
    </p:extLst>
  </p:cSld>
  <p:clrMapOvr>
    <a:masterClrMapping/>
  </p:clrMapOvr>
</p:sld>
</file>

<file path=ppt/slides/slide8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ítulo 3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s-ES" dirty="0" smtClean="0"/>
              <a:t>Soluciones para el documento y expediente electrónicos, y soluciones para archivo</a:t>
            </a:r>
            <a:endParaRPr lang="es-ES" dirty="0"/>
          </a:p>
        </p:txBody>
      </p:sp>
      <p:sp>
        <p:nvSpPr>
          <p:cNvPr id="5" name="Marcador de texto 4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s-ES" dirty="0" smtClean="0"/>
              <a:t>Punto 6</a:t>
            </a:r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xmlns="" val="1221184501"/>
      </p:ext>
    </p:extLst>
  </p:cSld>
  <p:clrMapOvr>
    <a:masterClrMapping/>
  </p:clrMapOvr>
</p:sld>
</file>

<file path=ppt/slides/slide8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ítulo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dirty="0"/>
              <a:t>Soluciones </a:t>
            </a:r>
            <a:r>
              <a:rPr lang="es-ES" dirty="0" smtClean="0"/>
              <a:t>Técnicas para </a:t>
            </a:r>
            <a:r>
              <a:rPr lang="es-ES" dirty="0" err="1" smtClean="0"/>
              <a:t>eExp</a:t>
            </a:r>
            <a:r>
              <a:rPr lang="es-ES" dirty="0" smtClean="0"/>
              <a:t>, </a:t>
            </a:r>
            <a:r>
              <a:rPr lang="es-ES" dirty="0" err="1" smtClean="0"/>
              <a:t>eDOC</a:t>
            </a:r>
            <a:r>
              <a:rPr lang="es-ES" dirty="0" smtClean="0"/>
              <a:t> y Archivo</a:t>
            </a:r>
            <a:endParaRPr lang="es-ES" dirty="0"/>
          </a:p>
        </p:txBody>
      </p:sp>
      <p:pic>
        <p:nvPicPr>
          <p:cNvPr id="6" name="Imagen 4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1248521" y="1840200"/>
            <a:ext cx="3468445" cy="1057914"/>
          </a:xfrm>
          <a:prstGeom prst="rect">
            <a:avLst/>
          </a:prstGeom>
        </p:spPr>
      </p:pic>
      <p:pic>
        <p:nvPicPr>
          <p:cNvPr id="7" name="Picture 2" descr="logoArchive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1248521" y="4078230"/>
            <a:ext cx="3658016" cy="107301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8" name="9 Rectángulo"/>
          <p:cNvSpPr/>
          <p:nvPr/>
        </p:nvSpPr>
        <p:spPr>
          <a:xfrm>
            <a:off x="5264304" y="2080369"/>
            <a:ext cx="3645519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buFontTx/>
              <a:buChar char="-"/>
            </a:pPr>
            <a:r>
              <a:rPr lang="es-ES" sz="1400" dirty="0" smtClean="0">
                <a:solidFill>
                  <a:schemeClr val="tx2">
                    <a:lumMod val="50000"/>
                  </a:schemeClr>
                </a:solidFill>
              </a:rPr>
              <a:t>Gestión de Expedientes en Trámite </a:t>
            </a:r>
            <a:br>
              <a:rPr lang="es-ES" sz="1400" dirty="0" smtClean="0">
                <a:solidFill>
                  <a:schemeClr val="tx2">
                    <a:lumMod val="50000"/>
                  </a:schemeClr>
                </a:solidFill>
              </a:rPr>
            </a:br>
            <a:r>
              <a:rPr lang="es-ES" sz="1400" dirty="0" smtClean="0">
                <a:solidFill>
                  <a:schemeClr val="tx2">
                    <a:lumMod val="50000"/>
                  </a:schemeClr>
                </a:solidFill>
              </a:rPr>
              <a:t>(SGDE)</a:t>
            </a:r>
          </a:p>
        </p:txBody>
      </p:sp>
      <p:sp>
        <p:nvSpPr>
          <p:cNvPr id="9" name="10 Rectángulo"/>
          <p:cNvSpPr/>
          <p:nvPr/>
        </p:nvSpPr>
        <p:spPr>
          <a:xfrm>
            <a:off x="5308910" y="4433277"/>
            <a:ext cx="3697988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buFontTx/>
              <a:buChar char="-"/>
            </a:pPr>
            <a:r>
              <a:rPr lang="es-ES" sz="1400" dirty="0" smtClean="0">
                <a:solidFill>
                  <a:schemeClr val="tx2">
                    <a:lumMod val="50000"/>
                  </a:schemeClr>
                </a:solidFill>
              </a:rPr>
              <a:t>Gestión de Expedientes Archivados </a:t>
            </a:r>
            <a:br>
              <a:rPr lang="es-ES" sz="1400" dirty="0" smtClean="0">
                <a:solidFill>
                  <a:schemeClr val="tx2">
                    <a:lumMod val="50000"/>
                  </a:schemeClr>
                </a:solidFill>
              </a:rPr>
            </a:br>
            <a:r>
              <a:rPr lang="es-ES" sz="1400" dirty="0" smtClean="0">
                <a:solidFill>
                  <a:schemeClr val="tx2">
                    <a:lumMod val="50000"/>
                  </a:schemeClr>
                </a:solidFill>
              </a:rPr>
              <a:t>(SGDA)</a:t>
            </a:r>
            <a:endParaRPr lang="es-ES" sz="1400" dirty="0">
              <a:solidFill>
                <a:schemeClr val="tx2">
                  <a:lumMod val="50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xmlns="" val="1883893661"/>
      </p:ext>
    </p:extLst>
  </p:cSld>
  <p:clrMapOvr>
    <a:masterClrMapping/>
  </p:clrMapOvr>
</p:sld>
</file>

<file path=ppt/slides/slide8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2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956460" y="1402964"/>
            <a:ext cx="2117040" cy="101997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9" name="8 CuadroTexto"/>
          <p:cNvSpPr txBox="1"/>
          <p:nvPr/>
        </p:nvSpPr>
        <p:spPr>
          <a:xfrm>
            <a:off x="825189" y="2877015"/>
            <a:ext cx="8742557" cy="267765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buFont typeface="Arial" pitchFamily="34" charset="0"/>
              <a:buChar char="•"/>
            </a:pPr>
            <a:r>
              <a:rPr lang="es-ES" sz="2400" b="0" dirty="0" smtClean="0">
                <a:solidFill>
                  <a:schemeClr val="tx2">
                    <a:lumMod val="75000"/>
                  </a:schemeClr>
                </a:solidFill>
              </a:rPr>
              <a:t> </a:t>
            </a:r>
            <a:r>
              <a:rPr lang="es-ES" sz="2400" b="0" dirty="0" smtClean="0">
                <a:solidFill>
                  <a:schemeClr val="tx2"/>
                </a:solidFill>
              </a:rPr>
              <a:t>NTI de </a:t>
            </a:r>
            <a:r>
              <a:rPr lang="es-ES" sz="2400" dirty="0" smtClean="0">
                <a:solidFill>
                  <a:schemeClr val="tx2"/>
                </a:solidFill>
              </a:rPr>
              <a:t>Documento Electrónico</a:t>
            </a:r>
          </a:p>
          <a:p>
            <a:endParaRPr lang="es-ES" sz="2400" b="0" dirty="0" smtClean="0">
              <a:solidFill>
                <a:schemeClr val="tx2"/>
              </a:solidFill>
            </a:endParaRPr>
          </a:p>
          <a:p>
            <a:pPr>
              <a:buFont typeface="Arial" pitchFamily="34" charset="0"/>
              <a:buChar char="•"/>
            </a:pPr>
            <a:r>
              <a:rPr lang="es-ES" sz="2400" b="0" dirty="0" smtClean="0">
                <a:solidFill>
                  <a:schemeClr val="tx2"/>
                </a:solidFill>
              </a:rPr>
              <a:t> NTI de </a:t>
            </a:r>
            <a:r>
              <a:rPr lang="es-ES" sz="2400" dirty="0" smtClean="0">
                <a:solidFill>
                  <a:schemeClr val="tx2"/>
                </a:solidFill>
              </a:rPr>
              <a:t>Expediente Electrónico</a:t>
            </a:r>
          </a:p>
          <a:p>
            <a:pPr>
              <a:buFont typeface="Arial" pitchFamily="34" charset="0"/>
              <a:buChar char="•"/>
            </a:pPr>
            <a:endParaRPr lang="es-ES" sz="2400" b="0" dirty="0" smtClean="0">
              <a:solidFill>
                <a:schemeClr val="tx2"/>
              </a:solidFill>
            </a:endParaRPr>
          </a:p>
          <a:p>
            <a:pPr>
              <a:buFont typeface="Arial" pitchFamily="34" charset="0"/>
              <a:buChar char="•"/>
            </a:pPr>
            <a:r>
              <a:rPr lang="es-ES" sz="2400" b="0" dirty="0" smtClean="0">
                <a:solidFill>
                  <a:schemeClr val="tx2"/>
                </a:solidFill>
              </a:rPr>
              <a:t> NTI de </a:t>
            </a:r>
            <a:r>
              <a:rPr lang="es-ES" sz="2400" dirty="0" smtClean="0">
                <a:solidFill>
                  <a:schemeClr val="tx2"/>
                </a:solidFill>
              </a:rPr>
              <a:t>Política de Gestión de Documentos Electrónicos</a:t>
            </a:r>
          </a:p>
          <a:p>
            <a:pPr lvl="1">
              <a:buFont typeface="Arial" pitchFamily="34" charset="0"/>
              <a:buChar char="•"/>
            </a:pPr>
            <a:r>
              <a:rPr lang="es-ES" sz="2400" b="0" dirty="0" smtClean="0">
                <a:solidFill>
                  <a:schemeClr val="tx2"/>
                </a:solidFill>
              </a:rPr>
              <a:t> Política de gestión documental del </a:t>
            </a:r>
            <a:r>
              <a:rPr lang="es-ES" sz="2400" b="0" u="sng" dirty="0" smtClean="0">
                <a:solidFill>
                  <a:schemeClr val="tx2"/>
                </a:solidFill>
              </a:rPr>
              <a:t>MINHAP</a:t>
            </a:r>
          </a:p>
          <a:p>
            <a:pPr lvl="1">
              <a:buFont typeface="Arial" pitchFamily="34" charset="0"/>
              <a:buChar char="•"/>
            </a:pPr>
            <a:r>
              <a:rPr lang="es-ES" sz="2400" b="0" dirty="0" smtClean="0">
                <a:solidFill>
                  <a:schemeClr val="tx2"/>
                </a:solidFill>
              </a:rPr>
              <a:t> Configurable para aplicación de cualquier otra política</a:t>
            </a:r>
            <a:endParaRPr lang="es-ES" sz="2400" b="0" dirty="0">
              <a:solidFill>
                <a:schemeClr val="tx2"/>
              </a:solidFill>
            </a:endParaRPr>
          </a:p>
        </p:txBody>
      </p:sp>
    </p:spTree>
  </p:cSld>
  <p:clrMapOvr>
    <a:masterClrMapping/>
  </p:clrMapOvr>
  <p:transition advClick="0"/>
</p:sld>
</file>

<file path=ppt/slides/slide8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11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2726122" y="2441246"/>
            <a:ext cx="4107815" cy="1529636"/>
          </a:xfrm>
          <a:prstGeom prst="rect">
            <a:avLst/>
          </a:prstGeom>
        </p:spPr>
      </p:pic>
    </p:spTree>
  </p:cSld>
  <p:clrMapOvr>
    <a:masterClrMapping/>
  </p:clrMapOvr>
  <p:transition advClick="0"/>
</p:sld>
</file>

<file path=ppt/slides/slide8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Marcador de contenido 5"/>
          <p:cNvSpPr>
            <a:spLocks noGrp="1"/>
          </p:cNvSpPr>
          <p:nvPr>
            <p:ph idx="1"/>
          </p:nvPr>
        </p:nvSpPr>
        <p:spPr>
          <a:xfrm>
            <a:off x="303500" y="1746000"/>
            <a:ext cx="9440562" cy="5112000"/>
          </a:xfrm>
        </p:spPr>
        <p:txBody>
          <a:bodyPr/>
          <a:lstStyle/>
          <a:p>
            <a:r>
              <a:rPr lang="es-ES" dirty="0" smtClean="0"/>
              <a:t>Herramientas para</a:t>
            </a:r>
          </a:p>
          <a:p>
            <a:pPr lvl="2"/>
            <a:r>
              <a:rPr lang="es-ES" dirty="0" smtClean="0"/>
              <a:t>Validación de los esquemas de Documento y Expediente</a:t>
            </a:r>
          </a:p>
          <a:p>
            <a:pPr lvl="2"/>
            <a:r>
              <a:rPr lang="es-ES" dirty="0" smtClean="0"/>
              <a:t>Generación de Informes PDF sobre </a:t>
            </a:r>
            <a:r>
              <a:rPr lang="es-ES" dirty="0" err="1" smtClean="0"/>
              <a:t>eDoc</a:t>
            </a:r>
            <a:r>
              <a:rPr lang="es-ES" dirty="0" smtClean="0"/>
              <a:t> y </a:t>
            </a:r>
            <a:r>
              <a:rPr lang="es-ES" dirty="0" err="1" smtClean="0"/>
              <a:t>eEXP</a:t>
            </a:r>
            <a:endParaRPr lang="es-ES" dirty="0" smtClean="0"/>
          </a:p>
          <a:p>
            <a:pPr lvl="2"/>
            <a:r>
              <a:rPr lang="es-ES" dirty="0" smtClean="0"/>
              <a:t>Generación de documentos electrónicos (generación XML, interpretación de metadatos, interpretación de firmas electrónicas)</a:t>
            </a:r>
          </a:p>
          <a:p>
            <a:pPr lvl="2"/>
            <a:r>
              <a:rPr lang="es-ES" dirty="0" smtClean="0"/>
              <a:t>Almacenamiento de documentos electrónicos</a:t>
            </a:r>
          </a:p>
          <a:p>
            <a:pPr lvl="2"/>
            <a:r>
              <a:rPr lang="es-ES" dirty="0" smtClean="0"/>
              <a:t>Generación de expedientes electrónicos (generación XML, interpretación de metadatos, interpretación de firmas electrónicas)</a:t>
            </a:r>
          </a:p>
          <a:p>
            <a:pPr lvl="2"/>
            <a:r>
              <a:rPr lang="es-ES" dirty="0" smtClean="0"/>
              <a:t>Almacenamiento de Expedientes, y la gestión del índice del Expediente.</a:t>
            </a:r>
          </a:p>
          <a:p>
            <a:pPr lvl="2"/>
            <a:r>
              <a:rPr lang="es-ES" dirty="0" smtClean="0"/>
              <a:t>Generación de CSV siguiendo la norma de la Generación de CSV de la SEAP (MINHAP)</a:t>
            </a:r>
          </a:p>
          <a:p>
            <a:pPr lvl="2"/>
            <a:r>
              <a:rPr lang="es-ES" dirty="0" smtClean="0"/>
              <a:t>Permite su Uso:</a:t>
            </a:r>
          </a:p>
          <a:p>
            <a:pPr lvl="3"/>
            <a:r>
              <a:rPr lang="es-ES" dirty="0" smtClean="0"/>
              <a:t>Con o Sin Persistencia de datos (generación al vuelo, o no)</a:t>
            </a:r>
          </a:p>
          <a:p>
            <a:pPr lvl="4"/>
            <a:r>
              <a:rPr lang="es-ES" dirty="0" smtClean="0"/>
              <a:t>G-</a:t>
            </a:r>
            <a:r>
              <a:rPr lang="es-ES" dirty="0" err="1" smtClean="0"/>
              <a:t>InSide</a:t>
            </a:r>
            <a:r>
              <a:rPr lang="es-ES" dirty="0" smtClean="0"/>
              <a:t> para generación “al vuelo” sin persistencia.</a:t>
            </a:r>
          </a:p>
          <a:p>
            <a:pPr lvl="3"/>
            <a:r>
              <a:rPr lang="es-ES" dirty="0" smtClean="0"/>
              <a:t>Vía Web o Vía Web </a:t>
            </a:r>
            <a:r>
              <a:rPr lang="es-ES" dirty="0" err="1" smtClean="0"/>
              <a:t>Services</a:t>
            </a:r>
            <a:r>
              <a:rPr lang="es-ES" dirty="0" smtClean="0"/>
              <a:t>.</a:t>
            </a:r>
            <a:endParaRPr lang="es-ES" dirty="0"/>
          </a:p>
        </p:txBody>
      </p:sp>
      <p:pic>
        <p:nvPicPr>
          <p:cNvPr id="7" name="Picture 11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512313" y="756825"/>
            <a:ext cx="2312632" cy="86116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xmlns="" val="1728164268"/>
      </p:ext>
    </p:extLst>
  </p:cSld>
  <p:clrMapOvr>
    <a:masterClrMapping/>
  </p:clrMapOvr>
</p:sld>
</file>

<file path=ppt/slides/slide8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Marcador de contenido 5"/>
          <p:cNvSpPr>
            <a:spLocks noGrp="1"/>
          </p:cNvSpPr>
          <p:nvPr>
            <p:ph idx="1"/>
          </p:nvPr>
        </p:nvSpPr>
        <p:spPr>
          <a:xfrm>
            <a:off x="342001" y="1746000"/>
            <a:ext cx="9440562" cy="5112000"/>
          </a:xfrm>
        </p:spPr>
        <p:txBody>
          <a:bodyPr/>
          <a:lstStyle/>
          <a:p>
            <a:endParaRPr lang="es-ES" dirty="0" smtClean="0"/>
          </a:p>
          <a:p>
            <a:r>
              <a:rPr lang="es-ES" dirty="0" smtClean="0"/>
              <a:t>Servicios de Intercambio de Expedientes</a:t>
            </a:r>
          </a:p>
          <a:p>
            <a:pPr lvl="2"/>
            <a:r>
              <a:rPr lang="es-ES" dirty="0" smtClean="0"/>
              <a:t>Con la Administración de Justicia, a través del Cargador de Expedientes del MJU</a:t>
            </a:r>
          </a:p>
          <a:p>
            <a:pPr lvl="2"/>
            <a:r>
              <a:rPr lang="es-ES" dirty="0" smtClean="0"/>
              <a:t>A través de la Puesta a Disposición, entre cualquier administración.</a:t>
            </a:r>
          </a:p>
          <a:p>
            <a:pPr lvl="3"/>
            <a:r>
              <a:rPr lang="es-ES" dirty="0" smtClean="0"/>
              <a:t>Generación de Claves de Acceso al Expediente</a:t>
            </a:r>
          </a:p>
          <a:p>
            <a:pPr lvl="3"/>
            <a:r>
              <a:rPr lang="es-ES" dirty="0" smtClean="0"/>
              <a:t>En revisión y mejora de funcionalidades</a:t>
            </a:r>
          </a:p>
          <a:p>
            <a:pPr lvl="4"/>
            <a:r>
              <a:rPr lang="es-ES" dirty="0" smtClean="0"/>
              <a:t>Vía Web</a:t>
            </a:r>
          </a:p>
          <a:p>
            <a:pPr lvl="4"/>
            <a:r>
              <a:rPr lang="es-ES" dirty="0" smtClean="0"/>
              <a:t>Vía Web </a:t>
            </a:r>
            <a:r>
              <a:rPr lang="es-ES" dirty="0" err="1" smtClean="0"/>
              <a:t>Services</a:t>
            </a:r>
            <a:endParaRPr lang="es-ES" dirty="0" smtClean="0"/>
          </a:p>
          <a:p>
            <a:pPr lvl="4"/>
            <a:endParaRPr lang="es-ES" dirty="0"/>
          </a:p>
          <a:p>
            <a:r>
              <a:rPr lang="es-ES" dirty="0" smtClean="0"/>
              <a:t>Demostración on-line.</a:t>
            </a:r>
          </a:p>
          <a:p>
            <a:pPr lvl="2"/>
            <a:endParaRPr lang="es-ES" dirty="0"/>
          </a:p>
        </p:txBody>
      </p:sp>
      <p:pic>
        <p:nvPicPr>
          <p:cNvPr id="7" name="Picture 11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512313" y="756825"/>
            <a:ext cx="2312632" cy="86116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xmlns="" val="3212684997"/>
      </p:ext>
    </p:extLst>
  </p:cSld>
  <p:clrMapOvr>
    <a:masterClrMapping/>
  </p:clrMapOvr>
</p:sld>
</file>

<file path=ppt/slides/slide8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tangle 3"/>
          <p:cNvSpPr txBox="1">
            <a:spLocks noChangeArrowheads="1"/>
          </p:cNvSpPr>
          <p:nvPr/>
        </p:nvSpPr>
        <p:spPr bwMode="auto">
          <a:xfrm>
            <a:off x="2810241" y="4418332"/>
            <a:ext cx="4412461" cy="49497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>
              <a:spcBef>
                <a:spcPct val="20000"/>
              </a:spcBef>
            </a:pPr>
            <a:endParaRPr lang="es-ES" sz="2400" dirty="0">
              <a:solidFill>
                <a:schemeClr val="tx2"/>
              </a:solidFill>
              <a:latin typeface="+mn-lt"/>
              <a:cs typeface="+mn-cs"/>
            </a:endParaRPr>
          </a:p>
        </p:txBody>
      </p:sp>
      <p:sp>
        <p:nvSpPr>
          <p:cNvPr id="6" name="5 CuadroTexto"/>
          <p:cNvSpPr txBox="1"/>
          <p:nvPr/>
        </p:nvSpPr>
        <p:spPr>
          <a:xfrm>
            <a:off x="3584848" y="1916833"/>
            <a:ext cx="3312368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sz="6000" dirty="0">
                <a:solidFill>
                  <a:schemeClr val="bg1">
                    <a:lumMod val="75000"/>
                  </a:schemeClr>
                </a:solidFill>
              </a:rPr>
              <a:t>Demo</a:t>
            </a:r>
          </a:p>
        </p:txBody>
      </p:sp>
      <p:pic>
        <p:nvPicPr>
          <p:cNvPr id="11" name="Picture 11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3008785" y="2996952"/>
            <a:ext cx="3600399" cy="134068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xmlns="" val="576558876"/>
      </p:ext>
    </p:extLst>
  </p:cSld>
  <p:clrMapOvr>
    <a:masterClrMapping/>
  </p:clrMapOvr>
  <p:transition advClick="0"/>
</p:sld>
</file>

<file path=ppt/slides/slide9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1 Imagen"/>
          <p:cNvPicPr/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1280592" y="1340768"/>
            <a:ext cx="7776864" cy="496855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3" name="Rectangle 2"/>
          <p:cNvSpPr txBox="1">
            <a:spLocks noChangeArrowheads="1"/>
          </p:cNvSpPr>
          <p:nvPr/>
        </p:nvSpPr>
        <p:spPr bwMode="auto">
          <a:xfrm>
            <a:off x="2510441" y="645219"/>
            <a:ext cx="4759039" cy="689317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</p:spPr>
        <p:txBody>
          <a:bodyPr lIns="90488" tIns="44450" rIns="90488" bIns="44450"/>
          <a:lstStyle/>
          <a:p>
            <a:pPr marL="307975" indent="-307975" defTabSz="912813">
              <a:defRPr/>
            </a:pPr>
            <a:r>
              <a:rPr lang="es-ES" sz="4000" kern="0" dirty="0">
                <a:solidFill>
                  <a:schemeClr val="bg1">
                    <a:lumMod val="65000"/>
                  </a:schemeClr>
                </a:solidFill>
                <a:latin typeface="+mj-lt"/>
                <a:ea typeface="+mj-ea"/>
                <a:cs typeface="+mj-cs"/>
              </a:rPr>
              <a:t>Acceso</a:t>
            </a:r>
          </a:p>
        </p:txBody>
      </p:sp>
      <p:pic>
        <p:nvPicPr>
          <p:cNvPr id="4" name="Picture 11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380492" y="670424"/>
            <a:ext cx="1800200" cy="67034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xmlns="" val="1862606734"/>
      </p:ext>
    </p:extLst>
  </p:cSld>
  <p:clrMapOvr>
    <a:masterClrMapping/>
  </p:clrMapOvr>
</p:sld>
</file>

<file path=ppt/slides/slide9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1 Imagen"/>
          <p:cNvPicPr/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1208584" y="1556792"/>
            <a:ext cx="7704856" cy="518457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3" name="Rectangle 2"/>
          <p:cNvSpPr txBox="1">
            <a:spLocks noChangeArrowheads="1"/>
          </p:cNvSpPr>
          <p:nvPr/>
        </p:nvSpPr>
        <p:spPr bwMode="auto">
          <a:xfrm>
            <a:off x="2473865" y="768910"/>
            <a:ext cx="4887055" cy="689317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</p:spPr>
        <p:txBody>
          <a:bodyPr lIns="90488" tIns="44450" rIns="90488" bIns="44450"/>
          <a:lstStyle/>
          <a:p>
            <a:pPr marL="307975" indent="-307975" defTabSz="912813">
              <a:defRPr/>
            </a:pPr>
            <a:r>
              <a:rPr lang="es-ES" sz="4000" kern="0" dirty="0">
                <a:solidFill>
                  <a:schemeClr val="bg1">
                    <a:lumMod val="65000"/>
                  </a:schemeClr>
                </a:solidFill>
                <a:latin typeface="+mj-lt"/>
                <a:ea typeface="+mj-ea"/>
                <a:cs typeface="+mj-cs"/>
              </a:rPr>
              <a:t>Operaciones</a:t>
            </a:r>
          </a:p>
        </p:txBody>
      </p:sp>
      <p:pic>
        <p:nvPicPr>
          <p:cNvPr id="4" name="Picture 11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390144" y="787883"/>
            <a:ext cx="1800200" cy="67034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xmlns="" val="4273826226"/>
      </p:ext>
    </p:extLst>
  </p:cSld>
  <p:clrMapOvr>
    <a:masterClrMapping/>
  </p:clrMapOvr>
</p:sld>
</file>

<file path=ppt/slides/slide9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1 Imagen"/>
          <p:cNvPicPr/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1352600" y="1340768"/>
            <a:ext cx="7344816" cy="532859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3" name="Rectangle 2"/>
          <p:cNvSpPr txBox="1">
            <a:spLocks noChangeArrowheads="1"/>
          </p:cNvSpPr>
          <p:nvPr/>
        </p:nvSpPr>
        <p:spPr bwMode="auto">
          <a:xfrm>
            <a:off x="1961874" y="645180"/>
            <a:ext cx="7416823" cy="689317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</p:spPr>
        <p:txBody>
          <a:bodyPr lIns="90488" tIns="44450" rIns="90488" bIns="44450"/>
          <a:lstStyle/>
          <a:p>
            <a:pPr marL="307975" indent="-307975" algn="ctr" defTabSz="912813">
              <a:defRPr/>
            </a:pPr>
            <a:r>
              <a:rPr lang="es-ES" sz="3600" kern="0" dirty="0">
                <a:solidFill>
                  <a:schemeClr val="bg1">
                    <a:lumMod val="65000"/>
                  </a:schemeClr>
                </a:solidFill>
                <a:latin typeface="+mj-lt"/>
                <a:ea typeface="+mj-ea"/>
                <a:cs typeface="+mj-cs"/>
              </a:rPr>
              <a:t>Generar nuevo documento ENI</a:t>
            </a:r>
          </a:p>
        </p:txBody>
      </p:sp>
      <p:pic>
        <p:nvPicPr>
          <p:cNvPr id="4" name="Picture 11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452500" y="689318"/>
            <a:ext cx="1800200" cy="67034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xmlns="" val="1135264379"/>
      </p:ext>
    </p:extLst>
  </p:cSld>
  <p:clrMapOvr>
    <a:masterClrMapping/>
  </p:clrMapOvr>
</p:sld>
</file>

<file path=ppt/slides/slide9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1136577" y="1268760"/>
            <a:ext cx="7776863" cy="501584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3" name="Rectangle 2"/>
          <p:cNvSpPr txBox="1">
            <a:spLocks noChangeArrowheads="1"/>
          </p:cNvSpPr>
          <p:nvPr/>
        </p:nvSpPr>
        <p:spPr bwMode="auto">
          <a:xfrm>
            <a:off x="1574623" y="634380"/>
            <a:ext cx="7416823" cy="689317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</p:spPr>
        <p:txBody>
          <a:bodyPr lIns="90488" tIns="44450" rIns="90488" bIns="44450"/>
          <a:lstStyle/>
          <a:p>
            <a:pPr marL="307975" indent="-307975" algn="ctr" defTabSz="912813">
              <a:defRPr/>
            </a:pPr>
            <a:r>
              <a:rPr lang="es-ES" sz="3200" kern="0" dirty="0">
                <a:solidFill>
                  <a:schemeClr val="bg1">
                    <a:lumMod val="65000"/>
                  </a:schemeClr>
                </a:solidFill>
                <a:latin typeface="+mj-lt"/>
                <a:ea typeface="+mj-ea"/>
                <a:cs typeface="+mj-cs"/>
              </a:rPr>
              <a:t>Generar nuevo expediente ENI</a:t>
            </a:r>
          </a:p>
        </p:txBody>
      </p:sp>
      <p:pic>
        <p:nvPicPr>
          <p:cNvPr id="4" name="Picture 11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236477" y="643867"/>
            <a:ext cx="1800200" cy="67034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xmlns="" val="1983055289"/>
      </p:ext>
    </p:extLst>
  </p:cSld>
  <p:clrMapOvr>
    <a:masterClrMapping/>
  </p:clrMapOvr>
</p:sld>
</file>

<file path=ppt/slides/slide9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1 Imagen"/>
          <p:cNvPicPr/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560512" y="1340768"/>
            <a:ext cx="6552728" cy="295232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3" name="2 Imagen"/>
          <p:cNvPicPr/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1856657" y="3645024"/>
            <a:ext cx="7486567" cy="280380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4" name="Rectangle 2"/>
          <p:cNvSpPr txBox="1">
            <a:spLocks noChangeArrowheads="1"/>
          </p:cNvSpPr>
          <p:nvPr/>
        </p:nvSpPr>
        <p:spPr bwMode="auto">
          <a:xfrm>
            <a:off x="2314992" y="667513"/>
            <a:ext cx="7416823" cy="689317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</p:spPr>
        <p:txBody>
          <a:bodyPr lIns="90488" tIns="44450" rIns="90488" bIns="44450"/>
          <a:lstStyle/>
          <a:p>
            <a:pPr marL="307975" indent="-307975" algn="ctr" defTabSz="912813">
              <a:defRPr/>
            </a:pPr>
            <a:r>
              <a:rPr lang="es-ES" sz="4000" kern="0" dirty="0">
                <a:solidFill>
                  <a:schemeClr val="bg1">
                    <a:lumMod val="65000"/>
                  </a:schemeClr>
                </a:solidFill>
                <a:latin typeface="+mj-lt"/>
                <a:ea typeface="+mj-ea"/>
                <a:cs typeface="+mj-cs"/>
              </a:rPr>
              <a:t>Almacenamiento </a:t>
            </a:r>
            <a:r>
              <a:rPr lang="es-ES" sz="4000" kern="0" dirty="0" err="1">
                <a:solidFill>
                  <a:schemeClr val="bg1">
                    <a:lumMod val="65000"/>
                  </a:schemeClr>
                </a:solidFill>
                <a:latin typeface="+mj-lt"/>
                <a:ea typeface="+mj-ea"/>
                <a:cs typeface="+mj-cs"/>
              </a:rPr>
              <a:t>Doc</a:t>
            </a:r>
            <a:r>
              <a:rPr lang="es-ES" sz="4000" kern="0" dirty="0">
                <a:solidFill>
                  <a:schemeClr val="bg1">
                    <a:lumMod val="65000"/>
                  </a:schemeClr>
                </a:solidFill>
                <a:latin typeface="+mj-lt"/>
                <a:ea typeface="+mj-ea"/>
                <a:cs typeface="+mj-cs"/>
              </a:rPr>
              <a:t> y </a:t>
            </a:r>
            <a:r>
              <a:rPr lang="es-ES" sz="4000" kern="0" dirty="0" err="1">
                <a:solidFill>
                  <a:schemeClr val="bg1">
                    <a:lumMod val="65000"/>
                  </a:schemeClr>
                </a:solidFill>
                <a:latin typeface="+mj-lt"/>
                <a:ea typeface="+mj-ea"/>
                <a:cs typeface="+mj-cs"/>
              </a:rPr>
              <a:t>Exp</a:t>
            </a:r>
            <a:endParaRPr lang="es-ES" sz="4000" kern="0" dirty="0">
              <a:solidFill>
                <a:schemeClr val="bg1">
                  <a:lumMod val="65000"/>
                </a:schemeClr>
              </a:solidFill>
              <a:latin typeface="+mj-lt"/>
              <a:ea typeface="+mj-ea"/>
              <a:cs typeface="+mj-cs"/>
            </a:endParaRPr>
          </a:p>
        </p:txBody>
      </p:sp>
      <p:pic>
        <p:nvPicPr>
          <p:cNvPr id="5" name="Picture 11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560512" y="670424"/>
            <a:ext cx="1800200" cy="67034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xmlns="" val="3297947053"/>
      </p:ext>
    </p:extLst>
  </p:cSld>
  <p:clrMapOvr>
    <a:masterClrMapping/>
  </p:clrMapOvr>
</p:sld>
</file>

<file path=ppt/slides/slide9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tangle 3"/>
          <p:cNvSpPr txBox="1">
            <a:spLocks noChangeArrowheads="1"/>
          </p:cNvSpPr>
          <p:nvPr/>
        </p:nvSpPr>
        <p:spPr bwMode="auto">
          <a:xfrm>
            <a:off x="2631677" y="4418332"/>
            <a:ext cx="4780166" cy="49497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>
              <a:spcBef>
                <a:spcPct val="20000"/>
              </a:spcBef>
            </a:pPr>
            <a:endParaRPr lang="es-ES" sz="2400" dirty="0">
              <a:solidFill>
                <a:schemeClr val="tx2"/>
              </a:solidFill>
              <a:latin typeface="+mn-lt"/>
              <a:cs typeface="+mn-cs"/>
            </a:endParaRPr>
          </a:p>
        </p:txBody>
      </p:sp>
      <p:pic>
        <p:nvPicPr>
          <p:cNvPr id="6" name="Picture 2" descr="logoArchive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2982355" y="2184937"/>
            <a:ext cx="4092214" cy="120038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 advClick="0"/>
</p:sld>
</file>

<file path=ppt/slides/slide9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Marcador de contenido 5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s-ES" dirty="0" smtClean="0"/>
              <a:t>Herramienta para la gestión de Archivos:</a:t>
            </a:r>
          </a:p>
          <a:p>
            <a:pPr lvl="2">
              <a:spcBef>
                <a:spcPct val="20000"/>
              </a:spcBef>
              <a:buFont typeface="Arial" pitchFamily="34" charset="0"/>
              <a:buChar char="•"/>
            </a:pPr>
            <a:r>
              <a:rPr lang="es-ES" sz="1800" dirty="0"/>
              <a:t>Gestión de estados conservación expediente</a:t>
            </a:r>
          </a:p>
          <a:p>
            <a:pPr lvl="2">
              <a:spcBef>
                <a:spcPct val="20000"/>
              </a:spcBef>
              <a:buFont typeface="Arial" pitchFamily="34" charset="0"/>
              <a:buChar char="•"/>
            </a:pPr>
            <a:r>
              <a:rPr lang="es-ES" sz="1800" dirty="0" smtClean="0"/>
              <a:t>Gestión </a:t>
            </a:r>
            <a:r>
              <a:rPr lang="es-ES" sz="1800" dirty="0"/>
              <a:t>de metadatos de archivado</a:t>
            </a:r>
          </a:p>
          <a:p>
            <a:pPr lvl="2">
              <a:spcBef>
                <a:spcPct val="20000"/>
              </a:spcBef>
              <a:buFont typeface="Arial" pitchFamily="34" charset="0"/>
              <a:buChar char="•"/>
            </a:pPr>
            <a:r>
              <a:rPr lang="es-ES" sz="1800" dirty="0" smtClean="0"/>
              <a:t>Ejecución </a:t>
            </a:r>
            <a:r>
              <a:rPr lang="es-ES" sz="1800" dirty="0"/>
              <a:t>de políticas de conservación</a:t>
            </a:r>
          </a:p>
          <a:p>
            <a:pPr lvl="2">
              <a:spcBef>
                <a:spcPct val="20000"/>
              </a:spcBef>
              <a:buFont typeface="Arial" pitchFamily="34" charset="0"/>
              <a:buChar char="•"/>
            </a:pPr>
            <a:r>
              <a:rPr lang="es-ES" sz="1800" dirty="0" smtClean="0"/>
              <a:t>Gestión de Firmas Electrónicas, sellados</a:t>
            </a:r>
          </a:p>
          <a:p>
            <a:pPr lvl="2">
              <a:spcBef>
                <a:spcPct val="20000"/>
              </a:spcBef>
              <a:buFont typeface="Arial" pitchFamily="34" charset="0"/>
              <a:buChar char="•"/>
            </a:pPr>
            <a:r>
              <a:rPr lang="es-ES" sz="1800" dirty="0" smtClean="0"/>
              <a:t>Cambios </a:t>
            </a:r>
            <a:r>
              <a:rPr lang="es-ES" sz="1800" dirty="0"/>
              <a:t>de formato de documentos</a:t>
            </a:r>
          </a:p>
          <a:p>
            <a:pPr lvl="2">
              <a:spcBef>
                <a:spcPct val="20000"/>
              </a:spcBef>
              <a:buFont typeface="Arial" pitchFamily="34" charset="0"/>
              <a:buChar char="•"/>
            </a:pPr>
            <a:r>
              <a:rPr lang="es-ES" sz="1800" dirty="0" smtClean="0"/>
              <a:t>Gestión completa del cuadro clasificación</a:t>
            </a:r>
          </a:p>
          <a:p>
            <a:pPr lvl="2">
              <a:spcBef>
                <a:spcPct val="20000"/>
              </a:spcBef>
              <a:buFont typeface="Arial" pitchFamily="34" charset="0"/>
              <a:buChar char="•"/>
            </a:pPr>
            <a:r>
              <a:rPr lang="es-ES" sz="1800" dirty="0" smtClean="0"/>
              <a:t>Intercambio de actas de cambio de custodia</a:t>
            </a:r>
          </a:p>
          <a:p>
            <a:pPr lvl="2">
              <a:spcBef>
                <a:spcPct val="20000"/>
              </a:spcBef>
              <a:buFont typeface="Arial" pitchFamily="34" charset="0"/>
              <a:buChar char="•"/>
            </a:pPr>
            <a:r>
              <a:rPr lang="es-ES" sz="1800" dirty="0" smtClean="0"/>
              <a:t>Generación de </a:t>
            </a:r>
            <a:r>
              <a:rPr lang="es-ES" sz="1800" dirty="0" err="1" smtClean="0"/>
              <a:t>DIPs</a:t>
            </a:r>
            <a:r>
              <a:rPr lang="es-ES" sz="1800" dirty="0" smtClean="0"/>
              <a:t> para difusión</a:t>
            </a:r>
          </a:p>
          <a:p>
            <a:pPr lvl="2">
              <a:spcBef>
                <a:spcPct val="20000"/>
              </a:spcBef>
              <a:buFont typeface="Arial" pitchFamily="34" charset="0"/>
              <a:buChar char="•"/>
            </a:pPr>
            <a:r>
              <a:rPr lang="es-ES" sz="1800" dirty="0" smtClean="0"/>
              <a:t>Gestión de solicitudes de Derecho de Acceso</a:t>
            </a:r>
          </a:p>
          <a:p>
            <a:pPr lvl="2">
              <a:spcBef>
                <a:spcPct val="20000"/>
              </a:spcBef>
              <a:buFont typeface="Arial" pitchFamily="34" charset="0"/>
              <a:buChar char="•"/>
            </a:pPr>
            <a:r>
              <a:rPr lang="es-ES" sz="1800" dirty="0" smtClean="0"/>
              <a:t>Gestión de la Puesta a Disposición </a:t>
            </a:r>
          </a:p>
          <a:p>
            <a:pPr lvl="2">
              <a:spcBef>
                <a:spcPct val="20000"/>
              </a:spcBef>
              <a:buFont typeface="Arial" pitchFamily="34" charset="0"/>
              <a:buChar char="•"/>
            </a:pPr>
            <a:endParaRPr lang="es-ES" sz="1800" dirty="0"/>
          </a:p>
          <a:p>
            <a:r>
              <a:rPr lang="es-ES" dirty="0" smtClean="0"/>
              <a:t>Modo de Uso: Cloud y mediante instalación con la publicación en el CTT del Código bajo licenciamiento EUPL.</a:t>
            </a:r>
          </a:p>
          <a:p>
            <a:pPr lvl="2"/>
            <a:endParaRPr lang="es-ES" dirty="0"/>
          </a:p>
        </p:txBody>
      </p:sp>
      <p:pic>
        <p:nvPicPr>
          <p:cNvPr id="4" name="Picture 2" descr="logoArchive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254599" y="609757"/>
            <a:ext cx="2268484" cy="72087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  <p:extLst>
      <p:ext uri="{BB962C8B-B14F-4D97-AF65-F5344CB8AC3E}">
        <p14:creationId xmlns:p14="http://schemas.microsoft.com/office/powerpoint/2010/main" xmlns="" val="1677463709"/>
      </p:ext>
    </p:extLst>
  </p:cSld>
  <p:clrMapOvr>
    <a:masterClrMapping/>
  </p:clrMapOvr>
</p:sld>
</file>

<file path=ppt/slides/slide9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2"/>
          <p:cNvSpPr txBox="1">
            <a:spLocks noChangeArrowheads="1"/>
          </p:cNvSpPr>
          <p:nvPr/>
        </p:nvSpPr>
        <p:spPr bwMode="auto">
          <a:xfrm>
            <a:off x="270202" y="982166"/>
            <a:ext cx="9284677" cy="689317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</p:spPr>
        <p:txBody>
          <a:bodyPr lIns="90488" tIns="44450" rIns="90488" bIns="44450"/>
          <a:lstStyle/>
          <a:p>
            <a:pPr marL="307975" indent="-307975" algn="ctr" defTabSz="912813">
              <a:defRPr/>
            </a:pPr>
            <a:r>
              <a:rPr lang="es-ES" sz="3600" kern="0" dirty="0" smtClean="0">
                <a:solidFill>
                  <a:schemeClr val="tx2">
                    <a:lumMod val="75000"/>
                  </a:schemeClr>
                </a:solidFill>
                <a:latin typeface="+mj-lt"/>
                <a:ea typeface="+mj-ea"/>
                <a:cs typeface="+mj-cs"/>
              </a:rPr>
              <a:t>Política de Gestión Documental MINHAP</a:t>
            </a:r>
            <a:endParaRPr lang="es-ES" sz="3600" b="1" kern="0" dirty="0">
              <a:solidFill>
                <a:schemeClr val="tx2">
                  <a:lumMod val="75000"/>
                </a:schemeClr>
              </a:solidFill>
              <a:latin typeface="+mj-lt"/>
              <a:ea typeface="+mj-ea"/>
              <a:cs typeface="+mj-cs"/>
            </a:endParaRPr>
          </a:p>
        </p:txBody>
      </p:sp>
      <p:sp>
        <p:nvSpPr>
          <p:cNvPr id="9" name="Rectangle 3"/>
          <p:cNvSpPr txBox="1">
            <a:spLocks noChangeArrowheads="1"/>
          </p:cNvSpPr>
          <p:nvPr/>
        </p:nvSpPr>
        <p:spPr bwMode="auto">
          <a:xfrm>
            <a:off x="2631677" y="4418332"/>
            <a:ext cx="4780166" cy="49497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>
              <a:spcBef>
                <a:spcPct val="20000"/>
              </a:spcBef>
            </a:pPr>
            <a:endParaRPr lang="es-ES" sz="2400" dirty="0">
              <a:solidFill>
                <a:schemeClr val="tx2"/>
              </a:solidFill>
              <a:latin typeface="+mn-lt"/>
              <a:cs typeface="+mn-cs"/>
            </a:endParaRPr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432211" y="2165079"/>
            <a:ext cx="4387091" cy="28975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027" name="Picture 3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4958510" y="1930672"/>
            <a:ext cx="4619110" cy="401292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 advClick="0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 nodePh="1">
                                  <p:stCondLst>
                                    <p:cond delay="0"/>
                                  </p:stCondLst>
                                  <p:endCondLst>
                                    <p:cond evt="begin" delay="0">
                                      <p:tn val="5"/>
                                    </p:cond>
                                  </p:end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 build="p"/>
    </p:bldLst>
  </p:timing>
</p:sld>
</file>

<file path=ppt/slides/slide9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2"/>
          <p:cNvSpPr txBox="1">
            <a:spLocks noChangeArrowheads="1"/>
          </p:cNvSpPr>
          <p:nvPr/>
        </p:nvSpPr>
        <p:spPr bwMode="auto">
          <a:xfrm>
            <a:off x="1116531" y="2179770"/>
            <a:ext cx="4620125" cy="689317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</p:spPr>
        <p:txBody>
          <a:bodyPr lIns="90488" tIns="44450" rIns="90488" bIns="44450"/>
          <a:lstStyle/>
          <a:p>
            <a:pPr marL="307975" indent="-307975" defTabSz="912813">
              <a:defRPr/>
            </a:pPr>
            <a:r>
              <a:rPr lang="es-ES" sz="2400" kern="0" dirty="0" smtClean="0">
                <a:solidFill>
                  <a:schemeClr val="tx2">
                    <a:lumMod val="75000"/>
                  </a:schemeClr>
                </a:solidFill>
                <a:latin typeface="+mj-lt"/>
                <a:ea typeface="+mj-ea"/>
                <a:cs typeface="+mj-cs"/>
              </a:rPr>
              <a:t>Paso 1</a:t>
            </a:r>
            <a:endParaRPr lang="es-ES" sz="2400" b="1" kern="0" dirty="0">
              <a:solidFill>
                <a:schemeClr val="tx2">
                  <a:lumMod val="75000"/>
                </a:schemeClr>
              </a:solidFill>
              <a:latin typeface="+mj-lt"/>
              <a:ea typeface="+mj-ea"/>
              <a:cs typeface="+mj-cs"/>
            </a:endParaRPr>
          </a:p>
        </p:txBody>
      </p:sp>
      <p:sp>
        <p:nvSpPr>
          <p:cNvPr id="9" name="Rectangle 3"/>
          <p:cNvSpPr txBox="1">
            <a:spLocks noChangeArrowheads="1"/>
          </p:cNvSpPr>
          <p:nvPr/>
        </p:nvSpPr>
        <p:spPr bwMode="auto">
          <a:xfrm>
            <a:off x="2631677" y="4418332"/>
            <a:ext cx="4780166" cy="49497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>
              <a:spcBef>
                <a:spcPct val="20000"/>
              </a:spcBef>
            </a:pPr>
            <a:endParaRPr lang="es-ES" sz="2400" dirty="0">
              <a:solidFill>
                <a:schemeClr val="tx2"/>
              </a:solidFill>
              <a:latin typeface="+mn-lt"/>
              <a:cs typeface="+mn-cs"/>
            </a:endParaRPr>
          </a:p>
        </p:txBody>
      </p:sp>
      <p:sp>
        <p:nvSpPr>
          <p:cNvPr id="6" name="Rectangle 2"/>
          <p:cNvSpPr txBox="1">
            <a:spLocks noChangeArrowheads="1"/>
          </p:cNvSpPr>
          <p:nvPr/>
        </p:nvSpPr>
        <p:spPr bwMode="auto">
          <a:xfrm>
            <a:off x="1775979" y="2910938"/>
            <a:ext cx="5799103" cy="371277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</p:spPr>
        <p:txBody>
          <a:bodyPr lIns="90488" tIns="44450" rIns="90488" bIns="44450"/>
          <a:lstStyle/>
          <a:p>
            <a:pPr marL="307975" indent="-307975" defTabSz="912813">
              <a:buFont typeface="Arial" pitchFamily="34" charset="0"/>
              <a:buChar char="•"/>
              <a:defRPr/>
            </a:pPr>
            <a:r>
              <a:rPr lang="es-ES" sz="1800" kern="0" dirty="0" smtClean="0">
                <a:solidFill>
                  <a:schemeClr val="bg1">
                    <a:lumMod val="65000"/>
                  </a:schemeClr>
                </a:solidFill>
                <a:latin typeface="+mj-lt"/>
                <a:ea typeface="+mj-ea"/>
                <a:cs typeface="+mj-cs"/>
              </a:rPr>
              <a:t>G-</a:t>
            </a:r>
            <a:r>
              <a:rPr lang="es-ES" sz="1800" kern="0" dirty="0" err="1" smtClean="0">
                <a:solidFill>
                  <a:schemeClr val="bg1">
                    <a:lumMod val="65000"/>
                  </a:schemeClr>
                </a:solidFill>
                <a:latin typeface="+mj-lt"/>
                <a:ea typeface="+mj-ea"/>
                <a:cs typeface="+mj-cs"/>
              </a:rPr>
              <a:t>Inside</a:t>
            </a:r>
            <a:r>
              <a:rPr lang="es-ES" sz="1800" kern="0" dirty="0" smtClean="0">
                <a:solidFill>
                  <a:schemeClr val="bg1">
                    <a:lumMod val="65000"/>
                  </a:schemeClr>
                </a:solidFill>
                <a:latin typeface="+mj-lt"/>
                <a:ea typeface="+mj-ea"/>
                <a:cs typeface="+mj-cs"/>
              </a:rPr>
              <a:t>: </a:t>
            </a:r>
            <a:r>
              <a:rPr lang="es-ES" sz="1800" b="0" kern="0" dirty="0" smtClean="0">
                <a:solidFill>
                  <a:schemeClr val="bg1">
                    <a:lumMod val="65000"/>
                  </a:schemeClr>
                </a:solidFill>
                <a:latin typeface="+mj-lt"/>
                <a:ea typeface="+mj-ea"/>
                <a:cs typeface="+mj-cs"/>
              </a:rPr>
              <a:t>generar un expediente en formato ENI</a:t>
            </a:r>
            <a:endParaRPr lang="es-ES" sz="1800" b="0" kern="0" dirty="0">
              <a:solidFill>
                <a:schemeClr val="bg1">
                  <a:lumMod val="65000"/>
                </a:schemeClr>
              </a:solidFill>
              <a:latin typeface="+mj-lt"/>
              <a:ea typeface="+mj-ea"/>
              <a:cs typeface="+mj-cs"/>
            </a:endParaRPr>
          </a:p>
        </p:txBody>
      </p:sp>
      <p:sp>
        <p:nvSpPr>
          <p:cNvPr id="7" name="Rectangle 2"/>
          <p:cNvSpPr txBox="1">
            <a:spLocks noChangeArrowheads="1"/>
          </p:cNvSpPr>
          <p:nvPr/>
        </p:nvSpPr>
        <p:spPr bwMode="auto">
          <a:xfrm>
            <a:off x="1155031" y="3931570"/>
            <a:ext cx="2136809" cy="689317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</p:spPr>
        <p:txBody>
          <a:bodyPr lIns="90488" tIns="44450" rIns="90488" bIns="44450"/>
          <a:lstStyle/>
          <a:p>
            <a:pPr marL="307975" indent="-307975" defTabSz="912813">
              <a:defRPr/>
            </a:pPr>
            <a:r>
              <a:rPr lang="es-ES" sz="2400" kern="0" dirty="0" smtClean="0">
                <a:solidFill>
                  <a:schemeClr val="tx2">
                    <a:lumMod val="75000"/>
                  </a:schemeClr>
                </a:solidFill>
                <a:latin typeface="+mj-lt"/>
                <a:ea typeface="+mj-ea"/>
                <a:cs typeface="+mj-cs"/>
              </a:rPr>
              <a:t>Paso 2</a:t>
            </a:r>
            <a:endParaRPr lang="es-ES" sz="2400" b="1" kern="0" dirty="0">
              <a:solidFill>
                <a:schemeClr val="tx2">
                  <a:lumMod val="75000"/>
                </a:schemeClr>
              </a:solidFill>
              <a:latin typeface="+mj-lt"/>
              <a:ea typeface="+mj-ea"/>
              <a:cs typeface="+mj-cs"/>
            </a:endParaRPr>
          </a:p>
        </p:txBody>
      </p:sp>
      <p:sp>
        <p:nvSpPr>
          <p:cNvPr id="10" name="Rectangle 2"/>
          <p:cNvSpPr txBox="1">
            <a:spLocks noChangeArrowheads="1"/>
          </p:cNvSpPr>
          <p:nvPr/>
        </p:nvSpPr>
        <p:spPr bwMode="auto">
          <a:xfrm>
            <a:off x="1746987" y="4718963"/>
            <a:ext cx="6626994" cy="689317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</p:spPr>
        <p:txBody>
          <a:bodyPr lIns="90488" tIns="44450" rIns="90488" bIns="44450"/>
          <a:lstStyle/>
          <a:p>
            <a:pPr marL="307975" indent="-307975" defTabSz="912813">
              <a:buFont typeface="Arial" pitchFamily="34" charset="0"/>
              <a:buChar char="•"/>
              <a:defRPr/>
            </a:pPr>
            <a:r>
              <a:rPr lang="es-ES" sz="1800" kern="0" dirty="0" smtClean="0">
                <a:solidFill>
                  <a:schemeClr val="bg1">
                    <a:lumMod val="65000"/>
                  </a:schemeClr>
                </a:solidFill>
                <a:latin typeface="+mj-lt"/>
                <a:ea typeface="+mj-ea"/>
                <a:cs typeface="+mj-cs"/>
              </a:rPr>
              <a:t>Generador de SIP: </a:t>
            </a:r>
            <a:r>
              <a:rPr lang="es-ES" sz="1800" b="0" kern="0" dirty="0" smtClean="0">
                <a:solidFill>
                  <a:schemeClr val="bg1">
                    <a:lumMod val="65000"/>
                  </a:schemeClr>
                </a:solidFill>
                <a:latin typeface="+mj-lt"/>
                <a:ea typeface="+mj-ea"/>
                <a:cs typeface="+mj-cs"/>
              </a:rPr>
              <a:t>generar un paquete SIP a partir el Expediente ENI del paso 1</a:t>
            </a:r>
            <a:endParaRPr lang="es-ES" sz="1800" b="0" kern="0" dirty="0">
              <a:solidFill>
                <a:schemeClr val="bg1">
                  <a:lumMod val="65000"/>
                </a:schemeClr>
              </a:solidFill>
              <a:latin typeface="+mj-lt"/>
              <a:ea typeface="+mj-ea"/>
              <a:cs typeface="+mj-cs"/>
            </a:endParaRPr>
          </a:p>
        </p:txBody>
      </p:sp>
      <p:sp>
        <p:nvSpPr>
          <p:cNvPr id="11" name="Rectangle 2"/>
          <p:cNvSpPr txBox="1">
            <a:spLocks noChangeArrowheads="1"/>
          </p:cNvSpPr>
          <p:nvPr/>
        </p:nvSpPr>
        <p:spPr bwMode="auto">
          <a:xfrm>
            <a:off x="566287" y="840254"/>
            <a:ext cx="4620125" cy="689317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</p:spPr>
        <p:txBody>
          <a:bodyPr lIns="90488" tIns="44450" rIns="90488" bIns="44450"/>
          <a:lstStyle/>
          <a:p>
            <a:pPr marL="307975" indent="-307975" defTabSz="912813">
              <a:defRPr/>
            </a:pPr>
            <a:r>
              <a:rPr lang="es-ES" sz="3200" kern="0" dirty="0" smtClean="0">
                <a:solidFill>
                  <a:schemeClr val="tx2">
                    <a:lumMod val="75000"/>
                  </a:schemeClr>
                </a:solidFill>
                <a:latin typeface="+mj-lt"/>
                <a:ea typeface="+mj-ea"/>
                <a:cs typeface="+mj-cs"/>
              </a:rPr>
              <a:t>Generación de </a:t>
            </a:r>
            <a:r>
              <a:rPr lang="es-ES" sz="3200" kern="0" dirty="0" err="1" smtClean="0">
                <a:solidFill>
                  <a:schemeClr val="tx2">
                    <a:lumMod val="75000"/>
                  </a:schemeClr>
                </a:solidFill>
                <a:latin typeface="+mj-lt"/>
                <a:ea typeface="+mj-ea"/>
                <a:cs typeface="+mj-cs"/>
              </a:rPr>
              <a:t>SIPs</a:t>
            </a:r>
            <a:endParaRPr lang="es-ES" sz="3200" b="1" kern="0" dirty="0">
              <a:solidFill>
                <a:schemeClr val="tx2">
                  <a:lumMod val="75000"/>
                </a:schemeClr>
              </a:solidFill>
              <a:latin typeface="+mj-lt"/>
              <a:ea typeface="+mj-ea"/>
              <a:cs typeface="+mj-cs"/>
            </a:endParaRPr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7188768" y="705552"/>
            <a:ext cx="2343150" cy="19240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 advClick="0"/>
</p:sld>
</file>

<file path=ppt/slides/slide9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2"/>
          <p:cNvSpPr txBox="1">
            <a:spLocks noChangeArrowheads="1"/>
          </p:cNvSpPr>
          <p:nvPr/>
        </p:nvSpPr>
        <p:spPr bwMode="auto">
          <a:xfrm>
            <a:off x="270202" y="982166"/>
            <a:ext cx="9284677" cy="689317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</p:spPr>
        <p:txBody>
          <a:bodyPr lIns="90488" tIns="44450" rIns="90488" bIns="44450"/>
          <a:lstStyle/>
          <a:p>
            <a:pPr marL="307975" indent="-307975" algn="ctr" defTabSz="912813">
              <a:defRPr/>
            </a:pPr>
            <a:r>
              <a:rPr lang="es-ES" sz="4000" kern="0" dirty="0" smtClean="0">
                <a:solidFill>
                  <a:schemeClr val="tx2">
                    <a:lumMod val="75000"/>
                  </a:schemeClr>
                </a:solidFill>
                <a:latin typeface="+mj-lt"/>
                <a:ea typeface="+mj-ea"/>
                <a:cs typeface="+mj-cs"/>
              </a:rPr>
              <a:t>Demo</a:t>
            </a:r>
            <a:endParaRPr lang="es-ES" sz="4000" b="1" kern="0" dirty="0">
              <a:solidFill>
                <a:schemeClr val="tx2">
                  <a:lumMod val="75000"/>
                </a:schemeClr>
              </a:solidFill>
              <a:latin typeface="+mj-lt"/>
              <a:ea typeface="+mj-ea"/>
              <a:cs typeface="+mj-cs"/>
            </a:endParaRPr>
          </a:p>
        </p:txBody>
      </p:sp>
      <p:sp>
        <p:nvSpPr>
          <p:cNvPr id="9" name="Rectangle 3"/>
          <p:cNvSpPr txBox="1">
            <a:spLocks noChangeArrowheads="1"/>
          </p:cNvSpPr>
          <p:nvPr/>
        </p:nvSpPr>
        <p:spPr bwMode="auto">
          <a:xfrm>
            <a:off x="2631677" y="4418332"/>
            <a:ext cx="4780166" cy="49497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>
              <a:spcBef>
                <a:spcPct val="20000"/>
              </a:spcBef>
            </a:pPr>
            <a:endParaRPr lang="es-ES" sz="2400" dirty="0">
              <a:solidFill>
                <a:schemeClr val="tx2"/>
              </a:solidFill>
              <a:latin typeface="+mn-lt"/>
              <a:cs typeface="+mn-cs"/>
            </a:endParaRPr>
          </a:p>
        </p:txBody>
      </p:sp>
      <p:pic>
        <p:nvPicPr>
          <p:cNvPr id="5" name="Picture 2" descr="logoArchive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2982355" y="2184937"/>
            <a:ext cx="4092214" cy="120038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 advClick="0"/>
</p:sld>
</file>

<file path=ppt/slides/slide10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2"/>
          <p:cNvSpPr txBox="1">
            <a:spLocks noChangeArrowheads="1"/>
          </p:cNvSpPr>
          <p:nvPr/>
        </p:nvSpPr>
        <p:spPr bwMode="auto">
          <a:xfrm>
            <a:off x="336885" y="1805949"/>
            <a:ext cx="3944245" cy="689317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</p:spPr>
        <p:txBody>
          <a:bodyPr lIns="90488" tIns="44450" rIns="90488" bIns="44450"/>
          <a:lstStyle/>
          <a:p>
            <a:pPr marL="307975" indent="-307975" algn="ctr" defTabSz="912813">
              <a:defRPr/>
            </a:pPr>
            <a:r>
              <a:rPr lang="es-ES" sz="2800" kern="0" dirty="0" smtClean="0">
                <a:solidFill>
                  <a:schemeClr val="tx2">
                    <a:lumMod val="75000"/>
                  </a:schemeClr>
                </a:solidFill>
                <a:latin typeface="+mj-lt"/>
                <a:ea typeface="+mj-ea"/>
                <a:cs typeface="+mj-cs"/>
              </a:rPr>
              <a:t>Pilotos</a:t>
            </a:r>
            <a:endParaRPr lang="es-ES" sz="2800" b="1" kern="0" dirty="0">
              <a:solidFill>
                <a:schemeClr val="tx2">
                  <a:lumMod val="75000"/>
                </a:schemeClr>
              </a:solidFill>
              <a:latin typeface="+mj-lt"/>
              <a:ea typeface="+mj-ea"/>
              <a:cs typeface="+mj-cs"/>
            </a:endParaRPr>
          </a:p>
        </p:txBody>
      </p:sp>
      <p:sp>
        <p:nvSpPr>
          <p:cNvPr id="9" name="Rectangle 3"/>
          <p:cNvSpPr txBox="1">
            <a:spLocks noChangeArrowheads="1"/>
          </p:cNvSpPr>
          <p:nvPr/>
        </p:nvSpPr>
        <p:spPr bwMode="auto">
          <a:xfrm>
            <a:off x="2631677" y="4418332"/>
            <a:ext cx="4780166" cy="49497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>
              <a:spcBef>
                <a:spcPct val="20000"/>
              </a:spcBef>
            </a:pPr>
            <a:endParaRPr lang="es-ES" sz="2400" dirty="0">
              <a:solidFill>
                <a:schemeClr val="tx2"/>
              </a:solidFill>
              <a:latin typeface="+mn-lt"/>
              <a:cs typeface="+mn-cs"/>
            </a:endParaRPr>
          </a:p>
        </p:txBody>
      </p:sp>
      <p:sp>
        <p:nvSpPr>
          <p:cNvPr id="5" name="4 CuadroTexto"/>
          <p:cNvSpPr txBox="1"/>
          <p:nvPr/>
        </p:nvSpPr>
        <p:spPr>
          <a:xfrm>
            <a:off x="412010" y="2551283"/>
            <a:ext cx="4208118" cy="409342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buFont typeface="Arial" pitchFamily="34" charset="0"/>
              <a:buChar char="•"/>
            </a:pPr>
            <a:r>
              <a:rPr lang="es-ES" sz="2000" b="0" dirty="0" smtClean="0">
                <a:solidFill>
                  <a:schemeClr val="tx2"/>
                </a:solidFill>
              </a:rPr>
              <a:t> Inspección General de Servicios</a:t>
            </a:r>
          </a:p>
          <a:p>
            <a:endParaRPr lang="es-ES" sz="2000" b="0" dirty="0" smtClean="0">
              <a:solidFill>
                <a:schemeClr val="tx2"/>
              </a:solidFill>
            </a:endParaRPr>
          </a:p>
          <a:p>
            <a:pPr>
              <a:buFont typeface="Arial" pitchFamily="34" charset="0"/>
              <a:buChar char="•"/>
            </a:pPr>
            <a:r>
              <a:rPr lang="es-ES" sz="2000" b="0" dirty="0" smtClean="0">
                <a:solidFill>
                  <a:schemeClr val="tx2"/>
                </a:solidFill>
              </a:rPr>
              <a:t> Parque Móvil del Estado</a:t>
            </a:r>
          </a:p>
          <a:p>
            <a:endParaRPr lang="es-ES" sz="2000" b="0" dirty="0" smtClean="0">
              <a:solidFill>
                <a:schemeClr val="tx2"/>
              </a:solidFill>
            </a:endParaRPr>
          </a:p>
          <a:p>
            <a:pPr>
              <a:buFont typeface="Arial" pitchFamily="34" charset="0"/>
              <a:buChar char="•"/>
            </a:pPr>
            <a:r>
              <a:rPr lang="es-ES" sz="2000" b="0" dirty="0" smtClean="0">
                <a:solidFill>
                  <a:schemeClr val="tx2"/>
                </a:solidFill>
              </a:rPr>
              <a:t> SEAP – Aplicación Actas</a:t>
            </a:r>
          </a:p>
          <a:p>
            <a:endParaRPr lang="es-ES" sz="2000" b="0" dirty="0" smtClean="0">
              <a:solidFill>
                <a:schemeClr val="tx2"/>
              </a:solidFill>
            </a:endParaRPr>
          </a:p>
          <a:p>
            <a:pPr>
              <a:buFont typeface="Arial" pitchFamily="34" charset="0"/>
              <a:buChar char="•"/>
            </a:pPr>
            <a:r>
              <a:rPr lang="es-ES" sz="2000" b="0" dirty="0" smtClean="0">
                <a:solidFill>
                  <a:schemeClr val="tx2"/>
                </a:solidFill>
              </a:rPr>
              <a:t> UNED</a:t>
            </a:r>
          </a:p>
          <a:p>
            <a:endParaRPr lang="es-ES" sz="2000" b="0" dirty="0" smtClean="0">
              <a:solidFill>
                <a:schemeClr val="tx2"/>
              </a:solidFill>
            </a:endParaRPr>
          </a:p>
          <a:p>
            <a:pPr>
              <a:buFont typeface="Arial" pitchFamily="34" charset="0"/>
              <a:buChar char="•"/>
            </a:pPr>
            <a:r>
              <a:rPr lang="es-ES" sz="2000" b="0" dirty="0" smtClean="0">
                <a:solidFill>
                  <a:schemeClr val="tx2"/>
                </a:solidFill>
              </a:rPr>
              <a:t> Red NEREA, Junta de Andalucía</a:t>
            </a:r>
          </a:p>
          <a:p>
            <a:endParaRPr lang="es-ES" sz="2000" b="0" dirty="0" smtClean="0">
              <a:solidFill>
                <a:schemeClr val="tx2"/>
              </a:solidFill>
            </a:endParaRPr>
          </a:p>
          <a:p>
            <a:pPr>
              <a:buFont typeface="Arial" pitchFamily="34" charset="0"/>
              <a:buChar char="•"/>
            </a:pPr>
            <a:r>
              <a:rPr lang="es-ES" sz="2000" b="0" dirty="0" smtClean="0">
                <a:solidFill>
                  <a:schemeClr val="tx2"/>
                </a:solidFill>
              </a:rPr>
              <a:t> MECD</a:t>
            </a:r>
          </a:p>
          <a:p>
            <a:pPr>
              <a:buFont typeface="Arial" pitchFamily="34" charset="0"/>
              <a:buChar char="•"/>
            </a:pPr>
            <a:endParaRPr lang="es-ES" sz="2000" b="0" dirty="0" smtClean="0">
              <a:solidFill>
                <a:schemeClr val="tx2"/>
              </a:solidFill>
            </a:endParaRPr>
          </a:p>
          <a:p>
            <a:pPr>
              <a:buFont typeface="Arial" pitchFamily="34" charset="0"/>
              <a:buChar char="•"/>
            </a:pPr>
            <a:r>
              <a:rPr lang="es-ES" sz="2000" b="0" dirty="0" smtClean="0">
                <a:solidFill>
                  <a:schemeClr val="tx2"/>
                </a:solidFill>
              </a:rPr>
              <a:t> …</a:t>
            </a:r>
            <a:endParaRPr lang="es-ES" sz="2000" b="0" dirty="0">
              <a:solidFill>
                <a:schemeClr val="tx2"/>
              </a:solidFill>
            </a:endParaRPr>
          </a:p>
        </p:txBody>
      </p:sp>
      <p:pic>
        <p:nvPicPr>
          <p:cNvPr id="6" name="Picture 2" descr="logoArchive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3848628" y="625643"/>
            <a:ext cx="2457524" cy="72087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7" name="Picture 2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5588927" y="2528699"/>
            <a:ext cx="3883936" cy="363047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0" name="Rectangle 2"/>
          <p:cNvSpPr txBox="1">
            <a:spLocks noChangeArrowheads="1"/>
          </p:cNvSpPr>
          <p:nvPr/>
        </p:nvSpPr>
        <p:spPr bwMode="auto">
          <a:xfrm>
            <a:off x="5581049" y="1813969"/>
            <a:ext cx="3944245" cy="689317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</p:spPr>
        <p:txBody>
          <a:bodyPr lIns="90488" tIns="44450" rIns="90488" bIns="44450"/>
          <a:lstStyle/>
          <a:p>
            <a:pPr marL="307975" indent="-307975" algn="ctr" defTabSz="912813">
              <a:defRPr/>
            </a:pPr>
            <a:r>
              <a:rPr lang="es-ES" sz="2800" kern="0" dirty="0" smtClean="0">
                <a:solidFill>
                  <a:schemeClr val="tx2">
                    <a:lumMod val="75000"/>
                  </a:schemeClr>
                </a:solidFill>
                <a:latin typeface="+mj-lt"/>
                <a:ea typeface="+mj-ea"/>
                <a:cs typeface="+mj-cs"/>
              </a:rPr>
              <a:t>Protocolo Adhesión</a:t>
            </a:r>
            <a:endParaRPr lang="es-ES" sz="2800" b="1" kern="0" dirty="0">
              <a:solidFill>
                <a:schemeClr val="tx2">
                  <a:lumMod val="75000"/>
                </a:schemeClr>
              </a:solidFill>
              <a:latin typeface="+mj-lt"/>
              <a:ea typeface="+mj-ea"/>
              <a:cs typeface="+mj-cs"/>
            </a:endParaRPr>
          </a:p>
        </p:txBody>
      </p:sp>
    </p:spTree>
  </p:cSld>
  <p:clrMapOvr>
    <a:masterClrMapping/>
  </p:clrMapOvr>
  <p:transition advClick="0"/>
</p:sld>
</file>

<file path=ppt/slides/slide10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tangle 3"/>
          <p:cNvSpPr txBox="1">
            <a:spLocks noChangeArrowheads="1"/>
          </p:cNvSpPr>
          <p:nvPr/>
        </p:nvSpPr>
        <p:spPr bwMode="auto">
          <a:xfrm>
            <a:off x="2810241" y="4418332"/>
            <a:ext cx="4412461" cy="49497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>
              <a:spcBef>
                <a:spcPct val="20000"/>
              </a:spcBef>
            </a:pPr>
            <a:endParaRPr lang="es-ES" sz="2400" dirty="0">
              <a:solidFill>
                <a:schemeClr val="tx2"/>
              </a:solidFill>
              <a:latin typeface="+mn-lt"/>
              <a:cs typeface="+mn-cs"/>
            </a:endParaRPr>
          </a:p>
        </p:txBody>
      </p:sp>
      <p:pic>
        <p:nvPicPr>
          <p:cNvPr id="10" name="Picture 2" descr="logoArchive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2792761" y="3284984"/>
            <a:ext cx="3852175" cy="122413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6" name="5 CuadroTexto"/>
          <p:cNvSpPr txBox="1"/>
          <p:nvPr/>
        </p:nvSpPr>
        <p:spPr>
          <a:xfrm>
            <a:off x="3584848" y="1916833"/>
            <a:ext cx="3312368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sz="6000" dirty="0">
                <a:solidFill>
                  <a:schemeClr val="bg1">
                    <a:lumMod val="75000"/>
                  </a:schemeClr>
                </a:solidFill>
              </a:rPr>
              <a:t>Demo</a:t>
            </a:r>
          </a:p>
        </p:txBody>
      </p:sp>
    </p:spTree>
    <p:extLst>
      <p:ext uri="{BB962C8B-B14F-4D97-AF65-F5344CB8AC3E}">
        <p14:creationId xmlns:p14="http://schemas.microsoft.com/office/powerpoint/2010/main" xmlns="" val="2282423578"/>
      </p:ext>
    </p:extLst>
  </p:cSld>
  <p:clrMapOvr>
    <a:masterClrMapping/>
  </p:clrMapOvr>
  <p:transition advClick="0"/>
</p:sld>
</file>

<file path=ppt/slides/slide10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2"/>
          <p:cNvSpPr txBox="1">
            <a:spLocks noChangeArrowheads="1"/>
          </p:cNvSpPr>
          <p:nvPr/>
        </p:nvSpPr>
        <p:spPr bwMode="auto">
          <a:xfrm>
            <a:off x="2944065" y="747992"/>
            <a:ext cx="5248066" cy="689317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</p:spPr>
        <p:txBody>
          <a:bodyPr lIns="90488" tIns="44450" rIns="90488" bIns="44450"/>
          <a:lstStyle/>
          <a:p>
            <a:pPr marL="307975" indent="-307975" algn="ctr" defTabSz="912813">
              <a:defRPr/>
            </a:pPr>
            <a:r>
              <a:rPr lang="es-ES" sz="4000" kern="0" dirty="0">
                <a:solidFill>
                  <a:schemeClr val="bg1">
                    <a:lumMod val="65000"/>
                  </a:schemeClr>
                </a:solidFill>
                <a:latin typeface="+mj-lt"/>
                <a:ea typeface="+mj-ea"/>
                <a:cs typeface="+mj-cs"/>
              </a:rPr>
              <a:t> – Administración</a:t>
            </a:r>
          </a:p>
        </p:txBody>
      </p:sp>
      <p:sp>
        <p:nvSpPr>
          <p:cNvPr id="9" name="Rectangle 3"/>
          <p:cNvSpPr txBox="1">
            <a:spLocks noChangeArrowheads="1"/>
          </p:cNvSpPr>
          <p:nvPr/>
        </p:nvSpPr>
        <p:spPr bwMode="auto">
          <a:xfrm>
            <a:off x="2810241" y="4418332"/>
            <a:ext cx="4412461" cy="49497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>
              <a:spcBef>
                <a:spcPct val="20000"/>
              </a:spcBef>
            </a:pPr>
            <a:endParaRPr lang="es-ES" sz="2400" dirty="0">
              <a:solidFill>
                <a:schemeClr val="tx2"/>
              </a:solidFill>
              <a:latin typeface="+mn-lt"/>
              <a:cs typeface="+mn-cs"/>
            </a:endParaRPr>
          </a:p>
        </p:txBody>
      </p:sp>
      <p:pic>
        <p:nvPicPr>
          <p:cNvPr id="7" name="Picture 2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566284" y="2375211"/>
            <a:ext cx="8764123" cy="40128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0" name="Picture 2" descr="logoArchive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1272601" y="784537"/>
            <a:ext cx="2268484" cy="72087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  <p:extLst>
      <p:ext uri="{BB962C8B-B14F-4D97-AF65-F5344CB8AC3E}">
        <p14:creationId xmlns:p14="http://schemas.microsoft.com/office/powerpoint/2010/main" xmlns="" val="2005746828"/>
      </p:ext>
    </p:extLst>
  </p:cSld>
  <p:clrMapOvr>
    <a:masterClrMapping/>
  </p:clrMapOvr>
  <p:transition advClick="0"/>
</p:sld>
</file>

<file path=ppt/slides/slide10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2"/>
          <p:cNvSpPr txBox="1">
            <a:spLocks noChangeArrowheads="1"/>
          </p:cNvSpPr>
          <p:nvPr/>
        </p:nvSpPr>
        <p:spPr bwMode="auto">
          <a:xfrm>
            <a:off x="2604381" y="725690"/>
            <a:ext cx="6617094" cy="689317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</p:spPr>
        <p:txBody>
          <a:bodyPr lIns="90488" tIns="44450" rIns="90488" bIns="44450"/>
          <a:lstStyle/>
          <a:p>
            <a:pPr marL="307975" indent="-307975" algn="ctr" defTabSz="912813">
              <a:defRPr/>
            </a:pPr>
            <a:r>
              <a:rPr lang="es-ES" sz="4000" kern="0" dirty="0">
                <a:solidFill>
                  <a:schemeClr val="bg1">
                    <a:lumMod val="65000"/>
                  </a:schemeClr>
                </a:solidFill>
                <a:latin typeface="+mj-lt"/>
                <a:ea typeface="+mj-ea"/>
                <a:cs typeface="+mj-cs"/>
              </a:rPr>
              <a:t> – Centros de archivo</a:t>
            </a:r>
          </a:p>
        </p:txBody>
      </p:sp>
      <p:sp>
        <p:nvSpPr>
          <p:cNvPr id="9" name="Rectangle 3"/>
          <p:cNvSpPr txBox="1">
            <a:spLocks noChangeArrowheads="1"/>
          </p:cNvSpPr>
          <p:nvPr/>
        </p:nvSpPr>
        <p:spPr bwMode="auto">
          <a:xfrm>
            <a:off x="2810241" y="4418332"/>
            <a:ext cx="4412461" cy="49497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>
              <a:spcBef>
                <a:spcPct val="20000"/>
              </a:spcBef>
            </a:pPr>
            <a:endParaRPr lang="es-ES" sz="2400" dirty="0">
              <a:solidFill>
                <a:schemeClr val="tx2"/>
              </a:solidFill>
              <a:latin typeface="+mn-lt"/>
              <a:cs typeface="+mn-cs"/>
            </a:endParaRPr>
          </a:p>
        </p:txBody>
      </p:sp>
      <p:pic>
        <p:nvPicPr>
          <p:cNvPr id="2051" name="Picture 3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716734" y="1758021"/>
            <a:ext cx="8403392" cy="49438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5" name="Picture 2" descr="logoArchive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1097612" y="773386"/>
            <a:ext cx="2268484" cy="72087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  <p:extLst>
      <p:ext uri="{BB962C8B-B14F-4D97-AF65-F5344CB8AC3E}">
        <p14:creationId xmlns:p14="http://schemas.microsoft.com/office/powerpoint/2010/main" xmlns="" val="2515630571"/>
      </p:ext>
    </p:extLst>
  </p:cSld>
  <p:clrMapOvr>
    <a:masterClrMapping/>
  </p:clrMapOvr>
  <p:transition advClick="0"/>
</p:sld>
</file>

<file path=ppt/slides/slide10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2"/>
          <p:cNvSpPr txBox="1">
            <a:spLocks noChangeArrowheads="1"/>
          </p:cNvSpPr>
          <p:nvPr/>
        </p:nvSpPr>
        <p:spPr bwMode="auto">
          <a:xfrm>
            <a:off x="2635261" y="747992"/>
            <a:ext cx="6495158" cy="689317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</p:spPr>
        <p:txBody>
          <a:bodyPr lIns="90488" tIns="44450" rIns="90488" bIns="44450"/>
          <a:lstStyle/>
          <a:p>
            <a:pPr marL="307975" indent="-307975" algn="ctr" defTabSz="912813">
              <a:defRPr/>
            </a:pPr>
            <a:r>
              <a:rPr lang="es-ES" sz="4000" kern="0" dirty="0">
                <a:solidFill>
                  <a:schemeClr val="bg1">
                    <a:lumMod val="65000"/>
                  </a:schemeClr>
                </a:solidFill>
                <a:latin typeface="+mj-lt"/>
                <a:ea typeface="+mj-ea"/>
                <a:cs typeface="+mj-cs"/>
              </a:rPr>
              <a:t> – Centros de archivo</a:t>
            </a:r>
          </a:p>
        </p:txBody>
      </p:sp>
      <p:sp>
        <p:nvSpPr>
          <p:cNvPr id="9" name="Rectangle 3"/>
          <p:cNvSpPr txBox="1">
            <a:spLocks noChangeArrowheads="1"/>
          </p:cNvSpPr>
          <p:nvPr/>
        </p:nvSpPr>
        <p:spPr bwMode="auto">
          <a:xfrm>
            <a:off x="2810241" y="4418332"/>
            <a:ext cx="4412461" cy="49497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>
              <a:spcBef>
                <a:spcPct val="20000"/>
              </a:spcBef>
            </a:pPr>
            <a:endParaRPr lang="es-ES" sz="2400" dirty="0">
              <a:solidFill>
                <a:schemeClr val="tx2"/>
              </a:solidFill>
              <a:latin typeface="+mn-lt"/>
              <a:cs typeface="+mn-cs"/>
            </a:endParaRPr>
          </a:p>
        </p:txBody>
      </p:sp>
      <p:pic>
        <p:nvPicPr>
          <p:cNvPr id="5" name="Picture 2" descr="logoArchive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1241723" y="742610"/>
            <a:ext cx="2330243" cy="74049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1482397" y="1770392"/>
            <a:ext cx="7390686" cy="494752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  <p:extLst>
      <p:ext uri="{BB962C8B-B14F-4D97-AF65-F5344CB8AC3E}">
        <p14:creationId xmlns:p14="http://schemas.microsoft.com/office/powerpoint/2010/main" xmlns="" val="978990080"/>
      </p:ext>
    </p:extLst>
  </p:cSld>
  <p:clrMapOvr>
    <a:masterClrMapping/>
  </p:clrMapOvr>
  <p:transition advClick="0"/>
</p:sld>
</file>

<file path=ppt/slides/slide10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2"/>
          <p:cNvSpPr txBox="1">
            <a:spLocks noChangeArrowheads="1"/>
          </p:cNvSpPr>
          <p:nvPr/>
        </p:nvSpPr>
        <p:spPr bwMode="auto">
          <a:xfrm>
            <a:off x="2635262" y="747992"/>
            <a:ext cx="6889739" cy="689317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</p:spPr>
        <p:txBody>
          <a:bodyPr lIns="90488" tIns="44450" rIns="90488" bIns="44450"/>
          <a:lstStyle/>
          <a:p>
            <a:pPr marL="307975" indent="-307975" algn="ctr" defTabSz="912813">
              <a:defRPr/>
            </a:pPr>
            <a:r>
              <a:rPr lang="es-ES" sz="4000" kern="0" dirty="0">
                <a:solidFill>
                  <a:schemeClr val="bg1">
                    <a:lumMod val="65000"/>
                  </a:schemeClr>
                </a:solidFill>
                <a:latin typeface="+mj-lt"/>
                <a:ea typeface="+mj-ea"/>
                <a:cs typeface="+mj-cs"/>
              </a:rPr>
              <a:t>– Metadatos configurables</a:t>
            </a:r>
          </a:p>
        </p:txBody>
      </p:sp>
      <p:sp>
        <p:nvSpPr>
          <p:cNvPr id="9" name="Rectangle 3"/>
          <p:cNvSpPr txBox="1">
            <a:spLocks noChangeArrowheads="1"/>
          </p:cNvSpPr>
          <p:nvPr/>
        </p:nvSpPr>
        <p:spPr bwMode="auto">
          <a:xfrm>
            <a:off x="2810241" y="4418332"/>
            <a:ext cx="4412461" cy="49497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>
              <a:spcBef>
                <a:spcPct val="20000"/>
              </a:spcBef>
            </a:pPr>
            <a:endParaRPr lang="es-ES" sz="2400" dirty="0">
              <a:solidFill>
                <a:schemeClr val="tx2"/>
              </a:solidFill>
              <a:latin typeface="+mn-lt"/>
              <a:cs typeface="+mn-cs"/>
            </a:endParaRPr>
          </a:p>
        </p:txBody>
      </p:sp>
      <p:pic>
        <p:nvPicPr>
          <p:cNvPr id="5" name="Picture 2" descr="logoArchive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638336" y="764912"/>
            <a:ext cx="2330243" cy="74049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7" name="6 CuadroTexto"/>
          <p:cNvSpPr txBox="1"/>
          <p:nvPr/>
        </p:nvSpPr>
        <p:spPr>
          <a:xfrm>
            <a:off x="998606" y="1650382"/>
            <a:ext cx="3201258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buFont typeface="Arial" pitchFamily="34" charset="0"/>
              <a:buChar char="•"/>
            </a:pPr>
            <a:r>
              <a:rPr lang="es-ES" sz="1800" dirty="0">
                <a:solidFill>
                  <a:schemeClr val="tx2">
                    <a:lumMod val="75000"/>
                  </a:schemeClr>
                </a:solidFill>
              </a:rPr>
              <a:t> A nivel de centro de archivo</a:t>
            </a:r>
          </a:p>
        </p:txBody>
      </p:sp>
      <p:pic>
        <p:nvPicPr>
          <p:cNvPr id="1027" name="Picture 3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2944065" y="2039937"/>
            <a:ext cx="5774616" cy="463569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  <p:extLst>
      <p:ext uri="{BB962C8B-B14F-4D97-AF65-F5344CB8AC3E}">
        <p14:creationId xmlns:p14="http://schemas.microsoft.com/office/powerpoint/2010/main" xmlns="" val="651817269"/>
      </p:ext>
    </p:extLst>
  </p:cSld>
  <p:clrMapOvr>
    <a:masterClrMapping/>
  </p:clrMapOvr>
  <p:transition advClick="0"/>
</p:sld>
</file>

<file path=ppt/slides/slide10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2"/>
          <p:cNvSpPr txBox="1">
            <a:spLocks noChangeArrowheads="1"/>
          </p:cNvSpPr>
          <p:nvPr/>
        </p:nvSpPr>
        <p:spPr bwMode="auto">
          <a:xfrm>
            <a:off x="2635262" y="747992"/>
            <a:ext cx="6889739" cy="689317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</p:spPr>
        <p:txBody>
          <a:bodyPr lIns="90488" tIns="44450" rIns="90488" bIns="44450"/>
          <a:lstStyle/>
          <a:p>
            <a:pPr marL="307975" indent="-307975" algn="ctr" defTabSz="912813">
              <a:defRPr/>
            </a:pPr>
            <a:r>
              <a:rPr lang="es-ES" sz="4000" kern="0" dirty="0">
                <a:solidFill>
                  <a:schemeClr val="bg1">
                    <a:lumMod val="65000"/>
                  </a:schemeClr>
                </a:solidFill>
                <a:latin typeface="+mj-lt"/>
                <a:ea typeface="+mj-ea"/>
                <a:cs typeface="+mj-cs"/>
              </a:rPr>
              <a:t>– Metadatos configurables</a:t>
            </a:r>
          </a:p>
        </p:txBody>
      </p:sp>
      <p:sp>
        <p:nvSpPr>
          <p:cNvPr id="9" name="Rectangle 3"/>
          <p:cNvSpPr txBox="1">
            <a:spLocks noChangeArrowheads="1"/>
          </p:cNvSpPr>
          <p:nvPr/>
        </p:nvSpPr>
        <p:spPr bwMode="auto">
          <a:xfrm>
            <a:off x="2810241" y="4418332"/>
            <a:ext cx="4412461" cy="49497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>
              <a:spcBef>
                <a:spcPct val="20000"/>
              </a:spcBef>
            </a:pPr>
            <a:endParaRPr lang="es-ES" sz="2400" dirty="0">
              <a:solidFill>
                <a:schemeClr val="tx2"/>
              </a:solidFill>
              <a:latin typeface="+mn-lt"/>
              <a:cs typeface="+mn-cs"/>
            </a:endParaRPr>
          </a:p>
        </p:txBody>
      </p:sp>
      <p:pic>
        <p:nvPicPr>
          <p:cNvPr id="5" name="Picture 2" descr="logoArchive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669216" y="753762"/>
            <a:ext cx="2330243" cy="74049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" name="Picture 2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2882733" y="2070804"/>
            <a:ext cx="5527146" cy="455232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7" name="6 CuadroTexto"/>
          <p:cNvSpPr txBox="1"/>
          <p:nvPr/>
        </p:nvSpPr>
        <p:spPr>
          <a:xfrm>
            <a:off x="998606" y="1650382"/>
            <a:ext cx="3201258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buFont typeface="Arial" pitchFamily="34" charset="0"/>
              <a:buChar char="•"/>
            </a:pPr>
            <a:r>
              <a:rPr lang="es-ES" sz="1800" dirty="0">
                <a:solidFill>
                  <a:schemeClr val="tx2">
                    <a:lumMod val="75000"/>
                  </a:schemeClr>
                </a:solidFill>
              </a:rPr>
              <a:t> A nivel de serie documental</a:t>
            </a:r>
          </a:p>
        </p:txBody>
      </p:sp>
    </p:spTree>
    <p:extLst>
      <p:ext uri="{BB962C8B-B14F-4D97-AF65-F5344CB8AC3E}">
        <p14:creationId xmlns:p14="http://schemas.microsoft.com/office/powerpoint/2010/main" xmlns="" val="1695038654"/>
      </p:ext>
    </p:extLst>
  </p:cSld>
  <p:clrMapOvr>
    <a:masterClrMapping/>
  </p:clrMapOvr>
  <p:transition advClick="0"/>
</p:sld>
</file>

<file path=ppt/slides/slide10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2"/>
          <p:cNvSpPr txBox="1">
            <a:spLocks noChangeArrowheads="1"/>
          </p:cNvSpPr>
          <p:nvPr/>
        </p:nvSpPr>
        <p:spPr bwMode="auto">
          <a:xfrm>
            <a:off x="2635262" y="747992"/>
            <a:ext cx="5248066" cy="689317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</p:spPr>
        <p:txBody>
          <a:bodyPr lIns="90488" tIns="44450" rIns="90488" bIns="44450"/>
          <a:lstStyle/>
          <a:p>
            <a:pPr marL="307975" indent="-307975" algn="ctr" defTabSz="912813">
              <a:defRPr/>
            </a:pPr>
            <a:r>
              <a:rPr lang="es-ES" sz="4000" kern="0" dirty="0">
                <a:solidFill>
                  <a:schemeClr val="bg1">
                    <a:lumMod val="65000"/>
                  </a:schemeClr>
                </a:solidFill>
                <a:latin typeface="+mj-lt"/>
                <a:ea typeface="+mj-ea"/>
                <a:cs typeface="+mj-cs"/>
              </a:rPr>
              <a:t> – Expedientes</a:t>
            </a:r>
          </a:p>
        </p:txBody>
      </p:sp>
      <p:sp>
        <p:nvSpPr>
          <p:cNvPr id="9" name="Rectangle 3"/>
          <p:cNvSpPr txBox="1">
            <a:spLocks noChangeArrowheads="1"/>
          </p:cNvSpPr>
          <p:nvPr/>
        </p:nvSpPr>
        <p:spPr bwMode="auto">
          <a:xfrm>
            <a:off x="2810241" y="4418332"/>
            <a:ext cx="4412461" cy="49497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>
              <a:spcBef>
                <a:spcPct val="20000"/>
              </a:spcBef>
            </a:pPr>
            <a:endParaRPr lang="es-ES" sz="2400" dirty="0">
              <a:solidFill>
                <a:schemeClr val="tx2"/>
              </a:solidFill>
              <a:latin typeface="+mn-lt"/>
              <a:cs typeface="+mn-cs"/>
            </a:endParaRPr>
          </a:p>
        </p:txBody>
      </p:sp>
      <p:pic>
        <p:nvPicPr>
          <p:cNvPr id="5" name="Picture 2" descr="logoArchive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1241723" y="742610"/>
            <a:ext cx="2330243" cy="74049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597163" y="1689193"/>
            <a:ext cx="8780298" cy="464644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  <p:extLst>
      <p:ext uri="{BB962C8B-B14F-4D97-AF65-F5344CB8AC3E}">
        <p14:creationId xmlns:p14="http://schemas.microsoft.com/office/powerpoint/2010/main" xmlns="" val="2500156844"/>
      </p:ext>
    </p:extLst>
  </p:cSld>
  <p:clrMapOvr>
    <a:masterClrMapping/>
  </p:clrMapOvr>
  <p:transition advClick="0"/>
</p:sld>
</file>

<file path=ppt/slides/slide10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ítulo 3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s-ES" dirty="0"/>
              <a:t>Evento e-ARK  y relaciones con la Unión Europea</a:t>
            </a:r>
          </a:p>
        </p:txBody>
      </p:sp>
      <p:sp>
        <p:nvSpPr>
          <p:cNvPr id="5" name="Marcador de texto 4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s-ES" dirty="0" smtClean="0"/>
              <a:t>Punto 7</a:t>
            </a:r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xmlns="" val="1061286326"/>
      </p:ext>
    </p:extLst>
  </p:cSld>
  <p:clrMapOvr>
    <a:masterClrMapping/>
  </p:clrMapOvr>
</p:sld>
</file>

<file path=ppt/slides/slide10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ítulo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dirty="0"/>
              <a:t>Evento e-ARK  y relaciones con la Unión Europea</a:t>
            </a:r>
          </a:p>
        </p:txBody>
      </p:sp>
      <p:sp>
        <p:nvSpPr>
          <p:cNvPr id="5" name="Marcador de contenido 4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s-ES" dirty="0" smtClean="0"/>
              <a:t>Grupos de trabajo:</a:t>
            </a:r>
          </a:p>
          <a:p>
            <a:pPr lvl="2"/>
            <a:r>
              <a:rPr lang="en-US" dirty="0" smtClean="0"/>
              <a:t>WP1 - Project Co-Ordination</a:t>
            </a:r>
          </a:p>
          <a:p>
            <a:pPr lvl="2"/>
            <a:r>
              <a:rPr lang="en-US" dirty="0" smtClean="0"/>
              <a:t>WP2 - Use Cases and Pilots</a:t>
            </a:r>
          </a:p>
          <a:p>
            <a:pPr lvl="2"/>
            <a:r>
              <a:rPr lang="en-US" dirty="0" smtClean="0"/>
              <a:t>WP3 - Transfer of Records to Archives (SIP)</a:t>
            </a:r>
          </a:p>
          <a:p>
            <a:pPr lvl="2"/>
            <a:r>
              <a:rPr lang="en-US" dirty="0" smtClean="0"/>
              <a:t>WP4 - Archival Records Preservation (AIP)</a:t>
            </a:r>
          </a:p>
          <a:p>
            <a:pPr lvl="2"/>
            <a:r>
              <a:rPr lang="en-US" dirty="0" smtClean="0"/>
              <a:t>WP5 - Archival Records Access Services (DIP)</a:t>
            </a:r>
          </a:p>
          <a:p>
            <a:pPr lvl="2"/>
            <a:r>
              <a:rPr lang="en-US" dirty="0" smtClean="0"/>
              <a:t>WP6 - Archival Storage, Services and Integration</a:t>
            </a:r>
          </a:p>
          <a:p>
            <a:pPr lvl="2"/>
            <a:r>
              <a:rPr lang="en-US" dirty="0" smtClean="0"/>
              <a:t>WP7 - Evaluation and Assessment</a:t>
            </a:r>
          </a:p>
          <a:p>
            <a:pPr lvl="2"/>
            <a:r>
              <a:rPr lang="en-US" dirty="0" smtClean="0"/>
              <a:t>WP8 - Dissemination and Exploitation</a:t>
            </a:r>
            <a:endParaRPr lang="es-ES" sz="3200" dirty="0" smtClean="0"/>
          </a:p>
          <a:p>
            <a:r>
              <a:rPr lang="es-ES" dirty="0" smtClean="0"/>
              <a:t>Alineación española</a:t>
            </a:r>
          </a:p>
          <a:p>
            <a:r>
              <a:rPr lang="es-ES" dirty="0" smtClean="0"/>
              <a:t>Evento 1, 2 y 3 Marzo:</a:t>
            </a:r>
          </a:p>
          <a:p>
            <a:pPr lvl="2">
              <a:buFont typeface="Arial" pitchFamily="34" charset="0"/>
              <a:buChar char="•"/>
            </a:pPr>
            <a:r>
              <a:rPr lang="es-ES" dirty="0" smtClean="0"/>
              <a:t>Día 1 - Jornada conjunta</a:t>
            </a:r>
          </a:p>
          <a:p>
            <a:pPr lvl="2">
              <a:buFont typeface="Arial" pitchFamily="34" charset="0"/>
              <a:buChar char="•"/>
            </a:pPr>
            <a:r>
              <a:rPr lang="es-ES" dirty="0" smtClean="0"/>
              <a:t>Días 2 y 3 - Jornadas reunión anual E-ARK</a:t>
            </a:r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xmlns="" val="581518369"/>
      </p:ext>
    </p:extLst>
  </p:cSld>
  <p:clrMapOvr>
    <a:masterClrMapping/>
  </p:clrMapOvr>
</p:sld>
</file>

<file path=ppt/slides/slide1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ítulo 3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s-ES" dirty="0" smtClean="0"/>
              <a:t>Ruegos y preguntas</a:t>
            </a:r>
            <a:endParaRPr lang="es-ES" dirty="0"/>
          </a:p>
        </p:txBody>
      </p:sp>
      <p:sp>
        <p:nvSpPr>
          <p:cNvPr id="5" name="Marcador de texto 4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s-ES" dirty="0" smtClean="0"/>
              <a:t>Punto 8</a:t>
            </a:r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xmlns="" val="2475724488"/>
      </p:ext>
    </p:extLst>
  </p:cSld>
  <p:clrMapOvr>
    <a:masterClrMapping/>
  </p:clrMapOvr>
</p:sld>
</file>

<file path=ppt/slides/slide1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ítulo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dirty="0" smtClean="0"/>
              <a:t>Ruegos y Preguntas</a:t>
            </a:r>
            <a:endParaRPr lang="es-ES" dirty="0"/>
          </a:p>
        </p:txBody>
      </p:sp>
      <p:sp>
        <p:nvSpPr>
          <p:cNvPr id="5" name="Marcador de contenido 4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s-ES"/>
          </a:p>
        </p:txBody>
      </p:sp>
    </p:spTree>
    <p:extLst>
      <p:ext uri="{BB962C8B-B14F-4D97-AF65-F5344CB8AC3E}">
        <p14:creationId xmlns:p14="http://schemas.microsoft.com/office/powerpoint/2010/main" xmlns="" val="4080769579"/>
      </p:ext>
    </p:extLst>
  </p:cSld>
  <p:clrMapOvr>
    <a:masterClrMapping/>
  </p:clrMapOvr>
</p:sld>
</file>

<file path=ppt/theme/theme1.xml><?xml version="1.0" encoding="utf-8"?>
<a:theme xmlns:a="http://schemas.openxmlformats.org/drawingml/2006/main" name="Portada">
  <a:themeElements>
    <a:clrScheme name="Personalizado 6">
      <a:dk1>
        <a:srgbClr val="000000"/>
      </a:dk1>
      <a:lt1>
        <a:srgbClr val="FFFFFF"/>
      </a:lt1>
      <a:dk2>
        <a:srgbClr val="7192C5"/>
      </a:dk2>
      <a:lt2>
        <a:srgbClr val="969696"/>
      </a:lt2>
      <a:accent1>
        <a:srgbClr val="777777"/>
      </a:accent1>
      <a:accent2>
        <a:srgbClr val="B2B2B2"/>
      </a:accent2>
      <a:accent3>
        <a:srgbClr val="FFFFFF"/>
      </a:accent3>
      <a:accent4>
        <a:srgbClr val="000000"/>
      </a:accent4>
      <a:accent5>
        <a:srgbClr val="BDBDBD"/>
      </a:accent5>
      <a:accent6>
        <a:srgbClr val="C8A61F"/>
      </a:accent6>
      <a:hlink>
        <a:srgbClr val="1994A4"/>
      </a:hlink>
      <a:folHlink>
        <a:srgbClr val="960F68"/>
      </a:folHlink>
    </a:clrScheme>
    <a:fontScheme name="Portada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2"/>
        </a:solidFill>
        <a:ln w="9525" cap="flat" cmpd="sng" algn="ctr">
          <a:solidFill>
            <a:schemeClr val="accent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none" lIns="91440" tIns="45720" rIns="91440" bIns="45720" numCol="1" anchor="ctr" anchorCtr="0" compatLnSpc="1">
        <a:prstTxWarp prst="textNoShape">
          <a:avLst/>
        </a:prstTxWarp>
      </a:bodyPr>
      <a:lstStyle>
        <a:defPPr marL="0" marR="0" indent="0" algn="ctr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s-ES" sz="1000" b="1" i="0" u="none" strike="noStrike" cap="none" normalizeH="0" baseline="0" smtClean="0">
            <a:ln>
              <a:noFill/>
            </a:ln>
            <a:solidFill>
              <a:schemeClr val="bg1"/>
            </a:solidFill>
            <a:effectLst/>
            <a:latin typeface="Arial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2"/>
        </a:solidFill>
        <a:ln w="9525" cap="flat" cmpd="sng" algn="ctr">
          <a:solidFill>
            <a:schemeClr val="accent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none" lIns="91440" tIns="45720" rIns="91440" bIns="45720" numCol="1" anchor="ctr" anchorCtr="0" compatLnSpc="1">
        <a:prstTxWarp prst="textNoShape">
          <a:avLst/>
        </a:prstTxWarp>
      </a:bodyPr>
      <a:lstStyle>
        <a:defPPr marL="0" marR="0" indent="0" algn="ctr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s-ES" sz="1000" b="1" i="0" u="none" strike="noStrike" cap="none" normalizeH="0" baseline="0" smtClean="0">
            <a:ln>
              <a:noFill/>
            </a:ln>
            <a:solidFill>
              <a:schemeClr val="bg1"/>
            </a:solidFill>
            <a:effectLst/>
            <a:latin typeface="Arial" charset="0"/>
          </a:defRPr>
        </a:defPPr>
      </a:lstStyle>
    </a:lnDef>
  </a:objectDefaults>
  <a:extraClrSchemeLst>
    <a:extraClrScheme>
      <a:clrScheme name="Portada 1">
        <a:dk1>
          <a:srgbClr val="000000"/>
        </a:dk1>
        <a:lt1>
          <a:srgbClr val="FFFFFF"/>
        </a:lt1>
        <a:dk2>
          <a:srgbClr val="9AAE04"/>
        </a:dk2>
        <a:lt2>
          <a:srgbClr val="969696"/>
        </a:lt2>
        <a:accent1>
          <a:srgbClr val="777777"/>
        </a:accent1>
        <a:accent2>
          <a:srgbClr val="B2B2B2"/>
        </a:accent2>
        <a:accent3>
          <a:srgbClr val="FFFFFF"/>
        </a:accent3>
        <a:accent4>
          <a:srgbClr val="000000"/>
        </a:accent4>
        <a:accent5>
          <a:srgbClr val="BDBDBD"/>
        </a:accent5>
        <a:accent6>
          <a:srgbClr val="A1A1A1"/>
        </a:accent6>
        <a:hlink>
          <a:srgbClr val="1994A4"/>
        </a:hlink>
        <a:folHlink>
          <a:srgbClr val="960F68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Portada 2">
        <a:dk1>
          <a:srgbClr val="000000"/>
        </a:dk1>
        <a:lt1>
          <a:srgbClr val="FFFFFF"/>
        </a:lt1>
        <a:dk2>
          <a:srgbClr val="9AAE04"/>
        </a:dk2>
        <a:lt2>
          <a:srgbClr val="969696"/>
        </a:lt2>
        <a:accent1>
          <a:srgbClr val="205390"/>
        </a:accent1>
        <a:accent2>
          <a:srgbClr val="339966"/>
        </a:accent2>
        <a:accent3>
          <a:srgbClr val="FFFFFF"/>
        </a:accent3>
        <a:accent4>
          <a:srgbClr val="000000"/>
        </a:accent4>
        <a:accent5>
          <a:srgbClr val="ABB3C6"/>
        </a:accent5>
        <a:accent6>
          <a:srgbClr val="2D8A5C"/>
        </a:accent6>
        <a:hlink>
          <a:srgbClr val="1994A4"/>
        </a:hlink>
        <a:folHlink>
          <a:srgbClr val="0073C2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Portada 3">
        <a:dk1>
          <a:srgbClr val="000000"/>
        </a:dk1>
        <a:lt1>
          <a:srgbClr val="FFFFFF"/>
        </a:lt1>
        <a:dk2>
          <a:srgbClr val="9AAE04"/>
        </a:dk2>
        <a:lt2>
          <a:srgbClr val="960F68"/>
        </a:lt2>
        <a:accent1>
          <a:srgbClr val="643269"/>
        </a:accent1>
        <a:accent2>
          <a:srgbClr val="E39F03"/>
        </a:accent2>
        <a:accent3>
          <a:srgbClr val="FFFFFF"/>
        </a:accent3>
        <a:accent4>
          <a:srgbClr val="000000"/>
        </a:accent4>
        <a:accent5>
          <a:srgbClr val="B8ADB9"/>
        </a:accent5>
        <a:accent6>
          <a:srgbClr val="CE9002"/>
        </a:accent6>
        <a:hlink>
          <a:srgbClr val="DDB322"/>
        </a:hlink>
        <a:folHlink>
          <a:srgbClr val="D76734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Tema de Offic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109098</TotalTime>
  <Words>5047</Words>
  <Application>Microsoft Office PowerPoint</Application>
  <PresentationFormat>A4 (210 x 297 mm)</PresentationFormat>
  <Paragraphs>809</Paragraphs>
  <Slides>111</Slides>
  <Notes>109</Notes>
  <HiddenSlides>0</HiddenSlides>
  <MMClips>0</MMClips>
  <ScaleCrop>false</ScaleCrop>
  <HeadingPairs>
    <vt:vector size="6" baseType="variant">
      <vt:variant>
        <vt:lpstr>Tema</vt:lpstr>
      </vt:variant>
      <vt:variant>
        <vt:i4>1</vt:i4>
      </vt:variant>
      <vt:variant>
        <vt:lpstr>Servidores OLE incrustados</vt:lpstr>
      </vt:variant>
      <vt:variant>
        <vt:i4>2</vt:i4>
      </vt:variant>
      <vt:variant>
        <vt:lpstr>Títulos de diapositiva</vt:lpstr>
      </vt:variant>
      <vt:variant>
        <vt:i4>111</vt:i4>
      </vt:variant>
    </vt:vector>
  </HeadingPairs>
  <TitlesOfParts>
    <vt:vector size="114" baseType="lpstr">
      <vt:lpstr>Portada</vt:lpstr>
      <vt:lpstr>Documento</vt:lpstr>
      <vt:lpstr>Image</vt:lpstr>
      <vt:lpstr>Grupo de Trabajo del Comité Sectorial  de Expediente, Documento y Archivo Electrónicos</vt:lpstr>
      <vt:lpstr>Orden del día</vt:lpstr>
      <vt:lpstr>Constitución y funcionamiento del grupo de trabajo</vt:lpstr>
      <vt:lpstr>1. Constitución del Grupo de Trabajo</vt:lpstr>
      <vt:lpstr>1. Constitución del Grupo de Trabajo</vt:lpstr>
      <vt:lpstr>1. Constitución del Grupo de Trabajo</vt:lpstr>
      <vt:lpstr>1. Constitución del Grupo de Trabajo</vt:lpstr>
      <vt:lpstr>1. Constitución del Grupo de Trabajo</vt:lpstr>
      <vt:lpstr>1. Constitución del Grupo de Trabajo</vt:lpstr>
      <vt:lpstr>1. Constitución del Grupo de Trabajo</vt:lpstr>
      <vt:lpstr>1. Constitución del Grupo de Trabajo</vt:lpstr>
      <vt:lpstr>Archivo único y estrategia tic, con un horizonte de interconexión de archivos</vt:lpstr>
      <vt:lpstr>Diapositiva 13</vt:lpstr>
      <vt:lpstr>Diapositiva 14</vt:lpstr>
      <vt:lpstr>Diapositiva 15</vt:lpstr>
      <vt:lpstr>Diapositiva 16</vt:lpstr>
      <vt:lpstr>Diapositiva 17</vt:lpstr>
      <vt:lpstr>Diapositiva 18</vt:lpstr>
      <vt:lpstr>Diapositiva 19</vt:lpstr>
      <vt:lpstr>Diapositiva 20</vt:lpstr>
      <vt:lpstr>Diapositiva 21</vt:lpstr>
      <vt:lpstr>Diapositiva 22</vt:lpstr>
      <vt:lpstr>Diapositiva 23</vt:lpstr>
      <vt:lpstr>Diapositiva 24</vt:lpstr>
      <vt:lpstr>Diapositiva 25</vt:lpstr>
      <vt:lpstr>Diapositiva 26</vt:lpstr>
      <vt:lpstr>Diapositiva 27</vt:lpstr>
      <vt:lpstr>Diapositiva 28</vt:lpstr>
      <vt:lpstr>Diapositiva 29</vt:lpstr>
      <vt:lpstr>Política de gestión de documentos de convergencia</vt:lpstr>
      <vt:lpstr>3. Política de Gestión de Documentos de Convergencia</vt:lpstr>
      <vt:lpstr>3.A) Políticas de Gestión de Documentos</vt:lpstr>
      <vt:lpstr> ¿Dónde estamos? El problema</vt:lpstr>
      <vt:lpstr> ¿Dónde vamos? </vt:lpstr>
      <vt:lpstr>Diapositiva 35</vt:lpstr>
      <vt:lpstr>Diapositiva 36</vt:lpstr>
      <vt:lpstr>Grupo documento política global</vt:lpstr>
      <vt:lpstr>El resultado: documento y ponencias</vt:lpstr>
      <vt:lpstr>Documento política gestión documento-e</vt:lpstr>
      <vt:lpstr>Anexos del documento global</vt:lpstr>
      <vt:lpstr>Libro de ponencias</vt:lpstr>
      <vt:lpstr> ¿Qué camino seguir?</vt:lpstr>
      <vt:lpstr> Estructura del contenido</vt:lpstr>
      <vt:lpstr>Políticas de gestión de documentos-e</vt:lpstr>
      <vt:lpstr>3.B) Estado de Situación de modificación eMGDE</vt:lpstr>
      <vt:lpstr>3.C) Anexo a la Política del MINHAP</vt:lpstr>
      <vt:lpstr>3.C) Anexo a la Política del MINHAP</vt:lpstr>
      <vt:lpstr>3.C) Anexo a la Política del MINHAP</vt:lpstr>
      <vt:lpstr>Diapositiva 49</vt:lpstr>
      <vt:lpstr>3.C) Anexo a la Política del MINHAP</vt:lpstr>
      <vt:lpstr>3.C) Anexo a la Política del MINHAP</vt:lpstr>
      <vt:lpstr>3.D) Guía de Aplicación para la implantación Mono-Entidad del eEMGDE</vt:lpstr>
      <vt:lpstr>Diapositiva 53</vt:lpstr>
      <vt:lpstr>Diapositiva 54</vt:lpstr>
      <vt:lpstr>Diapositiva 55</vt:lpstr>
      <vt:lpstr>Diapositiva 56</vt:lpstr>
      <vt:lpstr>Diapositiva 57</vt:lpstr>
      <vt:lpstr>Esquema de metadatos de ingreso</vt:lpstr>
      <vt:lpstr>Diapositiva 59</vt:lpstr>
      <vt:lpstr>Diapositiva 60</vt:lpstr>
      <vt:lpstr>Diapositiva 61</vt:lpstr>
      <vt:lpstr>Diapositiva 62</vt:lpstr>
      <vt:lpstr>Diapositiva 63</vt:lpstr>
      <vt:lpstr>4. A Esquema de Metadatos de Ingreso en Archivo</vt:lpstr>
      <vt:lpstr>4. Esquema de Metadatos de Ingreso en Archivo</vt:lpstr>
      <vt:lpstr>Diapositiva 66</vt:lpstr>
      <vt:lpstr>Diapositiva 67</vt:lpstr>
      <vt:lpstr>Ampliación del sistema de información administrativa, enfocado al archivo</vt:lpstr>
      <vt:lpstr>5. Ampliación del Sistema de Información Administrativa, enfocado al archivo</vt:lpstr>
      <vt:lpstr>5.A. Introducción a SIA y su importancia.</vt:lpstr>
      <vt:lpstr>A 31-12-2015 están incorporados al SIA un total de 4401 procedimientos y servicios públicos,  de los que 3.287 corresponden a la Administración General del Estado, 1111 son de las Comunidades  Autónomas y de las Ciudades Autonómicas de Ceuta y Melilla   El siguiente gráfico refleja la distribución del número total de tramitaciones de la Administración General del Estado por Ministerios </vt:lpstr>
      <vt:lpstr>Avances de contenidos en SIA 2015</vt:lpstr>
      <vt:lpstr>5.B. SIA desde el punto de vista técnico.</vt:lpstr>
      <vt:lpstr>5.B. SIA desde el punto de vista técnico.</vt:lpstr>
      <vt:lpstr>5.B. SIA desde el punto de vista técnico.</vt:lpstr>
      <vt:lpstr>5.B. SIA desde el punto de vista técnico.</vt:lpstr>
      <vt:lpstr>5.B. SIA desde el punto de vista técnico.</vt:lpstr>
      <vt:lpstr>5.B. SIA desde el punto de vista técnico.</vt:lpstr>
      <vt:lpstr>5.B. SIA desde el punto de vista técnico.</vt:lpstr>
      <vt:lpstr>5.C.  Introducción a la inclusión del archivo en SIA: la propuesta de trabajo. </vt:lpstr>
      <vt:lpstr>5.C.  Introducción a la inclusión del archivo en SIA: la propuesta de trabajo. </vt:lpstr>
      <vt:lpstr>5.c.  Introducción a la inclusión del archivo en SIA: la propuesta de trabajo. </vt:lpstr>
      <vt:lpstr>Soluciones para el documento y expediente electrónicos, y soluciones para archivo</vt:lpstr>
      <vt:lpstr>Soluciones Técnicas para eExp, eDOC y Archivo</vt:lpstr>
      <vt:lpstr>Diapositiva 85</vt:lpstr>
      <vt:lpstr>Diapositiva 86</vt:lpstr>
      <vt:lpstr>Diapositiva 87</vt:lpstr>
      <vt:lpstr>Diapositiva 88</vt:lpstr>
      <vt:lpstr>Diapositiva 89</vt:lpstr>
      <vt:lpstr>Diapositiva 90</vt:lpstr>
      <vt:lpstr>Diapositiva 91</vt:lpstr>
      <vt:lpstr>Diapositiva 92</vt:lpstr>
      <vt:lpstr>Diapositiva 93</vt:lpstr>
      <vt:lpstr>Diapositiva 94</vt:lpstr>
      <vt:lpstr>Diapositiva 95</vt:lpstr>
      <vt:lpstr>Diapositiva 96</vt:lpstr>
      <vt:lpstr>Diapositiva 97</vt:lpstr>
      <vt:lpstr>Diapositiva 98</vt:lpstr>
      <vt:lpstr>Diapositiva 99</vt:lpstr>
      <vt:lpstr>Diapositiva 100</vt:lpstr>
      <vt:lpstr>Diapositiva 101</vt:lpstr>
      <vt:lpstr>Diapositiva 102</vt:lpstr>
      <vt:lpstr>Diapositiva 103</vt:lpstr>
      <vt:lpstr>Diapositiva 104</vt:lpstr>
      <vt:lpstr>Diapositiva 105</vt:lpstr>
      <vt:lpstr>Diapositiva 106</vt:lpstr>
      <vt:lpstr>Diapositiva 107</vt:lpstr>
      <vt:lpstr>Evento e-ARK  y relaciones con la Unión Europea</vt:lpstr>
      <vt:lpstr>Evento e-ARK  y relaciones con la Unión Europea</vt:lpstr>
      <vt:lpstr>Ruegos y preguntas</vt:lpstr>
      <vt:lpstr>Ruegos y Preguntas</vt:lpstr>
    </vt:vector>
  </TitlesOfParts>
  <Company>everis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título de la presentación (arial 28, verde, minúsculas)</dc:title>
  <dc:creator>everis</dc:creator>
  <cp:lastModifiedBy>amutio</cp:lastModifiedBy>
  <cp:revision>2694</cp:revision>
  <dcterms:created xsi:type="dcterms:W3CDTF">2006-12-22T10:38:39Z</dcterms:created>
  <dcterms:modified xsi:type="dcterms:W3CDTF">2016-01-19T11:05:39Z</dcterms:modified>
</cp:coreProperties>
</file>