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6F7"/>
    <a:srgbClr val="589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774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86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5131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833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750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5972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5194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3080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5251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8610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39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7E5A9-FD7E-40A9-B0B2-F1D2D2B6741C}" type="datetimeFigureOut">
              <a:rPr lang="es-ES" smtClean="0"/>
              <a:t>19/04/2018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FFE87-F43D-4027-894D-73BD8C93411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16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53" t="14403" r="11753" b="4825"/>
          <a:stretch/>
        </p:blipFill>
        <p:spPr bwMode="auto">
          <a:xfrm>
            <a:off x="0" y="922931"/>
            <a:ext cx="9144000" cy="5962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9305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6 Marcador de contenido"/>
          <p:cNvSpPr txBox="1">
            <a:spLocks/>
          </p:cNvSpPr>
          <p:nvPr/>
        </p:nvSpPr>
        <p:spPr>
          <a:xfrm>
            <a:off x="367055" y="1063956"/>
            <a:ext cx="8237393" cy="1428940"/>
          </a:xfrm>
          <a:prstGeom prst="rect">
            <a:avLst/>
          </a:prstGeom>
        </p:spPr>
        <p:txBody>
          <a:bodyPr vert="horz" lIns="90852" tIns="45428" rIns="90852" bIns="45428">
            <a:normAutofit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¿Qué es </a:t>
            </a:r>
            <a:r>
              <a:rPr lang="es-ES" b="1" dirty="0" smtClean="0">
                <a:solidFill>
                  <a:prstClr val="black"/>
                </a:solidFill>
              </a:rPr>
              <a:t>PT PLATA?</a:t>
            </a:r>
            <a:endParaRPr lang="es-ES" b="1" dirty="0" smtClean="0">
              <a:solidFill>
                <a:prstClr val="black"/>
              </a:solidFill>
            </a:endParaRPr>
          </a:p>
          <a:p>
            <a:pPr marL="847914" lvl="1" indent="-457200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PT PLATA es el Portal de Traducción Automática para la administración pública.</a:t>
            </a: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6" name="6 Marcador de contenido"/>
          <p:cNvSpPr txBox="1">
            <a:spLocks/>
          </p:cNvSpPr>
          <p:nvPr/>
        </p:nvSpPr>
        <p:spPr>
          <a:xfrm>
            <a:off x="519454" y="2660925"/>
            <a:ext cx="8237393" cy="1428940"/>
          </a:xfrm>
          <a:prstGeom prst="rect">
            <a:avLst/>
          </a:prstGeom>
        </p:spPr>
        <p:txBody>
          <a:bodyPr vert="horz" lIns="90852" tIns="45428" rIns="90852" bIns="45428">
            <a:normAutofit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¿Quién puede usar PT PLATA?</a:t>
            </a:r>
            <a:endParaRPr lang="es-ES" b="1" dirty="0" smtClean="0">
              <a:solidFill>
                <a:prstClr val="black"/>
              </a:solidFill>
            </a:endParaRPr>
          </a:p>
          <a:p>
            <a:pPr marL="847914" lvl="1" indent="-457200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Podrán usar el portal aquellos que tengan un usuario del PAe con perfil Administración Pública.</a:t>
            </a:r>
            <a:endParaRPr lang="es-ES" dirty="0" smtClean="0">
              <a:solidFill>
                <a:prstClr val="black"/>
              </a:solidFill>
            </a:endParaRPr>
          </a:p>
        </p:txBody>
      </p:sp>
      <p:sp>
        <p:nvSpPr>
          <p:cNvPr id="7" name="6 Marcador de contenido"/>
          <p:cNvSpPr txBox="1">
            <a:spLocks/>
          </p:cNvSpPr>
          <p:nvPr/>
        </p:nvSpPr>
        <p:spPr>
          <a:xfrm>
            <a:off x="636512" y="4266208"/>
            <a:ext cx="8237393" cy="1428940"/>
          </a:xfrm>
          <a:prstGeom prst="rect">
            <a:avLst/>
          </a:prstGeom>
        </p:spPr>
        <p:txBody>
          <a:bodyPr vert="horz" lIns="90852" tIns="45428" rIns="90852" bIns="45428">
            <a:normAutofit/>
          </a:bodyPr>
          <a:lstStyle>
            <a:lvl1pPr marL="302383" indent="-302383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5560" indent="-272145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-272145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10326" indent="-231827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12709" indent="-231827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915092" indent="-231827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16681" indent="-201589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19063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21446" indent="-201589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BD0D9"/>
              </a:buClr>
            </a:pPr>
            <a:r>
              <a:rPr lang="es-ES" b="1" dirty="0" smtClean="0">
                <a:solidFill>
                  <a:prstClr val="black"/>
                </a:solidFill>
              </a:rPr>
              <a:t>¿Qué se puede hacer en PT PLATA?</a:t>
            </a:r>
            <a:endParaRPr lang="es-ES" b="1" dirty="0" smtClean="0">
              <a:solidFill>
                <a:prstClr val="black"/>
              </a:solidFill>
            </a:endParaRPr>
          </a:p>
          <a:p>
            <a:pPr marL="847914" lvl="1" indent="-457200" algn="just">
              <a:buClr>
                <a:srgbClr val="0F6FC6"/>
              </a:buClr>
            </a:pPr>
            <a:r>
              <a:rPr lang="es-ES" dirty="0" smtClean="0">
                <a:solidFill>
                  <a:prstClr val="black"/>
                </a:solidFill>
              </a:rPr>
              <a:t>Se pueden traducir textos y ficheros a los idiomas oficiales españoles y europeos.</a:t>
            </a:r>
            <a:endParaRPr lang="es-E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4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1384974" y="2951947"/>
            <a:ext cx="637405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600" b="1" dirty="0" smtClean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589DA8"/>
                </a:solidFill>
              </a:rPr>
              <a:t>Traducción de Textos</a:t>
            </a:r>
            <a:endParaRPr lang="es-ES" sz="5600" dirty="0">
              <a:solidFill>
                <a:srgbClr val="589DA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231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1140890" y="1608896"/>
            <a:ext cx="6329499" cy="3699495"/>
            <a:chOff x="1259632" y="1484784"/>
            <a:chExt cx="6329499" cy="369949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1484784"/>
              <a:ext cx="6329499" cy="369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4 Rectángulo"/>
            <p:cNvSpPr/>
            <p:nvPr/>
          </p:nvSpPr>
          <p:spPr>
            <a:xfrm>
              <a:off x="6516216" y="1556792"/>
              <a:ext cx="648072" cy="144016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8" name="Conector recto de flecha 5"/>
          <p:cNvCxnSpPr/>
          <p:nvPr/>
        </p:nvCxnSpPr>
        <p:spPr>
          <a:xfrm flipV="1">
            <a:off x="6325466" y="1284599"/>
            <a:ext cx="0" cy="32429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5461370" y="1608896"/>
            <a:ext cx="187220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CuadroTexto"/>
          <p:cNvSpPr txBox="1"/>
          <p:nvPr/>
        </p:nvSpPr>
        <p:spPr>
          <a:xfrm>
            <a:off x="4523509" y="390077"/>
            <a:ext cx="2744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En este área el usuario puede ver su perfil y las traducciones de texto y fichero que le quedan</a:t>
            </a:r>
            <a:endParaRPr lang="es-ES" sz="1600" dirty="0"/>
          </a:p>
        </p:txBody>
      </p:sp>
      <p:sp>
        <p:nvSpPr>
          <p:cNvPr id="13" name="12 Rectángulo"/>
          <p:cNvSpPr/>
          <p:nvPr/>
        </p:nvSpPr>
        <p:spPr>
          <a:xfrm>
            <a:off x="6037433" y="2472992"/>
            <a:ext cx="1080121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Conector recto de flecha 5"/>
          <p:cNvCxnSpPr/>
          <p:nvPr/>
        </p:nvCxnSpPr>
        <p:spPr>
          <a:xfrm flipV="1">
            <a:off x="7119398" y="2472992"/>
            <a:ext cx="335697" cy="16214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7455095" y="1968720"/>
            <a:ext cx="1437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PLATA</a:t>
            </a:r>
            <a:r>
              <a:rPr lang="es-ES" sz="1600" dirty="0" smtClean="0"/>
              <a:t> traduce a los idiomas oficiales españoles, además de francés, inglés y portugués.</a:t>
            </a:r>
          </a:p>
          <a:p>
            <a:r>
              <a:rPr lang="es-ES" sz="1600" b="1" dirty="0" smtClean="0"/>
              <a:t>MT@EC</a:t>
            </a:r>
            <a:r>
              <a:rPr lang="es-ES" sz="1600" dirty="0" smtClean="0"/>
              <a:t> traduce a los idiomas oficiales europeos</a:t>
            </a:r>
            <a:endParaRPr lang="es-ES" sz="1600" dirty="0"/>
          </a:p>
        </p:txBody>
      </p:sp>
      <p:cxnSp>
        <p:nvCxnSpPr>
          <p:cNvPr id="18" name="Conector recto de flecha 5"/>
          <p:cNvCxnSpPr/>
          <p:nvPr/>
        </p:nvCxnSpPr>
        <p:spPr>
          <a:xfrm flipV="1">
            <a:off x="1302908" y="1824920"/>
            <a:ext cx="270030" cy="1296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5"/>
          <p:cNvCxnSpPr/>
          <p:nvPr/>
        </p:nvCxnSpPr>
        <p:spPr>
          <a:xfrm flipH="1" flipV="1">
            <a:off x="1572938" y="1824920"/>
            <a:ext cx="2808313" cy="1296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457394" y="1052736"/>
            <a:ext cx="22423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Aquí se seleccionan los idiomas de origen y destino de la traducción</a:t>
            </a:r>
            <a:endParaRPr lang="es-ES" sz="1600" dirty="0"/>
          </a:p>
        </p:txBody>
      </p:sp>
      <p:cxnSp>
        <p:nvCxnSpPr>
          <p:cNvPr id="28" name="Conector recto de flecha 5"/>
          <p:cNvCxnSpPr/>
          <p:nvPr/>
        </p:nvCxnSpPr>
        <p:spPr>
          <a:xfrm>
            <a:off x="3984367" y="5079203"/>
            <a:ext cx="321272" cy="28688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5"/>
          <p:cNvCxnSpPr/>
          <p:nvPr/>
        </p:nvCxnSpPr>
        <p:spPr>
          <a:xfrm>
            <a:off x="6881104" y="4993272"/>
            <a:ext cx="164442" cy="43204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4" name="2053 CuadroTexto"/>
          <p:cNvSpPr txBox="1"/>
          <p:nvPr/>
        </p:nvSpPr>
        <p:spPr>
          <a:xfrm>
            <a:off x="6881104" y="5366086"/>
            <a:ext cx="2011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Este botón facilita el copiado del texto traducido</a:t>
            </a:r>
            <a:endParaRPr lang="es-ES" sz="1600" dirty="0"/>
          </a:p>
        </p:txBody>
      </p:sp>
      <p:sp>
        <p:nvSpPr>
          <p:cNvPr id="44" name="43 Rectángulo"/>
          <p:cNvSpPr/>
          <p:nvPr/>
        </p:nvSpPr>
        <p:spPr>
          <a:xfrm>
            <a:off x="2977094" y="4721312"/>
            <a:ext cx="1228356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62" name="2061 CuadroTexto"/>
          <p:cNvSpPr txBox="1"/>
          <p:nvPr/>
        </p:nvSpPr>
        <p:spPr>
          <a:xfrm>
            <a:off x="4305639" y="4889032"/>
            <a:ext cx="21962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Estos botones ejecutan la traducción o borran los textos para iniciar una nueva traducción</a:t>
            </a:r>
            <a:endParaRPr lang="es-ES" sz="1600" dirty="0"/>
          </a:p>
        </p:txBody>
      </p:sp>
      <p:cxnSp>
        <p:nvCxnSpPr>
          <p:cNvPr id="48" name="Conector recto de flecha 5"/>
          <p:cNvCxnSpPr/>
          <p:nvPr/>
        </p:nvCxnSpPr>
        <p:spPr>
          <a:xfrm flipH="1">
            <a:off x="1932978" y="3769136"/>
            <a:ext cx="2632512" cy="15392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"/>
          <p:cNvCxnSpPr/>
          <p:nvPr/>
        </p:nvCxnSpPr>
        <p:spPr>
          <a:xfrm>
            <a:off x="1437923" y="3769136"/>
            <a:ext cx="495055" cy="153925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7" name="2066 CuadroTexto"/>
          <p:cNvSpPr txBox="1"/>
          <p:nvPr/>
        </p:nvSpPr>
        <p:spPr>
          <a:xfrm>
            <a:off x="204785" y="5304110"/>
            <a:ext cx="39402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Las cajas de texto recogen los textos de origen y traducido en los idiomas seleccionados. El sistema permite hasta 10000 caracteres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22860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1144844" y="2951947"/>
            <a:ext cx="68543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600" b="1" dirty="0" smtClean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589DA8"/>
                </a:solidFill>
              </a:rPr>
              <a:t>Traducción de ficheros</a:t>
            </a:r>
            <a:endParaRPr lang="es-ES" sz="5600" dirty="0">
              <a:solidFill>
                <a:srgbClr val="589DA8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150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48873"/>
            <a:ext cx="6484020" cy="347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732240" y="1628800"/>
            <a:ext cx="648072" cy="216024"/>
          </a:xfrm>
          <a:prstGeom prst="rect">
            <a:avLst/>
          </a:prstGeom>
          <a:solidFill>
            <a:srgbClr val="F2F6F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7" name="Conector recto de flecha 5"/>
          <p:cNvCxnSpPr/>
          <p:nvPr/>
        </p:nvCxnSpPr>
        <p:spPr>
          <a:xfrm flipV="1">
            <a:off x="6373957" y="1284599"/>
            <a:ext cx="0" cy="32429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Rectángulo"/>
          <p:cNvSpPr/>
          <p:nvPr/>
        </p:nvSpPr>
        <p:spPr>
          <a:xfrm>
            <a:off x="5724127" y="1608896"/>
            <a:ext cx="1657941" cy="2359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CuadroTexto"/>
          <p:cNvSpPr txBox="1"/>
          <p:nvPr/>
        </p:nvSpPr>
        <p:spPr>
          <a:xfrm>
            <a:off x="4572000" y="390077"/>
            <a:ext cx="27449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En este área el usuario puede ver su perfil y las traducciones de texto y fichero que le quedan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6325465" y="2472992"/>
            <a:ext cx="1080121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2" name="Conector recto de flecha 5"/>
          <p:cNvCxnSpPr/>
          <p:nvPr/>
        </p:nvCxnSpPr>
        <p:spPr>
          <a:xfrm flipV="1">
            <a:off x="7407430" y="2472992"/>
            <a:ext cx="335697" cy="162149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7743127" y="1968720"/>
            <a:ext cx="143738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PLATA</a:t>
            </a:r>
            <a:r>
              <a:rPr lang="es-ES" sz="1600" dirty="0" smtClean="0"/>
              <a:t> traduce a los idiomas oficiales españoles, además de francés, inglés y portugués.</a:t>
            </a:r>
          </a:p>
          <a:p>
            <a:r>
              <a:rPr lang="es-ES" sz="1600" b="1" dirty="0" smtClean="0"/>
              <a:t>MT@EC</a:t>
            </a:r>
            <a:r>
              <a:rPr lang="es-ES" sz="1600" dirty="0" smtClean="0"/>
              <a:t> traduce a los idiomas oficiales europeos</a:t>
            </a:r>
            <a:endParaRPr lang="es-ES" sz="1600" dirty="0"/>
          </a:p>
        </p:txBody>
      </p:sp>
      <p:cxnSp>
        <p:nvCxnSpPr>
          <p:cNvPr id="14" name="Conector recto de flecha 5"/>
          <p:cNvCxnSpPr>
            <a:endCxn id="16" idx="2"/>
          </p:cNvCxnSpPr>
          <p:nvPr/>
        </p:nvCxnSpPr>
        <p:spPr>
          <a:xfrm flipV="1">
            <a:off x="1403648" y="1759683"/>
            <a:ext cx="572812" cy="14333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5"/>
          <p:cNvCxnSpPr>
            <a:endCxn id="16" idx="2"/>
          </p:cNvCxnSpPr>
          <p:nvPr/>
        </p:nvCxnSpPr>
        <p:spPr>
          <a:xfrm flipH="1" flipV="1">
            <a:off x="1976460" y="1759683"/>
            <a:ext cx="2595542" cy="143339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15 CuadroTexto"/>
          <p:cNvSpPr txBox="1"/>
          <p:nvPr/>
        </p:nvSpPr>
        <p:spPr>
          <a:xfrm>
            <a:off x="737547" y="928686"/>
            <a:ext cx="2477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Aquí se seleccionan los idiomas de origen y destino de la traducción</a:t>
            </a:r>
            <a:endParaRPr lang="es-ES" sz="1600" dirty="0"/>
          </a:p>
        </p:txBody>
      </p:sp>
      <p:cxnSp>
        <p:nvCxnSpPr>
          <p:cNvPr id="22" name="Conector recto de flecha 5"/>
          <p:cNvCxnSpPr/>
          <p:nvPr/>
        </p:nvCxnSpPr>
        <p:spPr>
          <a:xfrm flipH="1">
            <a:off x="971600" y="3791003"/>
            <a:ext cx="512440" cy="17366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24 CuadroTexto"/>
          <p:cNvSpPr txBox="1"/>
          <p:nvPr/>
        </p:nvSpPr>
        <p:spPr>
          <a:xfrm>
            <a:off x="139317" y="2617008"/>
            <a:ext cx="11203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Pulsando sobre el campo se abrirá una ventana para seleccionar el fichero a traducir</a:t>
            </a:r>
            <a:endParaRPr lang="es-ES" sz="1600" dirty="0"/>
          </a:p>
        </p:txBody>
      </p:sp>
      <p:sp>
        <p:nvSpPr>
          <p:cNvPr id="27" name="26 Rectángulo"/>
          <p:cNvSpPr/>
          <p:nvPr/>
        </p:nvSpPr>
        <p:spPr>
          <a:xfrm>
            <a:off x="6191538" y="3964664"/>
            <a:ext cx="1476806" cy="1061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8" name="Conector recto de flecha 5"/>
          <p:cNvCxnSpPr/>
          <p:nvPr/>
        </p:nvCxnSpPr>
        <p:spPr>
          <a:xfrm>
            <a:off x="1492998" y="4641618"/>
            <a:ext cx="197056" cy="73159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1115616" y="5373216"/>
            <a:ext cx="27543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En este campo aparecerá el fichero ya traducido</a:t>
            </a:r>
            <a:endParaRPr lang="es-ES" sz="1600" dirty="0"/>
          </a:p>
        </p:txBody>
      </p:sp>
      <p:cxnSp>
        <p:nvCxnSpPr>
          <p:cNvPr id="33" name="Conector recto de flecha 5"/>
          <p:cNvCxnSpPr/>
          <p:nvPr/>
        </p:nvCxnSpPr>
        <p:spPr>
          <a:xfrm flipH="1">
            <a:off x="5944466" y="5026218"/>
            <a:ext cx="510103" cy="41900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33 CuadroTexto"/>
          <p:cNvSpPr txBox="1"/>
          <p:nvPr/>
        </p:nvSpPr>
        <p:spPr>
          <a:xfrm>
            <a:off x="4335884" y="5445224"/>
            <a:ext cx="4484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/>
              <a:t>Los botones permiten traducir, borrar la selección del fichero a traducir o guardar el fichero traducido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52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41398" y="2951947"/>
            <a:ext cx="206120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5600" b="1" dirty="0" smtClean="0">
                <a:ln w="10541" cmpd="sng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</a:ln>
                <a:solidFill>
                  <a:srgbClr val="589DA8"/>
                </a:solidFill>
              </a:rPr>
              <a:t>Ayuda</a:t>
            </a:r>
            <a:endParaRPr lang="es-ES" sz="5600" dirty="0">
              <a:solidFill>
                <a:srgbClr val="589DA8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3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6163419" cy="490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2" b="3570"/>
          <a:stretch/>
        </p:blipFill>
        <p:spPr bwMode="auto">
          <a:xfrm>
            <a:off x="0" y="332656"/>
            <a:ext cx="5895975" cy="431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6660232" y="2132856"/>
            <a:ext cx="23303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 el mismo portal se explica de forma detallada los pasos a seguir para realizar una traducción de fichero o texto</a:t>
            </a:r>
            <a:endParaRPr lang="es-ES" dirty="0"/>
          </a:p>
        </p:txBody>
      </p:sp>
      <p:cxnSp>
        <p:nvCxnSpPr>
          <p:cNvPr id="7" name="Conector recto de flecha 5"/>
          <p:cNvCxnSpPr>
            <a:endCxn id="4" idx="1"/>
          </p:cNvCxnSpPr>
          <p:nvPr/>
        </p:nvCxnSpPr>
        <p:spPr>
          <a:xfrm flipV="1">
            <a:off x="5915908" y="3010019"/>
            <a:ext cx="744324" cy="102567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29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284</Words>
  <Application>Microsoft Office PowerPoint</Application>
  <PresentationFormat>Presentación en pantalla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Blanca Pascual</dc:creator>
  <cp:lastModifiedBy>Blanca Pascual</cp:lastModifiedBy>
  <cp:revision>13</cp:revision>
  <dcterms:created xsi:type="dcterms:W3CDTF">2018-04-19T10:04:36Z</dcterms:created>
  <dcterms:modified xsi:type="dcterms:W3CDTF">2018-04-19T13:33:24Z</dcterms:modified>
</cp:coreProperties>
</file>