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22"/>
  </p:notesMasterIdLst>
  <p:sldIdLst>
    <p:sldId id="256" r:id="rId2"/>
    <p:sldId id="471" r:id="rId3"/>
    <p:sldId id="362" r:id="rId4"/>
    <p:sldId id="497" r:id="rId5"/>
    <p:sldId id="498" r:id="rId6"/>
    <p:sldId id="387" r:id="rId7"/>
    <p:sldId id="403" r:id="rId8"/>
    <p:sldId id="470" r:id="rId9"/>
    <p:sldId id="386" r:id="rId10"/>
    <p:sldId id="388" r:id="rId11"/>
    <p:sldId id="499" r:id="rId12"/>
    <p:sldId id="472" r:id="rId13"/>
    <p:sldId id="393" r:id="rId14"/>
    <p:sldId id="394" r:id="rId15"/>
    <p:sldId id="494" r:id="rId16"/>
    <p:sldId id="395" r:id="rId17"/>
    <p:sldId id="473" r:id="rId18"/>
    <p:sldId id="399" r:id="rId19"/>
    <p:sldId id="400" r:id="rId20"/>
    <p:sldId id="346" r:id="rId21"/>
  </p:sldIdLst>
  <p:sldSz cx="9144000" cy="6858000" type="screen4x3"/>
  <p:notesSz cx="6735763" cy="9866313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1038C"/>
    <a:srgbClr val="666699"/>
    <a:srgbClr val="990033"/>
    <a:srgbClr val="00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966" autoAdjust="0"/>
    <p:restoredTop sz="94660"/>
  </p:normalViewPr>
  <p:slideViewPr>
    <p:cSldViewPr>
      <p:cViewPr>
        <p:scale>
          <a:sx n="100" d="100"/>
          <a:sy n="100" d="100"/>
        </p:scale>
        <p:origin x="-360" y="-1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160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4" Type="http://schemas.openxmlformats.org/officeDocument/2006/relationships/image" Target="../media/image19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jpeg"/><Relationship Id="rId4" Type="http://schemas.openxmlformats.org/officeDocument/2006/relationships/image" Target="../media/image19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0DD3B32-B72C-4120-97F4-18E9DB116276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39250B65-6048-49F4-A3FB-54738DB08716}">
      <dgm:prSet/>
      <dgm:spPr/>
      <dgm:t>
        <a:bodyPr/>
        <a:lstStyle/>
        <a:p>
          <a:pPr rtl="0"/>
          <a:r>
            <a:rPr lang="es-ES" dirty="0" smtClean="0"/>
            <a:t>El RCP ofrece a las aplicaciones de RRHH los siguientes servicios:</a:t>
          </a:r>
          <a:endParaRPr lang="es-ES" dirty="0"/>
        </a:p>
      </dgm:t>
    </dgm:pt>
    <dgm:pt modelId="{1F884B24-58E1-4F47-A3EB-FFA413C5D885}" type="parTrans" cxnId="{47FA9EEA-414A-4BA8-9C57-0EDB5B0C4BE3}">
      <dgm:prSet/>
      <dgm:spPr/>
      <dgm:t>
        <a:bodyPr/>
        <a:lstStyle/>
        <a:p>
          <a:endParaRPr lang="es-ES"/>
        </a:p>
      </dgm:t>
    </dgm:pt>
    <dgm:pt modelId="{BAC7937D-18A7-4F05-9EF4-A194781600B3}" type="sibTrans" cxnId="{47FA9EEA-414A-4BA8-9C57-0EDB5B0C4BE3}">
      <dgm:prSet/>
      <dgm:spPr/>
      <dgm:t>
        <a:bodyPr/>
        <a:lstStyle/>
        <a:p>
          <a:endParaRPr lang="es-ES"/>
        </a:p>
      </dgm:t>
    </dgm:pt>
    <dgm:pt modelId="{2F66AA96-9C0D-4797-BE63-BEF52111F051}">
      <dgm:prSet/>
      <dgm:spPr/>
      <dgm:t>
        <a:bodyPr/>
        <a:lstStyle/>
        <a:p>
          <a:pPr algn="l" rtl="0"/>
          <a:r>
            <a:rPr lang="es-ES" b="1" dirty="0" smtClean="0">
              <a:solidFill>
                <a:schemeClr val="accent4"/>
              </a:solidFill>
              <a:latin typeface="Arial" pitchFamily="34" charset="0"/>
              <a:cs typeface="Arial" pitchFamily="34" charset="0"/>
            </a:rPr>
            <a:t>Anot@RCP</a:t>
          </a:r>
          <a:r>
            <a:rPr lang="es-ES" dirty="0" smtClean="0">
              <a:latin typeface="Arial" pitchFamily="34" charset="0"/>
              <a:cs typeface="Arial" pitchFamily="34" charset="0"/>
            </a:rPr>
            <a:t>: </a:t>
          </a:r>
          <a:r>
            <a:rPr lang="es-ES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Envío</a:t>
          </a:r>
          <a:r>
            <a:rPr lang="es-ES" dirty="0" smtClean="0">
              <a:latin typeface="Arial" pitchFamily="34" charset="0"/>
              <a:cs typeface="Arial" pitchFamily="34" charset="0"/>
            </a:rPr>
            <a:t> anotaciones registrales al RCP. Uso obligatorio.</a:t>
          </a:r>
          <a:endParaRPr lang="es-ES" dirty="0">
            <a:latin typeface="Arial" pitchFamily="34" charset="0"/>
            <a:cs typeface="Arial" pitchFamily="34" charset="0"/>
          </a:endParaRPr>
        </a:p>
      </dgm:t>
    </dgm:pt>
    <dgm:pt modelId="{4EA5DCC2-EFED-48C8-BD3D-FEA2D516EA90}" type="parTrans" cxnId="{C9E9B1AB-9D9B-4FC8-AF7E-F0CD0CF516F5}">
      <dgm:prSet/>
      <dgm:spPr/>
      <dgm:t>
        <a:bodyPr/>
        <a:lstStyle/>
        <a:p>
          <a:endParaRPr lang="es-ES"/>
        </a:p>
      </dgm:t>
    </dgm:pt>
    <dgm:pt modelId="{B3EF49A4-1BC2-4D6D-A535-288E0CCC2C0E}" type="sibTrans" cxnId="{C9E9B1AB-9D9B-4FC8-AF7E-F0CD0CF516F5}">
      <dgm:prSet/>
      <dgm:spPr/>
      <dgm:t>
        <a:bodyPr/>
        <a:lstStyle/>
        <a:p>
          <a:endParaRPr lang="es-ES"/>
        </a:p>
      </dgm:t>
    </dgm:pt>
    <dgm:pt modelId="{15F19792-6BF9-43A1-84FA-B852123F9BBF}">
      <dgm:prSet/>
      <dgm:spPr/>
      <dgm:t>
        <a:bodyPr/>
        <a:lstStyle/>
        <a:p>
          <a:pPr algn="l" rtl="0"/>
          <a:r>
            <a:rPr lang="es-ES" dirty="0" smtClean="0">
              <a:latin typeface="Arial" pitchFamily="34" charset="0"/>
              <a:cs typeface="Arial" pitchFamily="34" charset="0"/>
            </a:rPr>
            <a:t>El envío de documentos registrales firmados electrónicamente por la autoridad competente al RCP.  </a:t>
          </a:r>
          <a:endParaRPr lang="es-ES" dirty="0">
            <a:latin typeface="Arial" pitchFamily="34" charset="0"/>
            <a:cs typeface="Arial" pitchFamily="34" charset="0"/>
          </a:endParaRPr>
        </a:p>
      </dgm:t>
    </dgm:pt>
    <dgm:pt modelId="{AAF6B440-5716-44B2-B6C2-86AFFDB42357}" type="parTrans" cxnId="{495C0158-E85E-4609-A00B-FF3DE48FB1D7}">
      <dgm:prSet/>
      <dgm:spPr/>
      <dgm:t>
        <a:bodyPr/>
        <a:lstStyle/>
        <a:p>
          <a:endParaRPr lang="es-ES"/>
        </a:p>
      </dgm:t>
    </dgm:pt>
    <dgm:pt modelId="{C79D41C0-A87B-4A3F-98B1-70FFB7A3F166}" type="sibTrans" cxnId="{495C0158-E85E-4609-A00B-FF3DE48FB1D7}">
      <dgm:prSet/>
      <dgm:spPr/>
      <dgm:t>
        <a:bodyPr/>
        <a:lstStyle/>
        <a:p>
          <a:endParaRPr lang="es-ES"/>
        </a:p>
      </dgm:t>
    </dgm:pt>
    <dgm:pt modelId="{9BC67419-75D6-440C-A940-2EE02771BE37}">
      <dgm:prSet/>
      <dgm:spPr/>
      <dgm:t>
        <a:bodyPr/>
        <a:lstStyle/>
        <a:p>
          <a:pPr algn="l" rtl="0"/>
          <a:r>
            <a:rPr lang="es-ES" dirty="0" smtClean="0">
              <a:latin typeface="Arial" pitchFamily="34" charset="0"/>
              <a:cs typeface="Arial" pitchFamily="34" charset="0"/>
            </a:rPr>
            <a:t>La firma de la Oficina Delegada del RCP del documento registral recibido.</a:t>
          </a:r>
          <a:endParaRPr lang="es-ES" dirty="0">
            <a:latin typeface="Arial" pitchFamily="34" charset="0"/>
            <a:cs typeface="Arial" pitchFamily="34" charset="0"/>
          </a:endParaRPr>
        </a:p>
      </dgm:t>
    </dgm:pt>
    <dgm:pt modelId="{3A4BA85E-57D3-4B04-9D6E-AFA86E3636F9}" type="parTrans" cxnId="{6E20015D-A9A4-4936-ACC6-A97F1DA33120}">
      <dgm:prSet/>
      <dgm:spPr/>
      <dgm:t>
        <a:bodyPr/>
        <a:lstStyle/>
        <a:p>
          <a:endParaRPr lang="es-ES"/>
        </a:p>
      </dgm:t>
    </dgm:pt>
    <dgm:pt modelId="{4CAC57E5-D114-4A36-9BF1-A719FAC05C45}" type="sibTrans" cxnId="{6E20015D-A9A4-4936-ACC6-A97F1DA33120}">
      <dgm:prSet/>
      <dgm:spPr/>
      <dgm:t>
        <a:bodyPr/>
        <a:lstStyle/>
        <a:p>
          <a:endParaRPr lang="es-ES"/>
        </a:p>
      </dgm:t>
    </dgm:pt>
    <dgm:pt modelId="{D4D2CDE7-FF92-48A4-98B1-302582B99433}">
      <dgm:prSet/>
      <dgm:spPr/>
      <dgm:t>
        <a:bodyPr/>
        <a:lstStyle/>
        <a:p>
          <a:pPr algn="just" rtl="0"/>
          <a:r>
            <a:rPr lang="es-ES" dirty="0" smtClean="0">
              <a:latin typeface="Arial" pitchFamily="34" charset="0"/>
              <a:cs typeface="Arial" pitchFamily="34" charset="0"/>
            </a:rPr>
            <a:t>Almacenamiento del documento registral en RCPDOC que es el archivo electrónico del RCP.</a:t>
          </a:r>
          <a:endParaRPr lang="es-ES" dirty="0">
            <a:latin typeface="Arial" pitchFamily="34" charset="0"/>
            <a:cs typeface="Arial" pitchFamily="34" charset="0"/>
          </a:endParaRPr>
        </a:p>
      </dgm:t>
    </dgm:pt>
    <dgm:pt modelId="{10B95B96-5492-44A7-857C-332416F65014}" type="parTrans" cxnId="{584B5A9B-7147-446E-8B87-E639CC750DD3}">
      <dgm:prSet/>
      <dgm:spPr/>
      <dgm:t>
        <a:bodyPr/>
        <a:lstStyle/>
        <a:p>
          <a:endParaRPr lang="es-ES"/>
        </a:p>
      </dgm:t>
    </dgm:pt>
    <dgm:pt modelId="{F06E4E69-2DE9-4AEA-B35C-975C1FBF8813}" type="sibTrans" cxnId="{584B5A9B-7147-446E-8B87-E639CC750DD3}">
      <dgm:prSet/>
      <dgm:spPr/>
      <dgm:t>
        <a:bodyPr/>
        <a:lstStyle/>
        <a:p>
          <a:endParaRPr lang="es-ES"/>
        </a:p>
      </dgm:t>
    </dgm:pt>
    <dgm:pt modelId="{67D9E717-6A25-4A64-965E-9ED2C2435D27}">
      <dgm:prSet/>
      <dgm:spPr/>
      <dgm:t>
        <a:bodyPr/>
        <a:lstStyle/>
        <a:p>
          <a:pPr algn="l" rtl="0"/>
          <a:r>
            <a:rPr lang="es-ES" b="1" dirty="0" err="1" smtClean="0">
              <a:solidFill>
                <a:schemeClr val="accent4"/>
              </a:solidFill>
              <a:latin typeface="Arial" pitchFamily="34" charset="0"/>
              <a:cs typeface="Arial" pitchFamily="34" charset="0"/>
            </a:rPr>
            <a:t>Consult@RCP</a:t>
          </a:r>
          <a:r>
            <a:rPr lang="es-ES" dirty="0" smtClean="0">
              <a:latin typeface="Arial" pitchFamily="34" charset="0"/>
              <a:cs typeface="Arial" pitchFamily="34" charset="0"/>
            </a:rPr>
            <a:t>: </a:t>
          </a:r>
          <a:r>
            <a:rPr lang="es-ES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Consulta</a:t>
          </a:r>
          <a:r>
            <a:rPr lang="es-ES" dirty="0" smtClean="0">
              <a:latin typeface="Arial" pitchFamily="34" charset="0"/>
              <a:cs typeface="Arial" pitchFamily="34" charset="0"/>
            </a:rPr>
            <a:t> de documentos registrales. Uso opcional.</a:t>
          </a:r>
          <a:endParaRPr lang="es-ES" dirty="0">
            <a:latin typeface="Arial" pitchFamily="34" charset="0"/>
            <a:cs typeface="Arial" pitchFamily="34" charset="0"/>
          </a:endParaRPr>
        </a:p>
      </dgm:t>
    </dgm:pt>
    <dgm:pt modelId="{CFBE38AA-C085-4928-9F75-3E21B1337324}" type="parTrans" cxnId="{2D7C26F6-13E5-4BA3-BA06-3A56786A601C}">
      <dgm:prSet/>
      <dgm:spPr/>
      <dgm:t>
        <a:bodyPr/>
        <a:lstStyle/>
        <a:p>
          <a:endParaRPr lang="es-ES"/>
        </a:p>
      </dgm:t>
    </dgm:pt>
    <dgm:pt modelId="{2218C1E0-A6B8-4B3B-8BD3-81B6822F5E83}" type="sibTrans" cxnId="{2D7C26F6-13E5-4BA3-BA06-3A56786A601C}">
      <dgm:prSet/>
      <dgm:spPr/>
      <dgm:t>
        <a:bodyPr/>
        <a:lstStyle/>
        <a:p>
          <a:endParaRPr lang="es-ES"/>
        </a:p>
      </dgm:t>
    </dgm:pt>
    <dgm:pt modelId="{618A39B3-FC9A-4A62-8061-4A29C1B15CCE}">
      <dgm:prSet/>
      <dgm:spPr/>
      <dgm:t>
        <a:bodyPr/>
        <a:lstStyle/>
        <a:p>
          <a:pPr algn="l" rtl="0"/>
          <a:r>
            <a:rPr lang="es-ES" dirty="0" smtClean="0">
              <a:latin typeface="Arial" pitchFamily="34" charset="0"/>
              <a:cs typeface="Arial" pitchFamily="34" charset="0"/>
            </a:rPr>
            <a:t>Documentos electrónicos y en formato </a:t>
          </a:r>
          <a:r>
            <a:rPr lang="es-ES" dirty="0" err="1" smtClean="0">
              <a:latin typeface="Arial" pitchFamily="34" charset="0"/>
              <a:cs typeface="Arial" pitchFamily="34" charset="0"/>
            </a:rPr>
            <a:t>pdf</a:t>
          </a:r>
          <a:r>
            <a:rPr lang="es-ES" dirty="0" smtClean="0">
              <a:latin typeface="Arial" pitchFamily="34" charset="0"/>
              <a:cs typeface="Arial" pitchFamily="34" charset="0"/>
            </a:rPr>
            <a:t>.</a:t>
          </a:r>
          <a:endParaRPr lang="es-ES" dirty="0">
            <a:latin typeface="Arial" pitchFamily="34" charset="0"/>
            <a:cs typeface="Arial" pitchFamily="34" charset="0"/>
          </a:endParaRPr>
        </a:p>
      </dgm:t>
    </dgm:pt>
    <dgm:pt modelId="{30DCD126-6DBF-4E1E-8FE9-B782ACE8F6A6}" type="parTrans" cxnId="{E9D7262C-9B22-4C5A-82F5-1FE13EA3F052}">
      <dgm:prSet/>
      <dgm:spPr/>
      <dgm:t>
        <a:bodyPr/>
        <a:lstStyle/>
        <a:p>
          <a:endParaRPr lang="es-ES"/>
        </a:p>
      </dgm:t>
    </dgm:pt>
    <dgm:pt modelId="{E801B03D-B7F5-438F-8028-B7EE5970118D}" type="sibTrans" cxnId="{E9D7262C-9B22-4C5A-82F5-1FE13EA3F052}">
      <dgm:prSet/>
      <dgm:spPr/>
      <dgm:t>
        <a:bodyPr/>
        <a:lstStyle/>
        <a:p>
          <a:endParaRPr lang="es-ES"/>
        </a:p>
      </dgm:t>
    </dgm:pt>
    <dgm:pt modelId="{B1F274B4-F064-45E6-BA59-D8F503E6738B}">
      <dgm:prSet/>
      <dgm:spPr/>
      <dgm:t>
        <a:bodyPr/>
        <a:lstStyle/>
        <a:p>
          <a:pPr algn="l" rtl="0"/>
          <a:r>
            <a:rPr lang="es-ES" b="1" dirty="0" err="1" smtClean="0">
              <a:solidFill>
                <a:schemeClr val="accent4"/>
              </a:solidFill>
              <a:latin typeface="Arial" pitchFamily="34" charset="0"/>
              <a:cs typeface="Arial" pitchFamily="34" charset="0"/>
            </a:rPr>
            <a:t>Edit@RCP</a:t>
          </a:r>
          <a:r>
            <a:rPr lang="es-ES" dirty="0" smtClean="0">
              <a:latin typeface="Arial" pitchFamily="34" charset="0"/>
              <a:cs typeface="Arial" pitchFamily="34" charset="0"/>
            </a:rPr>
            <a:t>: </a:t>
          </a:r>
          <a:r>
            <a:rPr lang="es-ES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Generación</a:t>
          </a:r>
          <a:r>
            <a:rPr lang="es-ES" dirty="0" smtClean="0">
              <a:latin typeface="Arial" pitchFamily="34" charset="0"/>
              <a:cs typeface="Arial" pitchFamily="34" charset="0"/>
            </a:rPr>
            <a:t> de documentos registrales. Uso opcional.</a:t>
          </a:r>
          <a:endParaRPr lang="es-ES" dirty="0">
            <a:latin typeface="Arial" pitchFamily="34" charset="0"/>
            <a:cs typeface="Arial" pitchFamily="34" charset="0"/>
          </a:endParaRPr>
        </a:p>
      </dgm:t>
    </dgm:pt>
    <dgm:pt modelId="{96984968-2266-435E-A789-F6F4166815AE}" type="parTrans" cxnId="{749AC532-C05F-4E4D-9196-4A1AB5EDCFB7}">
      <dgm:prSet/>
      <dgm:spPr/>
      <dgm:t>
        <a:bodyPr/>
        <a:lstStyle/>
        <a:p>
          <a:endParaRPr lang="es-ES"/>
        </a:p>
      </dgm:t>
    </dgm:pt>
    <dgm:pt modelId="{29AA2852-9F3B-4D07-9CBC-9A9EAF11011D}" type="sibTrans" cxnId="{749AC532-C05F-4E4D-9196-4A1AB5EDCFB7}">
      <dgm:prSet/>
      <dgm:spPr/>
      <dgm:t>
        <a:bodyPr/>
        <a:lstStyle/>
        <a:p>
          <a:endParaRPr lang="es-ES"/>
        </a:p>
      </dgm:t>
    </dgm:pt>
    <dgm:pt modelId="{37495C3C-4F2F-47CF-9FDB-A97593784271}">
      <dgm:prSet/>
      <dgm:spPr/>
      <dgm:t>
        <a:bodyPr/>
        <a:lstStyle/>
        <a:p>
          <a:pPr algn="l" rtl="0"/>
          <a:r>
            <a:rPr lang="es-ES" dirty="0" smtClean="0">
              <a:latin typeface="Arial" pitchFamily="34" charset="0"/>
              <a:cs typeface="Arial" pitchFamily="34" charset="0"/>
            </a:rPr>
            <a:t>Permite crear documento registrales con los datos proporcionados por la aplicación cliente.</a:t>
          </a:r>
          <a:endParaRPr lang="es-ES" dirty="0">
            <a:latin typeface="Arial" pitchFamily="34" charset="0"/>
            <a:cs typeface="Arial" pitchFamily="34" charset="0"/>
          </a:endParaRPr>
        </a:p>
      </dgm:t>
    </dgm:pt>
    <dgm:pt modelId="{A5E2DC68-7CC0-4A2F-9E4E-C3920CB593F8}" type="parTrans" cxnId="{C2BEA35C-01F1-4E0A-AAD8-E3958C9692BA}">
      <dgm:prSet/>
      <dgm:spPr/>
      <dgm:t>
        <a:bodyPr/>
        <a:lstStyle/>
        <a:p>
          <a:endParaRPr lang="es-ES"/>
        </a:p>
      </dgm:t>
    </dgm:pt>
    <dgm:pt modelId="{51D47458-CA6C-41EE-991A-B54BFFF049E0}" type="sibTrans" cxnId="{C2BEA35C-01F1-4E0A-AAD8-E3958C9692BA}">
      <dgm:prSet/>
      <dgm:spPr/>
      <dgm:t>
        <a:bodyPr/>
        <a:lstStyle/>
        <a:p>
          <a:endParaRPr lang="es-ES"/>
        </a:p>
      </dgm:t>
    </dgm:pt>
    <dgm:pt modelId="{9EE843C2-070D-4B69-853A-214205469D82}">
      <dgm:prSet/>
      <dgm:spPr/>
      <dgm:t>
        <a:bodyPr/>
        <a:lstStyle/>
        <a:p>
          <a:pPr algn="just" rtl="0"/>
          <a:endParaRPr lang="es-ES" dirty="0">
            <a:latin typeface="Arial" pitchFamily="34" charset="0"/>
            <a:cs typeface="Arial" pitchFamily="34" charset="0"/>
          </a:endParaRPr>
        </a:p>
      </dgm:t>
    </dgm:pt>
    <dgm:pt modelId="{9C55186B-7488-4227-BB15-8C4724A4FEDC}" type="parTrans" cxnId="{0159F1B3-9522-4B4E-8EF5-5B563570463E}">
      <dgm:prSet/>
      <dgm:spPr/>
    </dgm:pt>
    <dgm:pt modelId="{266B5625-DC75-4AB4-B095-1434473A1EDE}" type="sibTrans" cxnId="{0159F1B3-9522-4B4E-8EF5-5B563570463E}">
      <dgm:prSet/>
      <dgm:spPr/>
    </dgm:pt>
    <dgm:pt modelId="{412896D3-9E13-4E23-8787-F44EC820EC8B}">
      <dgm:prSet/>
      <dgm:spPr/>
      <dgm:t>
        <a:bodyPr/>
        <a:lstStyle/>
        <a:p>
          <a:pPr algn="l" rtl="0"/>
          <a:endParaRPr lang="es-ES" dirty="0">
            <a:latin typeface="Arial" pitchFamily="34" charset="0"/>
            <a:cs typeface="Arial" pitchFamily="34" charset="0"/>
          </a:endParaRPr>
        </a:p>
      </dgm:t>
    </dgm:pt>
    <dgm:pt modelId="{6A17D8B9-D9B8-4E0C-894A-6B91B546E437}" type="parTrans" cxnId="{E777A82D-FDD2-4E53-A412-39C94317BE80}">
      <dgm:prSet/>
      <dgm:spPr/>
    </dgm:pt>
    <dgm:pt modelId="{16927E70-9AF0-4BE9-8E64-AF66178AD40E}" type="sibTrans" cxnId="{E777A82D-FDD2-4E53-A412-39C94317BE80}">
      <dgm:prSet/>
      <dgm:spPr/>
    </dgm:pt>
    <dgm:pt modelId="{33C23D11-7E42-4EC2-8C3B-CBBC13C34885}" type="pres">
      <dgm:prSet presAssocID="{D0DD3B32-B72C-4120-97F4-18E9DB11627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C7749051-6BA0-464A-82FD-A2DC410895D3}" type="pres">
      <dgm:prSet presAssocID="{39250B65-6048-49F4-A3FB-54738DB08716}" presName="linNode" presStyleCnt="0"/>
      <dgm:spPr/>
    </dgm:pt>
    <dgm:pt modelId="{35A07F9F-F282-49BB-9DB6-F78F931865AF}" type="pres">
      <dgm:prSet presAssocID="{39250B65-6048-49F4-A3FB-54738DB08716}" presName="parentText" presStyleLbl="node1" presStyleIdx="0" presStyleCnt="1" custScaleX="40969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81E7B24-7AEF-4A18-9D5E-0DF88A38BFCB}" type="pres">
      <dgm:prSet presAssocID="{39250B65-6048-49F4-A3FB-54738DB08716}" presName="descendantText" presStyleLbl="alignAccFollowNode1" presStyleIdx="0" presStyleCnt="1" custScaleX="121481" custScaleY="11753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84B5A9B-7147-446E-8B87-E639CC750DD3}" srcId="{2F66AA96-9C0D-4797-BE63-BEF52111F051}" destId="{D4D2CDE7-FF92-48A4-98B1-302582B99433}" srcOrd="2" destOrd="0" parTransId="{10B95B96-5492-44A7-857C-332416F65014}" sibTransId="{F06E4E69-2DE9-4AEA-B35C-975C1FBF8813}"/>
    <dgm:cxn modelId="{C9E9B1AB-9D9B-4FC8-AF7E-F0CD0CF516F5}" srcId="{39250B65-6048-49F4-A3FB-54738DB08716}" destId="{2F66AA96-9C0D-4797-BE63-BEF52111F051}" srcOrd="0" destOrd="0" parTransId="{4EA5DCC2-EFED-48C8-BD3D-FEA2D516EA90}" sibTransId="{B3EF49A4-1BC2-4D6D-A535-288E0CCC2C0E}"/>
    <dgm:cxn modelId="{0159F1B3-9522-4B4E-8EF5-5B563570463E}" srcId="{39250B65-6048-49F4-A3FB-54738DB08716}" destId="{9EE843C2-070D-4B69-853A-214205469D82}" srcOrd="1" destOrd="0" parTransId="{9C55186B-7488-4227-BB15-8C4724A4FEDC}" sibTransId="{266B5625-DC75-4AB4-B095-1434473A1EDE}"/>
    <dgm:cxn modelId="{95052705-C4D4-4868-8C0E-1AF2C3B896A3}" type="presOf" srcId="{D0DD3B32-B72C-4120-97F4-18E9DB116276}" destId="{33C23D11-7E42-4EC2-8C3B-CBBC13C34885}" srcOrd="0" destOrd="0" presId="urn:microsoft.com/office/officeart/2005/8/layout/vList5"/>
    <dgm:cxn modelId="{2D7C26F6-13E5-4BA3-BA06-3A56786A601C}" srcId="{39250B65-6048-49F4-A3FB-54738DB08716}" destId="{67D9E717-6A25-4A64-965E-9ED2C2435D27}" srcOrd="2" destOrd="0" parTransId="{CFBE38AA-C085-4928-9F75-3E21B1337324}" sibTransId="{2218C1E0-A6B8-4B3B-8BD3-81B6822F5E83}"/>
    <dgm:cxn modelId="{47FA9EEA-414A-4BA8-9C57-0EDB5B0C4BE3}" srcId="{D0DD3B32-B72C-4120-97F4-18E9DB116276}" destId="{39250B65-6048-49F4-A3FB-54738DB08716}" srcOrd="0" destOrd="0" parTransId="{1F884B24-58E1-4F47-A3EB-FFA413C5D885}" sibTransId="{BAC7937D-18A7-4F05-9EF4-A194781600B3}"/>
    <dgm:cxn modelId="{C2BEA35C-01F1-4E0A-AAD8-E3958C9692BA}" srcId="{B1F274B4-F064-45E6-BA59-D8F503E6738B}" destId="{37495C3C-4F2F-47CF-9FDB-A97593784271}" srcOrd="0" destOrd="0" parTransId="{A5E2DC68-7CC0-4A2F-9E4E-C3920CB593F8}" sibTransId="{51D47458-CA6C-41EE-991A-B54BFFF049E0}"/>
    <dgm:cxn modelId="{D86108CC-CBEC-4BDA-BABE-583B72BFE330}" type="presOf" srcId="{67D9E717-6A25-4A64-965E-9ED2C2435D27}" destId="{581E7B24-7AEF-4A18-9D5E-0DF88A38BFCB}" srcOrd="0" destOrd="5" presId="urn:microsoft.com/office/officeart/2005/8/layout/vList5"/>
    <dgm:cxn modelId="{E881FD8C-F452-4EBF-8327-40AF11CFA231}" type="presOf" srcId="{B1F274B4-F064-45E6-BA59-D8F503E6738B}" destId="{581E7B24-7AEF-4A18-9D5E-0DF88A38BFCB}" srcOrd="0" destOrd="8" presId="urn:microsoft.com/office/officeart/2005/8/layout/vList5"/>
    <dgm:cxn modelId="{E777A82D-FDD2-4E53-A412-39C94317BE80}" srcId="{67D9E717-6A25-4A64-965E-9ED2C2435D27}" destId="{412896D3-9E13-4E23-8787-F44EC820EC8B}" srcOrd="1" destOrd="0" parTransId="{6A17D8B9-D9B8-4E0C-894A-6B91B546E437}" sibTransId="{16927E70-9AF0-4BE9-8E64-AF66178AD40E}"/>
    <dgm:cxn modelId="{BE2BA73F-59E1-4969-8506-78230EBBA720}" type="presOf" srcId="{618A39B3-FC9A-4A62-8061-4A29C1B15CCE}" destId="{581E7B24-7AEF-4A18-9D5E-0DF88A38BFCB}" srcOrd="0" destOrd="6" presId="urn:microsoft.com/office/officeart/2005/8/layout/vList5"/>
    <dgm:cxn modelId="{0CFB242B-08F3-416D-8F6E-2A14C5E62DEB}" type="presOf" srcId="{412896D3-9E13-4E23-8787-F44EC820EC8B}" destId="{581E7B24-7AEF-4A18-9D5E-0DF88A38BFCB}" srcOrd="0" destOrd="7" presId="urn:microsoft.com/office/officeart/2005/8/layout/vList5"/>
    <dgm:cxn modelId="{56320583-C78B-4BE6-8A5F-9FB62D7C0275}" type="presOf" srcId="{37495C3C-4F2F-47CF-9FDB-A97593784271}" destId="{581E7B24-7AEF-4A18-9D5E-0DF88A38BFCB}" srcOrd="0" destOrd="9" presId="urn:microsoft.com/office/officeart/2005/8/layout/vList5"/>
    <dgm:cxn modelId="{3FDAF465-B554-4142-B003-C6F271675F48}" type="presOf" srcId="{9EE843C2-070D-4B69-853A-214205469D82}" destId="{581E7B24-7AEF-4A18-9D5E-0DF88A38BFCB}" srcOrd="0" destOrd="4" presId="urn:microsoft.com/office/officeart/2005/8/layout/vList5"/>
    <dgm:cxn modelId="{6E20015D-A9A4-4936-ACC6-A97F1DA33120}" srcId="{2F66AA96-9C0D-4797-BE63-BEF52111F051}" destId="{9BC67419-75D6-440C-A940-2EE02771BE37}" srcOrd="1" destOrd="0" parTransId="{3A4BA85E-57D3-4B04-9D6E-AFA86E3636F9}" sibTransId="{4CAC57E5-D114-4A36-9BF1-A719FAC05C45}"/>
    <dgm:cxn modelId="{4C7AB2A3-23EA-47E4-A6EC-6FD4AFF0C904}" type="presOf" srcId="{9BC67419-75D6-440C-A940-2EE02771BE37}" destId="{581E7B24-7AEF-4A18-9D5E-0DF88A38BFCB}" srcOrd="0" destOrd="2" presId="urn:microsoft.com/office/officeart/2005/8/layout/vList5"/>
    <dgm:cxn modelId="{749AC532-C05F-4E4D-9196-4A1AB5EDCFB7}" srcId="{39250B65-6048-49F4-A3FB-54738DB08716}" destId="{B1F274B4-F064-45E6-BA59-D8F503E6738B}" srcOrd="3" destOrd="0" parTransId="{96984968-2266-435E-A789-F6F4166815AE}" sibTransId="{29AA2852-9F3B-4D07-9CBC-9A9EAF11011D}"/>
    <dgm:cxn modelId="{0A0487C3-EF38-476F-A6B3-3477983553AD}" type="presOf" srcId="{15F19792-6BF9-43A1-84FA-B852123F9BBF}" destId="{581E7B24-7AEF-4A18-9D5E-0DF88A38BFCB}" srcOrd="0" destOrd="1" presId="urn:microsoft.com/office/officeart/2005/8/layout/vList5"/>
    <dgm:cxn modelId="{6FA230F2-FDC4-4330-854F-DF3892BCD32A}" type="presOf" srcId="{2F66AA96-9C0D-4797-BE63-BEF52111F051}" destId="{581E7B24-7AEF-4A18-9D5E-0DF88A38BFCB}" srcOrd="0" destOrd="0" presId="urn:microsoft.com/office/officeart/2005/8/layout/vList5"/>
    <dgm:cxn modelId="{AB118B6D-38AC-43B7-BE37-D1704BA08013}" type="presOf" srcId="{39250B65-6048-49F4-A3FB-54738DB08716}" destId="{35A07F9F-F282-49BB-9DB6-F78F931865AF}" srcOrd="0" destOrd="0" presId="urn:microsoft.com/office/officeart/2005/8/layout/vList5"/>
    <dgm:cxn modelId="{E9D7262C-9B22-4C5A-82F5-1FE13EA3F052}" srcId="{67D9E717-6A25-4A64-965E-9ED2C2435D27}" destId="{618A39B3-FC9A-4A62-8061-4A29C1B15CCE}" srcOrd="0" destOrd="0" parTransId="{30DCD126-6DBF-4E1E-8FE9-B782ACE8F6A6}" sibTransId="{E801B03D-B7F5-438F-8028-B7EE5970118D}"/>
    <dgm:cxn modelId="{3C6CC2AE-2BF3-4309-BAF6-F6D88E81BABC}" type="presOf" srcId="{D4D2CDE7-FF92-48A4-98B1-302582B99433}" destId="{581E7B24-7AEF-4A18-9D5E-0DF88A38BFCB}" srcOrd="0" destOrd="3" presId="urn:microsoft.com/office/officeart/2005/8/layout/vList5"/>
    <dgm:cxn modelId="{495C0158-E85E-4609-A00B-FF3DE48FB1D7}" srcId="{2F66AA96-9C0D-4797-BE63-BEF52111F051}" destId="{15F19792-6BF9-43A1-84FA-B852123F9BBF}" srcOrd="0" destOrd="0" parTransId="{AAF6B440-5716-44B2-B6C2-86AFFDB42357}" sibTransId="{C79D41C0-A87B-4A3F-98B1-70FFB7A3F166}"/>
    <dgm:cxn modelId="{2810EEC0-6B3F-4290-A16D-8DA4C604AECA}" type="presParOf" srcId="{33C23D11-7E42-4EC2-8C3B-CBBC13C34885}" destId="{C7749051-6BA0-464A-82FD-A2DC410895D3}" srcOrd="0" destOrd="0" presId="urn:microsoft.com/office/officeart/2005/8/layout/vList5"/>
    <dgm:cxn modelId="{63D257A6-26FB-442B-B969-DCAA868E2CB6}" type="presParOf" srcId="{C7749051-6BA0-464A-82FD-A2DC410895D3}" destId="{35A07F9F-F282-49BB-9DB6-F78F931865AF}" srcOrd="0" destOrd="0" presId="urn:microsoft.com/office/officeart/2005/8/layout/vList5"/>
    <dgm:cxn modelId="{E41F489D-C9A7-47F2-965F-F7D35C709832}" type="presParOf" srcId="{C7749051-6BA0-464A-82FD-A2DC410895D3}" destId="{581E7B24-7AEF-4A18-9D5E-0DF88A38BFCB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2545B15F-B74C-4CEC-983D-7EA6DD261C66}" type="doc">
      <dgm:prSet loTypeId="urn:microsoft.com/office/officeart/2005/8/layout/vList3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D700702-2706-4ABF-9E51-4DC8513B1CC2}">
      <dgm:prSet custT="1"/>
      <dgm:spPr/>
      <dgm:t>
        <a:bodyPr/>
        <a:lstStyle/>
        <a:p>
          <a:pPr rtl="0"/>
          <a:r>
            <a:rPr lang="es-ES" sz="1700" b="1" dirty="0" err="1" smtClean="0">
              <a:solidFill>
                <a:schemeClr val="accent4"/>
              </a:solidFill>
            </a:rPr>
            <a:t>Anot@RCP</a:t>
          </a:r>
          <a:r>
            <a:rPr lang="es-ES" sz="1700" dirty="0" smtClean="0"/>
            <a:t> permite el </a:t>
          </a:r>
          <a:r>
            <a:rPr lang="es-ES" sz="1700" b="1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envío electrónico de documentos </a:t>
          </a:r>
          <a:r>
            <a:rPr lang="es-ES" sz="1700" dirty="0" smtClean="0"/>
            <a:t>registrales </a:t>
          </a:r>
          <a:r>
            <a:rPr lang="es-ES" sz="1700" b="1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firmados electrónicamente </a:t>
          </a:r>
          <a:r>
            <a:rPr lang="es-ES" sz="1700" dirty="0" smtClean="0"/>
            <a:t>por la autoridad competente y que deben gestionarse en el RCP. </a:t>
          </a:r>
          <a:endParaRPr lang="es-ES" sz="1700" dirty="0"/>
        </a:p>
      </dgm:t>
    </dgm:pt>
    <dgm:pt modelId="{A6BC1120-E7CC-4A14-AB8B-B3FFE1F9D403}" type="parTrans" cxnId="{CD7731C1-AEA5-4D1D-B071-3493878C2847}">
      <dgm:prSet/>
      <dgm:spPr/>
      <dgm:t>
        <a:bodyPr/>
        <a:lstStyle/>
        <a:p>
          <a:endParaRPr lang="es-ES"/>
        </a:p>
      </dgm:t>
    </dgm:pt>
    <dgm:pt modelId="{0AEEB175-4B2A-4079-AF71-D1F17265FF2A}" type="sibTrans" cxnId="{CD7731C1-AEA5-4D1D-B071-3493878C2847}">
      <dgm:prSet/>
      <dgm:spPr/>
      <dgm:t>
        <a:bodyPr/>
        <a:lstStyle/>
        <a:p>
          <a:endParaRPr lang="es-ES"/>
        </a:p>
      </dgm:t>
    </dgm:pt>
    <dgm:pt modelId="{2C77B70C-0809-410C-A7B3-9A504E0D68BE}">
      <dgm:prSet custT="1"/>
      <dgm:spPr/>
      <dgm:t>
        <a:bodyPr/>
        <a:lstStyle/>
        <a:p>
          <a:pPr rtl="0"/>
          <a:r>
            <a:rPr lang="es-ES" sz="1700" dirty="0" smtClean="0"/>
            <a:t>De este modo se permite que la inscripción y anotación de los actos relativos al personal se tramite de forma </a:t>
          </a:r>
          <a:r>
            <a:rPr lang="es-ES" sz="1700" b="1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electrónica</a:t>
          </a:r>
          <a:r>
            <a:rPr lang="es-ES" sz="1700" dirty="0" smtClean="0"/>
            <a:t>. </a:t>
          </a:r>
          <a:endParaRPr lang="es-ES" sz="1700" dirty="0"/>
        </a:p>
      </dgm:t>
    </dgm:pt>
    <dgm:pt modelId="{2AFE4CA2-67FD-452F-8619-A54981FBBA0D}" type="parTrans" cxnId="{902411E9-483B-4F22-9777-CCCA84C4074B}">
      <dgm:prSet/>
      <dgm:spPr/>
      <dgm:t>
        <a:bodyPr/>
        <a:lstStyle/>
        <a:p>
          <a:endParaRPr lang="es-ES"/>
        </a:p>
      </dgm:t>
    </dgm:pt>
    <dgm:pt modelId="{C8254914-7506-4B0C-BB12-8C3049E0BBF8}" type="sibTrans" cxnId="{902411E9-483B-4F22-9777-CCCA84C4074B}">
      <dgm:prSet/>
      <dgm:spPr/>
      <dgm:t>
        <a:bodyPr/>
        <a:lstStyle/>
        <a:p>
          <a:endParaRPr lang="es-ES"/>
        </a:p>
      </dgm:t>
    </dgm:pt>
    <dgm:pt modelId="{345ABE70-95A9-42ED-A389-851ACE9CFBA5}">
      <dgm:prSet custT="1"/>
      <dgm:spPr/>
      <dgm:t>
        <a:bodyPr/>
        <a:lstStyle/>
        <a:p>
          <a:pPr rtl="0"/>
          <a:r>
            <a:rPr lang="es-ES" sz="1700" dirty="0" smtClean="0"/>
            <a:t>El uso de este sistema supone una </a:t>
          </a:r>
          <a:r>
            <a:rPr lang="es-ES" sz="1700" b="1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mejora</a:t>
          </a:r>
          <a:r>
            <a:rPr lang="es-ES" sz="1700" dirty="0" smtClean="0"/>
            <a:t> de los </a:t>
          </a:r>
          <a:r>
            <a:rPr lang="es-ES" sz="1700" b="1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tiempos de tramitación</a:t>
          </a:r>
          <a:r>
            <a:rPr lang="es-ES" sz="1700" dirty="0" smtClean="0"/>
            <a:t>, </a:t>
          </a:r>
          <a:r>
            <a:rPr lang="es-ES" sz="1700" b="1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elimina el papel </a:t>
          </a:r>
          <a:r>
            <a:rPr lang="es-ES" sz="17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y </a:t>
          </a:r>
          <a:r>
            <a:rPr lang="es-ES" sz="1700" b="1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facilita la gestión documental</a:t>
          </a:r>
          <a:r>
            <a:rPr lang="es-ES" sz="1700" dirty="0" smtClean="0"/>
            <a:t>, entre otras ventajas.</a:t>
          </a:r>
          <a:endParaRPr lang="es-ES" sz="1700" dirty="0"/>
        </a:p>
      </dgm:t>
    </dgm:pt>
    <dgm:pt modelId="{DE2D7F7F-7A0A-408C-83E4-BFBC4A0298B2}" type="parTrans" cxnId="{D71E47F6-9CE3-4A88-84A2-E5B81BEE37EF}">
      <dgm:prSet/>
      <dgm:spPr/>
      <dgm:t>
        <a:bodyPr/>
        <a:lstStyle/>
        <a:p>
          <a:endParaRPr lang="es-ES"/>
        </a:p>
      </dgm:t>
    </dgm:pt>
    <dgm:pt modelId="{A4223592-11D7-43C4-889E-AD39BC330C95}" type="sibTrans" cxnId="{D71E47F6-9CE3-4A88-84A2-E5B81BEE37EF}">
      <dgm:prSet/>
      <dgm:spPr/>
      <dgm:t>
        <a:bodyPr/>
        <a:lstStyle/>
        <a:p>
          <a:endParaRPr lang="es-ES"/>
        </a:p>
      </dgm:t>
    </dgm:pt>
    <dgm:pt modelId="{70533166-EE99-48D0-8F61-6B551B2EBC2E}">
      <dgm:prSet custT="1"/>
      <dgm:spPr/>
      <dgm:t>
        <a:bodyPr/>
        <a:lstStyle/>
        <a:p>
          <a:pPr rtl="0"/>
          <a:r>
            <a:rPr lang="es-ES" sz="1700" dirty="0" smtClean="0"/>
            <a:t>El objetivo final es </a:t>
          </a:r>
          <a:r>
            <a:rPr lang="es-ES" sz="1700" b="1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eliminar</a:t>
          </a:r>
          <a:r>
            <a:rPr lang="es-ES" sz="1700" dirty="0" smtClean="0"/>
            <a:t> el envío de documentos en soporte </a:t>
          </a:r>
          <a:r>
            <a:rPr lang="es-ES" sz="1700" b="1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papel</a:t>
          </a:r>
          <a:r>
            <a:rPr lang="es-ES" sz="1700" dirty="0" smtClean="0"/>
            <a:t>. </a:t>
          </a:r>
          <a:endParaRPr lang="es-ES" sz="1700" dirty="0"/>
        </a:p>
      </dgm:t>
    </dgm:pt>
    <dgm:pt modelId="{12D0A08C-04A8-4409-A1A6-A40C7602A160}" type="parTrans" cxnId="{01E1CFC1-9950-4271-8446-B5FE87453AAC}">
      <dgm:prSet/>
      <dgm:spPr/>
      <dgm:t>
        <a:bodyPr/>
        <a:lstStyle/>
        <a:p>
          <a:endParaRPr lang="es-ES"/>
        </a:p>
      </dgm:t>
    </dgm:pt>
    <dgm:pt modelId="{591FEE73-99F4-461B-A42F-E6C2128517F0}" type="sibTrans" cxnId="{01E1CFC1-9950-4271-8446-B5FE87453AAC}">
      <dgm:prSet/>
      <dgm:spPr/>
      <dgm:t>
        <a:bodyPr/>
        <a:lstStyle/>
        <a:p>
          <a:endParaRPr lang="es-ES"/>
        </a:p>
      </dgm:t>
    </dgm:pt>
    <dgm:pt modelId="{921B5073-C98F-4BF6-9AA2-0C35DC27C11A}" type="pres">
      <dgm:prSet presAssocID="{2545B15F-B74C-4CEC-983D-7EA6DD261C66}" presName="linearFlow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8E2E135-0320-4865-83E5-13258B583734}" type="pres">
      <dgm:prSet presAssocID="{1D700702-2706-4ABF-9E51-4DC8513B1CC2}" presName="composite" presStyleCnt="0"/>
      <dgm:spPr/>
    </dgm:pt>
    <dgm:pt modelId="{8AAC45EA-6A05-492E-9FB1-13125709C599}" type="pres">
      <dgm:prSet presAssocID="{1D700702-2706-4ABF-9E51-4DC8513B1CC2}" presName="imgShp" presStyleLbl="fgImgPlace1" presStyleIdx="0" presStyleCnt="4" custScaleX="85395" custScaleY="90361"/>
      <dgm:spPr>
        <a:blipFill rotWithShape="0">
          <a:blip xmlns:r="http://schemas.openxmlformats.org/officeDocument/2006/relationships" r:embed="rId1"/>
          <a:stretch>
            <a:fillRect/>
          </a:stretch>
        </a:blipFill>
        <a:ln w="12700"/>
      </dgm:spPr>
    </dgm:pt>
    <dgm:pt modelId="{9CF93884-D460-4EC4-8B6C-B3570085B2B4}" type="pres">
      <dgm:prSet presAssocID="{1D700702-2706-4ABF-9E51-4DC8513B1CC2}" presName="txShp" presStyleLbl="node1" presStyleIdx="0" presStyleCnt="4" custScaleY="12312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8678B17-7E14-47C7-8CE0-7D9BF0BC4184}" type="pres">
      <dgm:prSet presAssocID="{0AEEB175-4B2A-4079-AF71-D1F17265FF2A}" presName="spacing" presStyleCnt="0"/>
      <dgm:spPr/>
    </dgm:pt>
    <dgm:pt modelId="{7160ECAF-6F05-47EE-AD67-63555D1D510F}" type="pres">
      <dgm:prSet presAssocID="{2C77B70C-0809-410C-A7B3-9A504E0D68BE}" presName="composite" presStyleCnt="0"/>
      <dgm:spPr/>
    </dgm:pt>
    <dgm:pt modelId="{C6109788-02ED-460C-9EF5-3F2B1817F18B}" type="pres">
      <dgm:prSet presAssocID="{2C77B70C-0809-410C-A7B3-9A504E0D68BE}" presName="imgShp" presStyleLbl="fgImgPlace1" presStyleIdx="1" presStyleCnt="4"/>
      <dgm:spPr>
        <a:blipFill rotWithShape="0">
          <a:blip xmlns:r="http://schemas.openxmlformats.org/officeDocument/2006/relationships" r:embed="rId2"/>
          <a:stretch>
            <a:fillRect/>
          </a:stretch>
        </a:blipFill>
        <a:ln w="12700"/>
      </dgm:spPr>
    </dgm:pt>
    <dgm:pt modelId="{85B23B6D-E9AE-43D2-802F-F7BF0BAAF5C0}" type="pres">
      <dgm:prSet presAssocID="{2C77B70C-0809-410C-A7B3-9A504E0D68BE}" presName="txShp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E4187DE-6C13-40CB-ABFE-2EC31BBB0DE3}" type="pres">
      <dgm:prSet presAssocID="{C8254914-7506-4B0C-BB12-8C3049E0BBF8}" presName="spacing" presStyleCnt="0"/>
      <dgm:spPr/>
    </dgm:pt>
    <dgm:pt modelId="{765E3BEF-915D-4A70-B29D-23AA421F66D0}" type="pres">
      <dgm:prSet presAssocID="{345ABE70-95A9-42ED-A389-851ACE9CFBA5}" presName="composite" presStyleCnt="0"/>
      <dgm:spPr/>
    </dgm:pt>
    <dgm:pt modelId="{794D99AA-E785-482D-BF48-55BB772924AF}" type="pres">
      <dgm:prSet presAssocID="{345ABE70-95A9-42ED-A389-851ACE9CFBA5}" presName="imgShp" presStyleLbl="fgImgPlace1" presStyleIdx="2" presStyleCnt="4"/>
      <dgm:spPr>
        <a:blipFill rotWithShape="0">
          <a:blip xmlns:r="http://schemas.openxmlformats.org/officeDocument/2006/relationships" r:embed="rId3"/>
          <a:stretch>
            <a:fillRect/>
          </a:stretch>
        </a:blipFill>
        <a:ln w="12700"/>
      </dgm:spPr>
    </dgm:pt>
    <dgm:pt modelId="{BA96259B-689E-49ED-BD0F-9E0924BBAA84}" type="pres">
      <dgm:prSet presAssocID="{345ABE70-95A9-42ED-A389-851ACE9CFBA5}" presName="txShp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71876AC-3D38-4F5D-AF05-CFA9436FB321}" type="pres">
      <dgm:prSet presAssocID="{A4223592-11D7-43C4-889E-AD39BC330C95}" presName="spacing" presStyleCnt="0"/>
      <dgm:spPr/>
    </dgm:pt>
    <dgm:pt modelId="{674821F3-1D9A-43F2-8F15-C7B2A923C331}" type="pres">
      <dgm:prSet presAssocID="{70533166-EE99-48D0-8F61-6B551B2EBC2E}" presName="composite" presStyleCnt="0"/>
      <dgm:spPr/>
    </dgm:pt>
    <dgm:pt modelId="{5C9DF438-03F3-4041-B0E2-E4FF8BA1BDCE}" type="pres">
      <dgm:prSet presAssocID="{70533166-EE99-48D0-8F61-6B551B2EBC2E}" presName="imgShp" presStyleLbl="fgImgPlace1" presStyleIdx="3" presStyleCnt="4"/>
      <dgm:spPr>
        <a:blipFill rotWithShape="0">
          <a:blip xmlns:r="http://schemas.openxmlformats.org/officeDocument/2006/relationships" r:embed="rId4"/>
          <a:stretch>
            <a:fillRect/>
          </a:stretch>
        </a:blipFill>
        <a:ln w="12700"/>
      </dgm:spPr>
    </dgm:pt>
    <dgm:pt modelId="{F93C3BAE-8254-47DC-A8B8-D7B8953344E0}" type="pres">
      <dgm:prSet presAssocID="{70533166-EE99-48D0-8F61-6B551B2EBC2E}" presName="txShp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C7C323C3-F299-4BA8-9F1A-FD898546F005}" type="presOf" srcId="{1D700702-2706-4ABF-9E51-4DC8513B1CC2}" destId="{9CF93884-D460-4EC4-8B6C-B3570085B2B4}" srcOrd="0" destOrd="0" presId="urn:microsoft.com/office/officeart/2005/8/layout/vList3#1"/>
    <dgm:cxn modelId="{0F62717F-87FA-450A-96C8-87BC64CA48C6}" type="presOf" srcId="{345ABE70-95A9-42ED-A389-851ACE9CFBA5}" destId="{BA96259B-689E-49ED-BD0F-9E0924BBAA84}" srcOrd="0" destOrd="0" presId="urn:microsoft.com/office/officeart/2005/8/layout/vList3#1"/>
    <dgm:cxn modelId="{B8AE1B10-2BE4-4C14-8145-3B091C8AB4BD}" type="presOf" srcId="{2C77B70C-0809-410C-A7B3-9A504E0D68BE}" destId="{85B23B6D-E9AE-43D2-802F-F7BF0BAAF5C0}" srcOrd="0" destOrd="0" presId="urn:microsoft.com/office/officeart/2005/8/layout/vList3#1"/>
    <dgm:cxn modelId="{CD7731C1-AEA5-4D1D-B071-3493878C2847}" srcId="{2545B15F-B74C-4CEC-983D-7EA6DD261C66}" destId="{1D700702-2706-4ABF-9E51-4DC8513B1CC2}" srcOrd="0" destOrd="0" parTransId="{A6BC1120-E7CC-4A14-AB8B-B3FFE1F9D403}" sibTransId="{0AEEB175-4B2A-4079-AF71-D1F17265FF2A}"/>
    <dgm:cxn modelId="{902411E9-483B-4F22-9777-CCCA84C4074B}" srcId="{2545B15F-B74C-4CEC-983D-7EA6DD261C66}" destId="{2C77B70C-0809-410C-A7B3-9A504E0D68BE}" srcOrd="1" destOrd="0" parTransId="{2AFE4CA2-67FD-452F-8619-A54981FBBA0D}" sibTransId="{C8254914-7506-4B0C-BB12-8C3049E0BBF8}"/>
    <dgm:cxn modelId="{D71E47F6-9CE3-4A88-84A2-E5B81BEE37EF}" srcId="{2545B15F-B74C-4CEC-983D-7EA6DD261C66}" destId="{345ABE70-95A9-42ED-A389-851ACE9CFBA5}" srcOrd="2" destOrd="0" parTransId="{DE2D7F7F-7A0A-408C-83E4-BFBC4A0298B2}" sibTransId="{A4223592-11D7-43C4-889E-AD39BC330C95}"/>
    <dgm:cxn modelId="{0803E742-EEB0-4AB6-ADEB-736933F69FB2}" type="presOf" srcId="{2545B15F-B74C-4CEC-983D-7EA6DD261C66}" destId="{921B5073-C98F-4BF6-9AA2-0C35DC27C11A}" srcOrd="0" destOrd="0" presId="urn:microsoft.com/office/officeart/2005/8/layout/vList3#1"/>
    <dgm:cxn modelId="{01E1CFC1-9950-4271-8446-B5FE87453AAC}" srcId="{2545B15F-B74C-4CEC-983D-7EA6DD261C66}" destId="{70533166-EE99-48D0-8F61-6B551B2EBC2E}" srcOrd="3" destOrd="0" parTransId="{12D0A08C-04A8-4409-A1A6-A40C7602A160}" sibTransId="{591FEE73-99F4-461B-A42F-E6C2128517F0}"/>
    <dgm:cxn modelId="{23D70498-42CB-44FC-AF80-5519598700CC}" type="presOf" srcId="{70533166-EE99-48D0-8F61-6B551B2EBC2E}" destId="{F93C3BAE-8254-47DC-A8B8-D7B8953344E0}" srcOrd="0" destOrd="0" presId="urn:microsoft.com/office/officeart/2005/8/layout/vList3#1"/>
    <dgm:cxn modelId="{C764BB7E-D0DD-46F7-832B-72E159B95952}" type="presParOf" srcId="{921B5073-C98F-4BF6-9AA2-0C35DC27C11A}" destId="{98E2E135-0320-4865-83E5-13258B583734}" srcOrd="0" destOrd="0" presId="urn:microsoft.com/office/officeart/2005/8/layout/vList3#1"/>
    <dgm:cxn modelId="{016B9B6E-A544-463A-8F3E-D702AC94038D}" type="presParOf" srcId="{98E2E135-0320-4865-83E5-13258B583734}" destId="{8AAC45EA-6A05-492E-9FB1-13125709C599}" srcOrd="0" destOrd="0" presId="urn:microsoft.com/office/officeart/2005/8/layout/vList3#1"/>
    <dgm:cxn modelId="{17729677-C923-4500-A6BC-880D62ADA6A2}" type="presParOf" srcId="{98E2E135-0320-4865-83E5-13258B583734}" destId="{9CF93884-D460-4EC4-8B6C-B3570085B2B4}" srcOrd="1" destOrd="0" presId="urn:microsoft.com/office/officeart/2005/8/layout/vList3#1"/>
    <dgm:cxn modelId="{390CE896-BF60-43B8-93DB-1CB41E48563D}" type="presParOf" srcId="{921B5073-C98F-4BF6-9AA2-0C35DC27C11A}" destId="{48678B17-7E14-47C7-8CE0-7D9BF0BC4184}" srcOrd="1" destOrd="0" presId="urn:microsoft.com/office/officeart/2005/8/layout/vList3#1"/>
    <dgm:cxn modelId="{B9F92D9E-D5A1-4588-A6EF-E132ABE3E884}" type="presParOf" srcId="{921B5073-C98F-4BF6-9AA2-0C35DC27C11A}" destId="{7160ECAF-6F05-47EE-AD67-63555D1D510F}" srcOrd="2" destOrd="0" presId="urn:microsoft.com/office/officeart/2005/8/layout/vList3#1"/>
    <dgm:cxn modelId="{F5A48471-C41D-4489-B84A-D5073CD5201F}" type="presParOf" srcId="{7160ECAF-6F05-47EE-AD67-63555D1D510F}" destId="{C6109788-02ED-460C-9EF5-3F2B1817F18B}" srcOrd="0" destOrd="0" presId="urn:microsoft.com/office/officeart/2005/8/layout/vList3#1"/>
    <dgm:cxn modelId="{3179F2BE-9116-4784-A3D4-14E57E295DDA}" type="presParOf" srcId="{7160ECAF-6F05-47EE-AD67-63555D1D510F}" destId="{85B23B6D-E9AE-43D2-802F-F7BF0BAAF5C0}" srcOrd="1" destOrd="0" presId="urn:microsoft.com/office/officeart/2005/8/layout/vList3#1"/>
    <dgm:cxn modelId="{8B85520B-00EA-407C-8B0F-C64B88CA9335}" type="presParOf" srcId="{921B5073-C98F-4BF6-9AA2-0C35DC27C11A}" destId="{7E4187DE-6C13-40CB-ABFE-2EC31BBB0DE3}" srcOrd="3" destOrd="0" presId="urn:microsoft.com/office/officeart/2005/8/layout/vList3#1"/>
    <dgm:cxn modelId="{266185E1-26FF-498B-AADA-CF391025E88E}" type="presParOf" srcId="{921B5073-C98F-4BF6-9AA2-0C35DC27C11A}" destId="{765E3BEF-915D-4A70-B29D-23AA421F66D0}" srcOrd="4" destOrd="0" presId="urn:microsoft.com/office/officeart/2005/8/layout/vList3#1"/>
    <dgm:cxn modelId="{88A4FFD7-13AA-4EE1-B75A-F932A88F23E3}" type="presParOf" srcId="{765E3BEF-915D-4A70-B29D-23AA421F66D0}" destId="{794D99AA-E785-482D-BF48-55BB772924AF}" srcOrd="0" destOrd="0" presId="urn:microsoft.com/office/officeart/2005/8/layout/vList3#1"/>
    <dgm:cxn modelId="{566E6538-D9E6-4DDC-8442-669946A57B5E}" type="presParOf" srcId="{765E3BEF-915D-4A70-B29D-23AA421F66D0}" destId="{BA96259B-689E-49ED-BD0F-9E0924BBAA84}" srcOrd="1" destOrd="0" presId="urn:microsoft.com/office/officeart/2005/8/layout/vList3#1"/>
    <dgm:cxn modelId="{05B8D70D-B212-4809-A45A-0B4D909C1FDD}" type="presParOf" srcId="{921B5073-C98F-4BF6-9AA2-0C35DC27C11A}" destId="{E71876AC-3D38-4F5D-AF05-CFA9436FB321}" srcOrd="5" destOrd="0" presId="urn:microsoft.com/office/officeart/2005/8/layout/vList3#1"/>
    <dgm:cxn modelId="{D4C68678-9696-4BFE-B13B-912E79AD6075}" type="presParOf" srcId="{921B5073-C98F-4BF6-9AA2-0C35DC27C11A}" destId="{674821F3-1D9A-43F2-8F15-C7B2A923C331}" srcOrd="6" destOrd="0" presId="urn:microsoft.com/office/officeart/2005/8/layout/vList3#1"/>
    <dgm:cxn modelId="{043D7D61-AD4C-4E1D-8A55-8F7006D5F018}" type="presParOf" srcId="{674821F3-1D9A-43F2-8F15-C7B2A923C331}" destId="{5C9DF438-03F3-4041-B0E2-E4FF8BA1BDCE}" srcOrd="0" destOrd="0" presId="urn:microsoft.com/office/officeart/2005/8/layout/vList3#1"/>
    <dgm:cxn modelId="{BAE531AE-DB9B-4FC0-BCAA-A229D42EB040}" type="presParOf" srcId="{674821F3-1D9A-43F2-8F15-C7B2A923C331}" destId="{F93C3BAE-8254-47DC-A8B8-D7B8953344E0}" srcOrd="1" destOrd="0" presId="urn:microsoft.com/office/officeart/2005/8/layout/vList3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1E7B24-7AEF-4A18-9D5E-0DF88A38BFCB}">
      <dsp:nvSpPr>
        <dsp:cNvPr id="0" name=""/>
        <dsp:cNvSpPr/>
      </dsp:nvSpPr>
      <dsp:spPr>
        <a:xfrm rot="5400000">
          <a:off x="2978071" y="-1142363"/>
          <a:ext cx="4536491" cy="7109262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32385" rIns="64770" bIns="32385" numCol="1" spcCol="1270" anchor="ctr" anchorCtr="0">
          <a:noAutofit/>
        </a:bodyPr>
        <a:lstStyle/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b="1" kern="1200" dirty="0" smtClean="0">
              <a:solidFill>
                <a:schemeClr val="accent4"/>
              </a:solidFill>
              <a:latin typeface="Arial" pitchFamily="34" charset="0"/>
              <a:cs typeface="Arial" pitchFamily="34" charset="0"/>
            </a:rPr>
            <a:t>Anot@RCP</a:t>
          </a:r>
          <a:r>
            <a:rPr lang="es-ES" sz="1700" kern="1200" dirty="0" smtClean="0">
              <a:latin typeface="Arial" pitchFamily="34" charset="0"/>
              <a:cs typeface="Arial" pitchFamily="34" charset="0"/>
            </a:rPr>
            <a:t>: </a:t>
          </a:r>
          <a:r>
            <a:rPr lang="es-ES" sz="1700" kern="1200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Envío</a:t>
          </a:r>
          <a:r>
            <a:rPr lang="es-ES" sz="1700" kern="1200" dirty="0" smtClean="0">
              <a:latin typeface="Arial" pitchFamily="34" charset="0"/>
              <a:cs typeface="Arial" pitchFamily="34" charset="0"/>
            </a:rPr>
            <a:t> anotaciones registrales al RCP. Uso obligatorio.</a:t>
          </a:r>
          <a:endParaRPr lang="es-ES" sz="1700" kern="1200" dirty="0">
            <a:latin typeface="Arial" pitchFamily="34" charset="0"/>
            <a:cs typeface="Arial" pitchFamily="34" charset="0"/>
          </a:endParaRPr>
        </a:p>
        <a:p>
          <a:pPr marL="342900" lvl="2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>
              <a:latin typeface="Arial" pitchFamily="34" charset="0"/>
              <a:cs typeface="Arial" pitchFamily="34" charset="0"/>
            </a:rPr>
            <a:t>El envío de documentos registrales firmados electrónicamente por la autoridad competente al RCP.  </a:t>
          </a:r>
          <a:endParaRPr lang="es-ES" sz="1700" kern="1200" dirty="0">
            <a:latin typeface="Arial" pitchFamily="34" charset="0"/>
            <a:cs typeface="Arial" pitchFamily="34" charset="0"/>
          </a:endParaRPr>
        </a:p>
        <a:p>
          <a:pPr marL="342900" lvl="2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>
              <a:latin typeface="Arial" pitchFamily="34" charset="0"/>
              <a:cs typeface="Arial" pitchFamily="34" charset="0"/>
            </a:rPr>
            <a:t>La firma de la Oficina Delegada del RCP del documento registral recibido.</a:t>
          </a:r>
          <a:endParaRPr lang="es-ES" sz="1700" kern="1200" dirty="0">
            <a:latin typeface="Arial" pitchFamily="34" charset="0"/>
            <a:cs typeface="Arial" pitchFamily="34" charset="0"/>
          </a:endParaRPr>
        </a:p>
        <a:p>
          <a:pPr marL="342900" lvl="2" indent="-171450" algn="just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>
              <a:latin typeface="Arial" pitchFamily="34" charset="0"/>
              <a:cs typeface="Arial" pitchFamily="34" charset="0"/>
            </a:rPr>
            <a:t>Almacenamiento del documento registral en RCPDOC que es el archivo electrónico del RCP.</a:t>
          </a:r>
          <a:endParaRPr lang="es-ES" sz="1700" kern="1200" dirty="0">
            <a:latin typeface="Arial" pitchFamily="34" charset="0"/>
            <a:cs typeface="Arial" pitchFamily="34" charset="0"/>
          </a:endParaRPr>
        </a:p>
        <a:p>
          <a:pPr marL="171450" lvl="1" indent="-171450" algn="just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7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b="1" kern="1200" dirty="0" err="1" smtClean="0">
              <a:solidFill>
                <a:schemeClr val="accent4"/>
              </a:solidFill>
              <a:latin typeface="Arial" pitchFamily="34" charset="0"/>
              <a:cs typeface="Arial" pitchFamily="34" charset="0"/>
            </a:rPr>
            <a:t>Consult@RCP</a:t>
          </a:r>
          <a:r>
            <a:rPr lang="es-ES" sz="1700" kern="1200" dirty="0" smtClean="0">
              <a:latin typeface="Arial" pitchFamily="34" charset="0"/>
              <a:cs typeface="Arial" pitchFamily="34" charset="0"/>
            </a:rPr>
            <a:t>: </a:t>
          </a:r>
          <a:r>
            <a:rPr lang="es-ES" sz="1700" kern="1200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Consulta</a:t>
          </a:r>
          <a:r>
            <a:rPr lang="es-ES" sz="1700" kern="1200" dirty="0" smtClean="0">
              <a:latin typeface="Arial" pitchFamily="34" charset="0"/>
              <a:cs typeface="Arial" pitchFamily="34" charset="0"/>
            </a:rPr>
            <a:t> de documentos registrales. Uso opcional.</a:t>
          </a:r>
          <a:endParaRPr lang="es-ES" sz="1700" kern="1200" dirty="0">
            <a:latin typeface="Arial" pitchFamily="34" charset="0"/>
            <a:cs typeface="Arial" pitchFamily="34" charset="0"/>
          </a:endParaRPr>
        </a:p>
        <a:p>
          <a:pPr marL="342900" lvl="2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>
              <a:latin typeface="Arial" pitchFamily="34" charset="0"/>
              <a:cs typeface="Arial" pitchFamily="34" charset="0"/>
            </a:rPr>
            <a:t>Documentos electrónicos y en formato </a:t>
          </a:r>
          <a:r>
            <a:rPr lang="es-ES" sz="1700" kern="1200" dirty="0" err="1" smtClean="0">
              <a:latin typeface="Arial" pitchFamily="34" charset="0"/>
              <a:cs typeface="Arial" pitchFamily="34" charset="0"/>
            </a:rPr>
            <a:t>pdf</a:t>
          </a:r>
          <a:r>
            <a:rPr lang="es-ES" sz="1700" kern="1200" dirty="0" smtClean="0">
              <a:latin typeface="Arial" pitchFamily="34" charset="0"/>
              <a:cs typeface="Arial" pitchFamily="34" charset="0"/>
            </a:rPr>
            <a:t>.</a:t>
          </a:r>
          <a:endParaRPr lang="es-ES" sz="1700" kern="1200" dirty="0">
            <a:latin typeface="Arial" pitchFamily="34" charset="0"/>
            <a:cs typeface="Arial" pitchFamily="34" charset="0"/>
          </a:endParaRPr>
        </a:p>
        <a:p>
          <a:pPr marL="342900" lvl="2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700" kern="1200" dirty="0">
            <a:latin typeface="Arial" pitchFamily="34" charset="0"/>
            <a:cs typeface="Arial" pitchFamily="34" charset="0"/>
          </a:endParaRPr>
        </a:p>
        <a:p>
          <a:pPr marL="171450" lvl="1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b="1" kern="1200" dirty="0" err="1" smtClean="0">
              <a:solidFill>
                <a:schemeClr val="accent4"/>
              </a:solidFill>
              <a:latin typeface="Arial" pitchFamily="34" charset="0"/>
              <a:cs typeface="Arial" pitchFamily="34" charset="0"/>
            </a:rPr>
            <a:t>Edit@RCP</a:t>
          </a:r>
          <a:r>
            <a:rPr lang="es-ES" sz="1700" kern="1200" dirty="0" smtClean="0">
              <a:latin typeface="Arial" pitchFamily="34" charset="0"/>
              <a:cs typeface="Arial" pitchFamily="34" charset="0"/>
            </a:rPr>
            <a:t>: </a:t>
          </a:r>
          <a:r>
            <a:rPr lang="es-ES" sz="1700" kern="1200" dirty="0" smtClean="0">
              <a:solidFill>
                <a:schemeClr val="accent2">
                  <a:lumMod val="40000"/>
                  <a:lumOff val="60000"/>
                </a:schemeClr>
              </a:solidFill>
              <a:latin typeface="Arial" pitchFamily="34" charset="0"/>
              <a:cs typeface="Arial" pitchFamily="34" charset="0"/>
            </a:rPr>
            <a:t>Generación</a:t>
          </a:r>
          <a:r>
            <a:rPr lang="es-ES" sz="1700" kern="1200" dirty="0" smtClean="0">
              <a:latin typeface="Arial" pitchFamily="34" charset="0"/>
              <a:cs typeface="Arial" pitchFamily="34" charset="0"/>
            </a:rPr>
            <a:t> de documentos registrales. Uso opcional.</a:t>
          </a:r>
          <a:endParaRPr lang="es-ES" sz="1700" kern="1200" dirty="0">
            <a:latin typeface="Arial" pitchFamily="34" charset="0"/>
            <a:cs typeface="Arial" pitchFamily="34" charset="0"/>
          </a:endParaRPr>
        </a:p>
        <a:p>
          <a:pPr marL="342900" lvl="2" indent="-171450" algn="l" defTabSz="755650" rtl="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700" kern="1200" dirty="0" smtClean="0">
              <a:latin typeface="Arial" pitchFamily="34" charset="0"/>
              <a:cs typeface="Arial" pitchFamily="34" charset="0"/>
            </a:rPr>
            <a:t>Permite crear documento registrales con los datos proporcionados por la aplicación cliente.</a:t>
          </a:r>
          <a:endParaRPr lang="es-ES" sz="1700" kern="1200" dirty="0">
            <a:latin typeface="Arial" pitchFamily="34" charset="0"/>
            <a:cs typeface="Arial" pitchFamily="34" charset="0"/>
          </a:endParaRPr>
        </a:p>
      </dsp:txBody>
      <dsp:txXfrm rot="-5400000">
        <a:off x="1691686" y="365475"/>
        <a:ext cx="6887809" cy="4093585"/>
      </dsp:txXfrm>
    </dsp:sp>
    <dsp:sp modelId="{35A07F9F-F282-49BB-9DB6-F78F931865AF}">
      <dsp:nvSpPr>
        <dsp:cNvPr id="0" name=""/>
        <dsp:cNvSpPr/>
      </dsp:nvSpPr>
      <dsp:spPr>
        <a:xfrm>
          <a:off x="343051" y="0"/>
          <a:ext cx="1348633" cy="4824536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26670" rIns="53340" bIns="26670" numCol="1" spcCol="1270" anchor="ctr" anchorCtr="0">
          <a:noAutofit/>
        </a:bodyPr>
        <a:lstStyle/>
        <a:p>
          <a:pPr lvl="0" algn="ctr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kern="1200" dirty="0" smtClean="0"/>
            <a:t>El RCP ofrece a las aplicaciones de RRHH los siguientes servicios:</a:t>
          </a:r>
          <a:endParaRPr lang="es-ES" sz="1400" kern="1200" dirty="0"/>
        </a:p>
      </dsp:txBody>
      <dsp:txXfrm>
        <a:off x="408886" y="65835"/>
        <a:ext cx="1216963" cy="469286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CF93884-D460-4EC4-8B6C-B3570085B2B4}">
      <dsp:nvSpPr>
        <dsp:cNvPr id="0" name=""/>
        <dsp:cNvSpPr/>
      </dsp:nvSpPr>
      <dsp:spPr>
        <a:xfrm rot="10800000">
          <a:off x="1747479" y="426"/>
          <a:ext cx="6080760" cy="1244927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5871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b="1" kern="1200" dirty="0" err="1" smtClean="0">
              <a:solidFill>
                <a:schemeClr val="accent4"/>
              </a:solidFill>
            </a:rPr>
            <a:t>Anot@RCP</a:t>
          </a:r>
          <a:r>
            <a:rPr lang="es-ES" sz="1700" kern="1200" dirty="0" smtClean="0"/>
            <a:t> permite el </a:t>
          </a:r>
          <a:r>
            <a:rPr lang="es-ES" sz="1700" b="1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envío electrónico de documentos </a:t>
          </a:r>
          <a:r>
            <a:rPr lang="es-ES" sz="1700" kern="1200" dirty="0" smtClean="0"/>
            <a:t>registrales </a:t>
          </a:r>
          <a:r>
            <a:rPr lang="es-ES" sz="1700" b="1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firmados electrónicamente </a:t>
          </a:r>
          <a:r>
            <a:rPr lang="es-ES" sz="1700" kern="1200" dirty="0" smtClean="0"/>
            <a:t>por la autoridad competente y que deben gestionarse en el RCP. </a:t>
          </a:r>
          <a:endParaRPr lang="es-ES" sz="1700" kern="1200" dirty="0"/>
        </a:p>
      </dsp:txBody>
      <dsp:txXfrm rot="10800000">
        <a:off x="2058711" y="426"/>
        <a:ext cx="5769528" cy="1244927"/>
      </dsp:txXfrm>
    </dsp:sp>
    <dsp:sp modelId="{8AAC45EA-6A05-492E-9FB1-13125709C599}">
      <dsp:nvSpPr>
        <dsp:cNvPr id="0" name=""/>
        <dsp:cNvSpPr/>
      </dsp:nvSpPr>
      <dsp:spPr>
        <a:xfrm>
          <a:off x="1315760" y="166066"/>
          <a:ext cx="863436" cy="913647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12700" cap="flat" cmpd="thickThin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5B23B6D-E9AE-43D2-802F-F7BF0BAAF5C0}">
      <dsp:nvSpPr>
        <dsp:cNvPr id="0" name=""/>
        <dsp:cNvSpPr/>
      </dsp:nvSpPr>
      <dsp:spPr>
        <a:xfrm rot="10800000">
          <a:off x="1784397" y="1547177"/>
          <a:ext cx="6080760" cy="101110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5871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De este modo se permite que la inscripción y anotación de los actos relativos al personal se tramite de forma </a:t>
          </a:r>
          <a:r>
            <a:rPr lang="es-ES" sz="1700" b="1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electrónica</a:t>
          </a:r>
          <a:r>
            <a:rPr lang="es-ES" sz="1700" kern="1200" dirty="0" smtClean="0"/>
            <a:t>. </a:t>
          </a:r>
          <a:endParaRPr lang="es-ES" sz="1700" kern="1200" dirty="0"/>
        </a:p>
      </dsp:txBody>
      <dsp:txXfrm rot="10800000">
        <a:off x="2037174" y="1547177"/>
        <a:ext cx="5827983" cy="1011108"/>
      </dsp:txXfrm>
    </dsp:sp>
    <dsp:sp modelId="{C6109788-02ED-460C-9EF5-3F2B1817F18B}">
      <dsp:nvSpPr>
        <dsp:cNvPr id="0" name=""/>
        <dsp:cNvSpPr/>
      </dsp:nvSpPr>
      <dsp:spPr>
        <a:xfrm>
          <a:off x="1278842" y="1547177"/>
          <a:ext cx="1011108" cy="1011108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12700" cap="flat" cmpd="thickThin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A96259B-689E-49ED-BD0F-9E0924BBAA84}">
      <dsp:nvSpPr>
        <dsp:cNvPr id="0" name=""/>
        <dsp:cNvSpPr/>
      </dsp:nvSpPr>
      <dsp:spPr>
        <a:xfrm rot="10800000">
          <a:off x="1784397" y="2860109"/>
          <a:ext cx="6080760" cy="101110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5871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El uso de este sistema supone una </a:t>
          </a:r>
          <a:r>
            <a:rPr lang="es-ES" sz="1700" b="1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mejora</a:t>
          </a:r>
          <a:r>
            <a:rPr lang="es-ES" sz="1700" kern="1200" dirty="0" smtClean="0"/>
            <a:t> de los </a:t>
          </a:r>
          <a:r>
            <a:rPr lang="es-ES" sz="1700" b="1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tiempos de tramitación</a:t>
          </a:r>
          <a:r>
            <a:rPr lang="es-ES" sz="1700" kern="1200" dirty="0" smtClean="0"/>
            <a:t>, </a:t>
          </a:r>
          <a:r>
            <a:rPr lang="es-ES" sz="1700" b="1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elimina el papel </a:t>
          </a:r>
          <a:r>
            <a:rPr lang="es-ES" sz="1700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y </a:t>
          </a:r>
          <a:r>
            <a:rPr lang="es-ES" sz="1700" b="1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facilita la gestión documental</a:t>
          </a:r>
          <a:r>
            <a:rPr lang="es-ES" sz="1700" kern="1200" dirty="0" smtClean="0"/>
            <a:t>, entre otras ventajas.</a:t>
          </a:r>
          <a:endParaRPr lang="es-ES" sz="1700" kern="1200" dirty="0"/>
        </a:p>
      </dsp:txBody>
      <dsp:txXfrm rot="10800000">
        <a:off x="2037174" y="2860109"/>
        <a:ext cx="5827983" cy="1011108"/>
      </dsp:txXfrm>
    </dsp:sp>
    <dsp:sp modelId="{794D99AA-E785-482D-BF48-55BB772924AF}">
      <dsp:nvSpPr>
        <dsp:cNvPr id="0" name=""/>
        <dsp:cNvSpPr/>
      </dsp:nvSpPr>
      <dsp:spPr>
        <a:xfrm>
          <a:off x="1278842" y="2860109"/>
          <a:ext cx="1011108" cy="1011108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12700" cap="flat" cmpd="thickThin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93C3BAE-8254-47DC-A8B8-D7B8953344E0}">
      <dsp:nvSpPr>
        <dsp:cNvPr id="0" name=""/>
        <dsp:cNvSpPr/>
      </dsp:nvSpPr>
      <dsp:spPr>
        <a:xfrm rot="10800000">
          <a:off x="1784397" y="4173041"/>
          <a:ext cx="6080760" cy="1011108"/>
        </a:xfrm>
        <a:prstGeom prst="homePlat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55000" cap="flat" cmpd="thickThin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45871" tIns="64770" rIns="120904" bIns="64770" numCol="1" spcCol="1270" anchor="ctr" anchorCtr="0">
          <a:noAutofit/>
        </a:bodyPr>
        <a:lstStyle/>
        <a:p>
          <a:pPr lvl="0" algn="ctr" defTabSz="75565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700" kern="1200" dirty="0" smtClean="0"/>
            <a:t>El objetivo final es </a:t>
          </a:r>
          <a:r>
            <a:rPr lang="es-ES" sz="1700" b="1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eliminar</a:t>
          </a:r>
          <a:r>
            <a:rPr lang="es-ES" sz="1700" kern="1200" dirty="0" smtClean="0"/>
            <a:t> el envío de documentos en soporte </a:t>
          </a:r>
          <a:r>
            <a:rPr lang="es-ES" sz="1700" b="1" kern="1200" dirty="0" smtClean="0">
              <a:solidFill>
                <a:schemeClr val="accent2">
                  <a:lumMod val="40000"/>
                  <a:lumOff val="60000"/>
                </a:schemeClr>
              </a:solidFill>
            </a:rPr>
            <a:t>papel</a:t>
          </a:r>
          <a:r>
            <a:rPr lang="es-ES" sz="1700" kern="1200" dirty="0" smtClean="0"/>
            <a:t>. </a:t>
          </a:r>
          <a:endParaRPr lang="es-ES" sz="1700" kern="1200" dirty="0"/>
        </a:p>
      </dsp:txBody>
      <dsp:txXfrm rot="10800000">
        <a:off x="2037174" y="4173041"/>
        <a:ext cx="5827983" cy="1011108"/>
      </dsp:txXfrm>
    </dsp:sp>
    <dsp:sp modelId="{5C9DF438-03F3-4041-B0E2-E4FF8BA1BDCE}">
      <dsp:nvSpPr>
        <dsp:cNvPr id="0" name=""/>
        <dsp:cNvSpPr/>
      </dsp:nvSpPr>
      <dsp:spPr>
        <a:xfrm>
          <a:off x="1278842" y="4173041"/>
          <a:ext cx="1011108" cy="1011108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12700" cap="flat" cmpd="thickThin" algn="ctr">
          <a:solidFill>
            <a:scrgbClr r="0" g="0" b="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3#1">
  <dgm:title val=""/>
  <dgm:desc val=""/>
  <dgm:catLst>
    <dgm:cat type="list" pri="14000"/>
    <dgm:cat type="convert" pri="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emf"/><Relationship Id="rId1" Type="http://schemas.openxmlformats.org/officeDocument/2006/relationships/image" Target="../media/image10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image" Target="../media/image21.emf"/><Relationship Id="rId1" Type="http://schemas.openxmlformats.org/officeDocument/2006/relationships/image" Target="../media/image20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252" cy="493316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14932" y="0"/>
            <a:ext cx="2919252" cy="493316"/>
          </a:xfrm>
          <a:prstGeom prst="rect">
            <a:avLst/>
          </a:prstGeom>
        </p:spPr>
        <p:txBody>
          <a:bodyPr vert="horz" lIns="91038" tIns="45519" rIns="91038" bIns="45519" rtlCol="0"/>
          <a:lstStyle>
            <a:lvl1pPr algn="r">
              <a:defRPr sz="1200"/>
            </a:lvl1pPr>
          </a:lstStyle>
          <a:p>
            <a:fld id="{EAE70916-33BD-4A55-8C43-B86F4ED929CF}" type="datetimeFigureOut">
              <a:rPr lang="es-ES" smtClean="0"/>
              <a:pPr/>
              <a:t>25/06/2019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01700" y="739775"/>
            <a:ext cx="4932363" cy="37004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038" tIns="45519" rIns="91038" bIns="45519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2945" y="4686499"/>
            <a:ext cx="5389874" cy="4439841"/>
          </a:xfrm>
          <a:prstGeom prst="rect">
            <a:avLst/>
          </a:prstGeom>
        </p:spPr>
        <p:txBody>
          <a:bodyPr vert="horz" lIns="91038" tIns="45519" rIns="91038" bIns="45519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371417"/>
            <a:ext cx="2919252" cy="493316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14932" y="9371417"/>
            <a:ext cx="2919252" cy="493316"/>
          </a:xfrm>
          <a:prstGeom prst="rect">
            <a:avLst/>
          </a:prstGeom>
        </p:spPr>
        <p:txBody>
          <a:bodyPr vert="horz" lIns="91038" tIns="45519" rIns="91038" bIns="45519" rtlCol="0" anchor="b"/>
          <a:lstStyle>
            <a:lvl1pPr algn="r">
              <a:defRPr sz="1200"/>
            </a:lvl1pPr>
          </a:lstStyle>
          <a:p>
            <a:fld id="{D6AAC694-2845-47DC-A500-01F14FD68D1B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971965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9 Triángulo rectángulo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grpSp>
        <p:nvGrpSpPr>
          <p:cNvPr id="2" name="1 Grupo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6 Forma libre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8" name="7 Forma libre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1" name="10 Forma libre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/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11 Conector recto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EF67971-107F-47E9-A45E-C1D345357EA9}" type="datetime1">
              <a:rPr lang="es-ES" smtClean="0"/>
              <a:pPr/>
              <a:t>25/06/2019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4C9BA147-4AF5-4D6D-A169-F5175CF99083}" type="slidenum">
              <a:rPr lang="es-ES" smtClean="0"/>
              <a:pPr/>
              <a:t>‹Nº›</a:t>
            </a:fld>
            <a:endParaRPr lang="es-ES" dirty="0"/>
          </a:p>
        </p:txBody>
      </p:sp>
      <p:pic>
        <p:nvPicPr>
          <p:cNvPr id="16" name="Picture 3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371"/>
            <a:ext cx="2680201" cy="75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2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2950" y="174154"/>
            <a:ext cx="21336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" name="22 CuadroTexto"/>
          <p:cNvSpPr txBox="1"/>
          <p:nvPr userDrawn="1"/>
        </p:nvSpPr>
        <p:spPr>
          <a:xfrm>
            <a:off x="7092280" y="262389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 err="1" smtClean="0">
                <a:solidFill>
                  <a:schemeClr val="bg1"/>
                </a:solidFill>
              </a:rPr>
              <a:t>Secretaría</a:t>
            </a:r>
            <a:r>
              <a:rPr kumimoji="0" lang="en-US" sz="1200" baseline="0" dirty="0" smtClean="0">
                <a:solidFill>
                  <a:schemeClr val="bg1"/>
                </a:solidFill>
              </a:rPr>
              <a:t> General de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aseline="0" dirty="0" err="1" smtClean="0">
                <a:solidFill>
                  <a:schemeClr val="bg1"/>
                </a:solidFill>
              </a:rPr>
              <a:t>Administración</a:t>
            </a:r>
            <a:r>
              <a:rPr kumimoji="0" lang="en-US" sz="1200" baseline="0" dirty="0" smtClean="0">
                <a:solidFill>
                  <a:schemeClr val="bg1"/>
                </a:solidFill>
              </a:rPr>
              <a:t> Digital</a:t>
            </a:r>
            <a:endParaRPr kumimoji="0" lang="en-US" sz="1200" dirty="0" smtClean="0">
              <a:solidFill>
                <a:schemeClr val="bg1"/>
              </a:solidFill>
            </a:endParaRPr>
          </a:p>
          <a:p>
            <a:endParaRPr lang="es-ES" sz="1200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F4668-3389-4C2B-8A06-FBD5102004AA}" type="datetime1">
              <a:rPr lang="es-ES" smtClean="0"/>
              <a:pPr/>
              <a:t>25/06/2019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‹Nº›</a:t>
            </a:fld>
            <a:endParaRPr lang="es-ES" dirty="0"/>
          </a:p>
        </p:txBody>
      </p:sp>
    </p:spTree>
  </p:cSld>
  <p:clrMapOvr>
    <a:masterClrMapping/>
  </p:clrMapOvr>
  <p:transition>
    <p:wipe dir="d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7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12 Forma libre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11 Forma libre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13 Triángulo rectángulo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4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/>
          <a:p>
            <a:pPr algn="ctr" eaLnBrk="1" latinLnBrk="0" hangingPunct="1"/>
            <a:endParaRPr kumimoji="0" lang="en-US" sz="1200" dirty="0"/>
          </a:p>
        </p:txBody>
      </p:sp>
      <p:cxnSp>
        <p:nvCxnSpPr>
          <p:cNvPr id="15" name="14 Conector recto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1214422"/>
            <a:ext cx="8229600" cy="1214446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r>
              <a:rPr kumimoji="0" lang="es-ES" dirty="0" smtClean="0"/>
              <a:t>Haga clic para modificar el estilo de título del patrón</a:t>
            </a:r>
            <a:endParaRPr kumimoji="0" lang="en-US" dirty="0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2643182"/>
            <a:ext cx="8229600" cy="3364109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8E14F223-A7EB-4816-B1FB-21B05D201773}" type="datetime1">
              <a:rPr lang="es-ES" smtClean="0"/>
              <a:pPr/>
              <a:t>25/06/2019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4C9BA147-4AF5-4D6D-A169-F5175CF99083}" type="slidenum">
              <a:rPr lang="es-ES" smtClean="0"/>
              <a:pPr/>
              <a:t>‹Nº›</a:t>
            </a:fld>
            <a:endParaRPr lang="es-ES"/>
          </a:p>
        </p:txBody>
      </p:sp>
      <p:pic>
        <p:nvPicPr>
          <p:cNvPr id="19" name="Picture 2"/>
          <p:cNvPicPr>
            <a:picLocks noChangeAspect="1" noChangeArrowheads="1"/>
          </p:cNvPicPr>
          <p:nvPr userDrawn="1"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0"/>
            <a:ext cx="9144000" cy="1214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52950" y="174154"/>
            <a:ext cx="2133600" cy="59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" name="Picture 3"/>
          <p:cNvPicPr>
            <a:picLocks noChangeAspect="1" noChangeArrowheads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05371"/>
            <a:ext cx="2680201" cy="7570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CuadroTexto"/>
          <p:cNvSpPr txBox="1"/>
          <p:nvPr userDrawn="1"/>
        </p:nvSpPr>
        <p:spPr>
          <a:xfrm>
            <a:off x="7092280" y="262389"/>
            <a:ext cx="18517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dirty="0" err="1" smtClean="0">
                <a:solidFill>
                  <a:schemeClr val="bg1"/>
                </a:solidFill>
              </a:rPr>
              <a:t>Secretaría</a:t>
            </a:r>
            <a:r>
              <a:rPr kumimoji="0" lang="en-US" sz="1200" baseline="0" dirty="0" smtClean="0">
                <a:solidFill>
                  <a:schemeClr val="bg1"/>
                </a:solidFill>
              </a:rPr>
              <a:t> General de </a:t>
            </a: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aseline="0" dirty="0" err="1" smtClean="0">
                <a:solidFill>
                  <a:schemeClr val="bg1"/>
                </a:solidFill>
              </a:rPr>
              <a:t>Administración</a:t>
            </a:r>
            <a:r>
              <a:rPr kumimoji="0" lang="en-US" sz="1200" baseline="0" dirty="0" smtClean="0">
                <a:solidFill>
                  <a:schemeClr val="bg1"/>
                </a:solidFill>
              </a:rPr>
              <a:t> Digital</a:t>
            </a:r>
            <a:endParaRPr kumimoji="0" lang="en-US" sz="1200" dirty="0" smtClean="0">
              <a:solidFill>
                <a:schemeClr val="bg1"/>
              </a:solidFill>
            </a:endParaRPr>
          </a:p>
          <a:p>
            <a:endParaRPr lang="es-ES" sz="1200" dirty="0">
              <a:solidFill>
                <a:schemeClr val="bg1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</p:sldLayoutIdLst>
  <p:transition>
    <p:wipe dir="d"/>
  </p:transition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oleObject" Target="../embeddings/oleObject1.bin"/><Relationship Id="rId7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1.emf"/><Relationship Id="rId5" Type="http://schemas.openxmlformats.org/officeDocument/2006/relationships/oleObject" Target="../embeddings/oleObject2.bin"/><Relationship Id="rId10" Type="http://schemas.openxmlformats.org/officeDocument/2006/relationships/image" Target="../media/image15.png"/><Relationship Id="rId4" Type="http://schemas.openxmlformats.org/officeDocument/2006/relationships/image" Target="../media/image10.emf"/><Relationship Id="rId9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emf"/><Relationship Id="rId3" Type="http://schemas.openxmlformats.org/officeDocument/2006/relationships/image" Target="../media/image23.png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2.e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6.png"/><Relationship Id="rId11" Type="http://schemas.openxmlformats.org/officeDocument/2006/relationships/oleObject" Target="../embeddings/oleObject5.bin"/><Relationship Id="rId5" Type="http://schemas.openxmlformats.org/officeDocument/2006/relationships/image" Target="../media/image25.png"/><Relationship Id="rId10" Type="http://schemas.openxmlformats.org/officeDocument/2006/relationships/image" Target="../media/image21.emf"/><Relationship Id="rId4" Type="http://schemas.openxmlformats.org/officeDocument/2006/relationships/image" Target="../media/image24.png"/><Relationship Id="rId9" Type="http://schemas.openxmlformats.org/officeDocument/2006/relationships/oleObject" Target="../embeddings/oleObject4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administracionelectronica.gob.es/ctt/portafirmas#.XQehV4j7Tcs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administracionelectronica.gob.es/ctt/anota" TargetMode="External"/><Relationship Id="rId4" Type="http://schemas.openxmlformats.org/officeDocument/2006/relationships/hyperlink" Target="https://ssweb.seap.minhap.es/ayuda/consulta/RCPTIC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1" y="1628800"/>
            <a:ext cx="9144000" cy="286232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endParaRPr lang="es-ES" sz="3600" b="1" cap="all" dirty="0" smtClean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es-ES" sz="36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Gestión electrónica </a:t>
            </a:r>
          </a:p>
          <a:p>
            <a:pPr algn="ctr"/>
            <a:endParaRPr lang="es-ES" sz="3600" b="1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ctr"/>
            <a:r>
              <a:rPr lang="es-ES" sz="3600" b="1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de documentos registrales</a:t>
            </a:r>
          </a:p>
          <a:p>
            <a:pPr algn="ctr"/>
            <a:endParaRPr lang="es-ES" sz="36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3995936" y="6021288"/>
            <a:ext cx="1407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dirty="0" smtClean="0">
                <a:solidFill>
                  <a:schemeClr val="bg1"/>
                </a:solidFill>
              </a:rPr>
              <a:t>Junio 2019</a:t>
            </a:r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1</a:t>
            </a:fld>
            <a:endParaRPr lang="es-E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3" y="1214422"/>
            <a:ext cx="928694" cy="651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00034" y="1785926"/>
            <a:ext cx="7600358" cy="4307370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endParaRPr lang="es-ES" sz="28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Introducción </a:t>
            </a:r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al sistema de información RCP y 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otros </a:t>
            </a:r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servicios 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relacionados</a:t>
            </a:r>
            <a:endParaRPr lang="es-ES" sz="2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Visión 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general de </a:t>
            </a:r>
            <a:r>
              <a:rPr lang="es-E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Anot@RCP</a:t>
            </a:r>
            <a:endParaRPr lang="es-ES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Gestión 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anotaciones recibidas a través de </a:t>
            </a: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Anot@RCP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anotar o rechazar </a:t>
            </a: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solicitudes</a:t>
            </a:r>
            <a:endParaRPr lang="es-ES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Gestión 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anotaciones recibidas a través de </a:t>
            </a:r>
            <a:r>
              <a:rPr lang="es-E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Anot@RCP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firmar y archivar documentos registrales</a:t>
            </a:r>
          </a:p>
          <a:p>
            <a:pPr>
              <a:buFont typeface="Arial" pitchFamily="34" charset="0"/>
              <a:buChar char="•"/>
            </a:pPr>
            <a:endParaRPr lang="es-ES" sz="33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sz="33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428596" y="1071546"/>
            <a:ext cx="8229600" cy="785810"/>
          </a:xfrm>
        </p:spPr>
        <p:txBody>
          <a:bodyPr>
            <a:normAutofit/>
          </a:bodyPr>
          <a:lstStyle/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3600" dirty="0" smtClean="0">
                <a:solidFill>
                  <a:srgbClr val="003399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ÍNDICE</a:t>
            </a:r>
            <a:endParaRPr lang="es-ES" sz="3600" dirty="0">
              <a:solidFill>
                <a:srgbClr val="003399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4284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36504"/>
          </a:xfrm>
        </p:spPr>
        <p:txBody>
          <a:bodyPr>
            <a:normAutofit fontScale="70000" lnSpcReduction="20000"/>
          </a:bodyPr>
          <a:lstStyle/>
          <a:p>
            <a:pPr algn="just"/>
            <a:r>
              <a:rPr lang="es-ES" sz="2600" dirty="0" smtClean="0">
                <a:latin typeface="Arial" pitchFamily="34" charset="0"/>
                <a:cs typeface="Arial" pitchFamily="34" charset="0"/>
              </a:rPr>
              <a:t>Es el </a:t>
            </a:r>
            <a:r>
              <a:rPr lang="es-ES" sz="26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registro administrativo de la AGE </a:t>
            </a:r>
            <a:r>
              <a:rPr lang="es-ES" sz="2600" dirty="0" smtClean="0">
                <a:latin typeface="Arial" pitchFamily="34" charset="0"/>
                <a:cs typeface="Arial" pitchFamily="34" charset="0"/>
              </a:rPr>
              <a:t>en el que se inscribe a los empleados a su servicio y se anotan los </a:t>
            </a:r>
            <a:r>
              <a:rPr lang="es-ES" sz="2600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actos relativos a su vida administrativa</a:t>
            </a:r>
            <a:r>
              <a:rPr lang="es-ES" sz="2600" dirty="0" smtClean="0">
                <a:latin typeface="Arial" pitchFamily="34" charset="0"/>
                <a:cs typeface="Arial" pitchFamily="34" charset="0"/>
              </a:rPr>
              <a:t>.  Dependiente de la </a:t>
            </a:r>
            <a:r>
              <a:rPr lang="es-ES" sz="26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D.G. de la Función Pública </a:t>
            </a:r>
            <a:r>
              <a:rPr lang="es-ES" sz="2600" dirty="0" smtClean="0">
                <a:latin typeface="Arial" pitchFamily="34" charset="0"/>
                <a:cs typeface="Arial" pitchFamily="34" charset="0"/>
              </a:rPr>
              <a:t>a través de la </a:t>
            </a:r>
            <a:r>
              <a:rPr lang="es-ES" sz="26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S.G. del Registro Central de Personal</a:t>
            </a:r>
            <a:r>
              <a:rPr lang="es-ES" sz="2600" dirty="0" smtClean="0">
                <a:latin typeface="Arial" pitchFamily="34" charset="0"/>
                <a:cs typeface="Arial" pitchFamily="34" charset="0"/>
              </a:rPr>
              <a:t>, y regulado por el </a:t>
            </a:r>
            <a:r>
              <a:rPr lang="es-ES" sz="2600" b="1" dirty="0" smtClean="0">
                <a:latin typeface="Arial" pitchFamily="34" charset="0"/>
                <a:cs typeface="Arial" pitchFamily="34" charset="0"/>
              </a:rPr>
              <a:t>Real Decreto 2073/1999</a:t>
            </a:r>
            <a:r>
              <a:rPr lang="es-ES" sz="2600" dirty="0" smtClean="0">
                <a:latin typeface="Arial" pitchFamily="34" charset="0"/>
                <a:cs typeface="Arial" pitchFamily="34" charset="0"/>
              </a:rPr>
              <a:t>, de 30 de diciembre. </a:t>
            </a:r>
          </a:p>
          <a:p>
            <a:pPr algn="just"/>
            <a:endParaRPr lang="es-ES" sz="2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2600" dirty="0" smtClean="0">
                <a:latin typeface="Arial" pitchFamily="34" charset="0"/>
                <a:cs typeface="Arial" pitchFamily="34" charset="0"/>
              </a:rPr>
              <a:t>Para llevar a cabo las anotaciones, los órganos competentes en materia de personal remiten al RCP documentos registrales recogiendo los distintos actos administrativos (tomas de posesión, ceses, reconocimientos de grado, etc.). </a:t>
            </a:r>
          </a:p>
          <a:p>
            <a:pPr algn="just"/>
            <a:endParaRPr lang="es-ES" sz="2600" dirty="0" smtClean="0"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es-ES" sz="2600" dirty="0" smtClean="0">
                <a:latin typeface="Arial" pitchFamily="34" charset="0"/>
                <a:cs typeface="Arial" pitchFamily="34" charset="0"/>
              </a:rPr>
              <a:t>La </a:t>
            </a:r>
            <a:r>
              <a:rPr lang="es-ES" sz="2600" b="1" dirty="0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t>Ley 39/2015</a:t>
            </a:r>
            <a:r>
              <a:rPr lang="es-ES" sz="2600" dirty="0" smtClean="0">
                <a:latin typeface="Arial" pitchFamily="34" charset="0"/>
                <a:cs typeface="Arial" pitchFamily="34" charset="0"/>
              </a:rPr>
              <a:t>, de 1 de octubre, del Procedimiento Administrativo Común de las Administraciones Públicas, establece en su artículo 26 la emisión de los documentos administrativos por escrito a través de </a:t>
            </a:r>
            <a:r>
              <a:rPr lang="es-ES" sz="2600" b="1" dirty="0" smtClean="0">
                <a:latin typeface="Arial" pitchFamily="34" charset="0"/>
                <a:cs typeface="Arial" pitchFamily="34" charset="0"/>
              </a:rPr>
              <a:t>medios </a:t>
            </a:r>
            <a:r>
              <a:rPr lang="es-ES" sz="2600" b="1" dirty="0" smtClean="0">
                <a:latin typeface="Arial" pitchFamily="34" charset="0"/>
                <a:cs typeface="Arial" pitchFamily="34" charset="0"/>
              </a:rPr>
              <a:t>electrónicos</a:t>
            </a:r>
            <a:r>
              <a:rPr lang="es-ES" sz="2600" b="1" smtClean="0">
                <a:latin typeface="Arial" pitchFamily="34" charset="0"/>
                <a:cs typeface="Arial" pitchFamily="34" charset="0"/>
              </a:rPr>
              <a:t>: AnotaRCP</a:t>
            </a:r>
            <a:r>
              <a:rPr lang="es-ES" sz="2600" smtClean="0">
                <a:latin typeface="Arial" pitchFamily="34" charset="0"/>
                <a:cs typeface="Arial" pitchFamily="34" charset="0"/>
              </a:rPr>
              <a:t>.</a:t>
            </a:r>
            <a:endParaRPr lang="es-ES" sz="2600" dirty="0" smtClean="0">
              <a:latin typeface="Arial" pitchFamily="34" charset="0"/>
              <a:cs typeface="Arial" pitchFamily="34" charset="0"/>
            </a:endParaRPr>
          </a:p>
          <a:p>
            <a:pPr algn="just"/>
            <a:endParaRPr lang="es-ES" dirty="0" smtClean="0">
              <a:latin typeface="Arial" pitchFamily="34" charset="0"/>
              <a:cs typeface="Arial" pitchFamily="34" charset="0"/>
            </a:endParaRPr>
          </a:p>
          <a:p>
            <a:r>
              <a:rPr lang="es-ES" sz="2600" dirty="0">
                <a:latin typeface="Arial" pitchFamily="34" charset="0"/>
                <a:cs typeface="Arial" pitchFamily="34" charset="0"/>
              </a:rPr>
              <a:t>Uso </a:t>
            </a:r>
            <a:r>
              <a:rPr lang="es-ES" sz="2600" b="1" dirty="0">
                <a:latin typeface="Arial" pitchFamily="34" charset="0"/>
                <a:cs typeface="Arial" pitchFamily="34" charset="0"/>
              </a:rPr>
              <a:t>obligatorio</a:t>
            </a:r>
            <a:r>
              <a:rPr lang="es-ES" sz="2600" dirty="0">
                <a:latin typeface="Arial" pitchFamily="34" charset="0"/>
                <a:cs typeface="Arial" pitchFamily="34" charset="0"/>
              </a:rPr>
              <a:t> de AnotaRCP antes de </a:t>
            </a:r>
            <a:r>
              <a:rPr lang="es-ES" sz="2600" b="1" dirty="0">
                <a:latin typeface="Arial" pitchFamily="34" charset="0"/>
                <a:cs typeface="Arial" pitchFamily="34" charset="0"/>
              </a:rPr>
              <a:t>1 de febrero de 2020.</a:t>
            </a:r>
          </a:p>
          <a:p>
            <a:endParaRPr lang="es-ES" dirty="0">
              <a:solidFill>
                <a:schemeClr val="accent1"/>
              </a:solidFill>
            </a:endParaRPr>
          </a:p>
        </p:txBody>
      </p:sp>
      <p:sp>
        <p:nvSpPr>
          <p:cNvPr id="3" name="2 Título"/>
          <p:cNvSpPr txBox="1">
            <a:spLocks/>
          </p:cNvSpPr>
          <p:nvPr/>
        </p:nvSpPr>
        <p:spPr>
          <a:xfrm>
            <a:off x="428596" y="1071546"/>
            <a:ext cx="8229600" cy="78581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2800" dirty="0" smtClean="0">
                <a:solidFill>
                  <a:srgbClr val="003399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Registro </a:t>
            </a:r>
            <a:r>
              <a:rPr lang="es-ES" sz="2800" dirty="0" smtClean="0">
                <a:solidFill>
                  <a:srgbClr val="003399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Central de Personal (RCP)</a:t>
            </a:r>
            <a:endParaRPr lang="es-ES" sz="2800" dirty="0">
              <a:solidFill>
                <a:srgbClr val="003399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3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3312873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4</a:t>
            </a:fld>
            <a:endParaRPr lang="es-ES" dirty="0"/>
          </a:p>
        </p:txBody>
      </p:sp>
      <p:pic>
        <p:nvPicPr>
          <p:cNvPr id="4" name="Picture 1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57800" y="1371600"/>
            <a:ext cx="3378200" cy="4876800"/>
          </a:xfrm>
          <a:prstGeom prst="rect">
            <a:avLst/>
          </a:prstGeom>
          <a:noFill/>
          <a:ln w="9525">
            <a:solidFill>
              <a:srgbClr val="538CB3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2" name="Group 6"/>
          <p:cNvGrpSpPr>
            <a:grpSpLocks/>
          </p:cNvGrpSpPr>
          <p:nvPr/>
        </p:nvGrpSpPr>
        <p:grpSpPr bwMode="auto">
          <a:xfrm>
            <a:off x="1403648" y="1752600"/>
            <a:ext cx="2971800" cy="4191000"/>
            <a:chOff x="3696" y="1008"/>
            <a:chExt cx="1968" cy="2832"/>
          </a:xfrm>
        </p:grpSpPr>
        <p:sp>
          <p:nvSpPr>
            <p:cNvPr id="23" name="Text Box 7"/>
            <p:cNvSpPr txBox="1">
              <a:spLocks noChangeArrowheads="1"/>
            </p:cNvSpPr>
            <p:nvPr/>
          </p:nvSpPr>
          <p:spPr bwMode="auto">
            <a:xfrm>
              <a:off x="4128" y="1440"/>
              <a:ext cx="864" cy="3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</a:pPr>
              <a:r>
                <a:rPr lang="es-ES_tradnl" sz="1200" b="1">
                  <a:solidFill>
                    <a:srgbClr val="969696"/>
                  </a:solidFill>
                  <a:latin typeface="Arial" charset="0"/>
                </a:rPr>
                <a:t>Unidades gestoras</a:t>
              </a:r>
              <a:endParaRPr lang="en-GB" sz="1200" b="1">
                <a:solidFill>
                  <a:srgbClr val="969696"/>
                </a:solidFill>
                <a:latin typeface="Arial" charset="0"/>
              </a:endParaRPr>
            </a:p>
          </p:txBody>
        </p:sp>
        <p:pic>
          <p:nvPicPr>
            <p:cNvPr id="24" name="Picture 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48" y="2448"/>
              <a:ext cx="816" cy="6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Text Box 9"/>
            <p:cNvSpPr txBox="1">
              <a:spLocks noChangeArrowheads="1"/>
            </p:cNvSpPr>
            <p:nvPr/>
          </p:nvSpPr>
          <p:spPr bwMode="auto">
            <a:xfrm>
              <a:off x="4176" y="2544"/>
              <a:ext cx="864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Verdana" pitchFamily="34" charset="0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Verdana" pitchFamily="34" charset="0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Verdana" pitchFamily="34" charset="0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Verdana" pitchFamily="34" charset="0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Verdana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Verdana" pitchFamily="34" charset="0"/>
                </a:defRPr>
              </a:lvl9pPr>
            </a:lstStyle>
            <a:p>
              <a:pPr algn="r" eaLnBrk="1" hangingPunct="1">
                <a:spcBef>
                  <a:spcPct val="50000"/>
                </a:spcBef>
              </a:pPr>
              <a:r>
                <a:rPr lang="es-ES_tradnl" sz="1200" b="1">
                  <a:solidFill>
                    <a:srgbClr val="969696"/>
                  </a:solidFill>
                  <a:latin typeface="Arial" charset="0"/>
                </a:rPr>
                <a:t>Oficinas Delegadas del RCP</a:t>
              </a:r>
              <a:endParaRPr lang="en-GB" sz="1200" b="1">
                <a:solidFill>
                  <a:srgbClr val="969696"/>
                </a:solidFill>
                <a:latin typeface="Arial" charset="0"/>
              </a:endParaRPr>
            </a:p>
          </p:txBody>
        </p:sp>
        <p:pic>
          <p:nvPicPr>
            <p:cNvPr id="26" name="Picture 10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136" y="1584"/>
              <a:ext cx="460" cy="618"/>
            </a:xfrm>
            <a:prstGeom prst="rect">
              <a:avLst/>
            </a:prstGeom>
            <a:noFill/>
            <a:ln w="9525">
              <a:solidFill>
                <a:srgbClr val="538CB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27" name="Picture 11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512" y="1008"/>
              <a:ext cx="344" cy="4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28" name="AutoShape 12"/>
            <p:cNvCxnSpPr>
              <a:cxnSpLocks noChangeShapeType="1"/>
              <a:endCxn id="36" idx="4"/>
            </p:cNvCxnSpPr>
            <p:nvPr/>
          </p:nvCxnSpPr>
          <p:spPr bwMode="auto">
            <a:xfrm rot="5400000">
              <a:off x="4882" y="3275"/>
              <a:ext cx="531" cy="216"/>
            </a:xfrm>
            <a:prstGeom prst="curvedConnector2">
              <a:avLst/>
            </a:prstGeom>
            <a:noFill/>
            <a:ln w="9525">
              <a:solidFill>
                <a:srgbClr val="538CB3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9" name="AutoShape 13"/>
            <p:cNvCxnSpPr>
              <a:cxnSpLocks noChangeShapeType="1"/>
            </p:cNvCxnSpPr>
            <p:nvPr/>
          </p:nvCxnSpPr>
          <p:spPr bwMode="auto">
            <a:xfrm>
              <a:off x="4856" y="1224"/>
              <a:ext cx="510" cy="360"/>
            </a:xfrm>
            <a:prstGeom prst="curvedConnector2">
              <a:avLst/>
            </a:prstGeom>
            <a:noFill/>
            <a:ln w="9525">
              <a:solidFill>
                <a:srgbClr val="538CB3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30" name="Line 14"/>
            <p:cNvSpPr>
              <a:spLocks noChangeShapeType="1"/>
            </p:cNvSpPr>
            <p:nvPr/>
          </p:nvSpPr>
          <p:spPr bwMode="auto">
            <a:xfrm flipH="1">
              <a:off x="5328" y="2208"/>
              <a:ext cx="48" cy="384"/>
            </a:xfrm>
            <a:prstGeom prst="line">
              <a:avLst/>
            </a:prstGeom>
            <a:noFill/>
            <a:ln w="9525">
              <a:solidFill>
                <a:srgbClr val="538CB3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 anchor="ctr"/>
            <a:lstStyle/>
            <a:p>
              <a:endParaRPr lang="es-ES"/>
            </a:p>
          </p:txBody>
        </p:sp>
        <p:cxnSp>
          <p:nvCxnSpPr>
            <p:cNvPr id="31" name="AutoShape 15"/>
            <p:cNvCxnSpPr>
              <a:cxnSpLocks noChangeShapeType="1"/>
              <a:stCxn id="35" idx="2"/>
            </p:cNvCxnSpPr>
            <p:nvPr/>
          </p:nvCxnSpPr>
          <p:spPr bwMode="auto">
            <a:xfrm rot="10800000">
              <a:off x="3926" y="2733"/>
              <a:ext cx="298" cy="819"/>
            </a:xfrm>
            <a:prstGeom prst="curvedConnector2">
              <a:avLst/>
            </a:prstGeom>
            <a:noFill/>
            <a:ln w="9525">
              <a:solidFill>
                <a:srgbClr val="538CB3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2" name="Group 16"/>
            <p:cNvGrpSpPr>
              <a:grpSpLocks/>
            </p:cNvGrpSpPr>
            <p:nvPr/>
          </p:nvGrpSpPr>
          <p:grpSpPr bwMode="auto">
            <a:xfrm>
              <a:off x="3696" y="2070"/>
              <a:ext cx="460" cy="691"/>
              <a:chOff x="3744" y="1779"/>
              <a:chExt cx="460" cy="691"/>
            </a:xfrm>
          </p:grpSpPr>
          <p:pic>
            <p:nvPicPr>
              <p:cNvPr id="37" name="Picture 17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744" y="1824"/>
                <a:ext cx="460" cy="618"/>
              </a:xfrm>
              <a:prstGeom prst="rect">
                <a:avLst/>
              </a:prstGeom>
              <a:noFill/>
              <a:ln w="9525">
                <a:solidFill>
                  <a:srgbClr val="538CB3"/>
                </a:solidFill>
                <a:miter lim="800000"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38" name="Text Box 18"/>
              <p:cNvSpPr txBox="1">
                <a:spLocks noChangeArrowheads="1"/>
              </p:cNvSpPr>
              <p:nvPr/>
            </p:nvSpPr>
            <p:spPr bwMode="auto">
              <a:xfrm rot="-3300000">
                <a:off x="3637" y="2049"/>
                <a:ext cx="691" cy="15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1pPr>
                <a:lvl2pPr marL="742950" indent="-285750" eaLnBrk="0" hangingPunct="0"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2pPr>
                <a:lvl3pPr marL="1143000" indent="-228600" eaLnBrk="0" hangingPunct="0"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3pPr>
                <a:lvl4pPr marL="1600200" indent="-228600" eaLnBrk="0" hangingPunct="0"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4pPr>
                <a:lvl5pPr marL="2057400" indent="-228600" eaLnBrk="0" hangingPunct="0"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400">
                    <a:solidFill>
                      <a:schemeClr val="tx1"/>
                    </a:solidFill>
                    <a:latin typeface="Verdana" pitchFamily="34" charset="0"/>
                  </a:defRPr>
                </a:lvl9pPr>
              </a:lstStyle>
              <a:p>
                <a:pPr eaLnBrk="1" hangingPunct="1"/>
                <a:r>
                  <a:rPr lang="es-ES_tradnl" sz="900">
                    <a:solidFill>
                      <a:srgbClr val="538CB3"/>
                    </a:solidFill>
                    <a:latin typeface="Arial Black" pitchFamily="34" charset="0"/>
                  </a:rPr>
                  <a:t>REGISTRADO</a:t>
                </a:r>
                <a:endParaRPr lang="es-ES_tradnl" sz="1000" u="sng">
                  <a:solidFill>
                    <a:srgbClr val="538CB3"/>
                  </a:solidFill>
                  <a:latin typeface="Arial Black" pitchFamily="34" charset="0"/>
                </a:endParaRPr>
              </a:p>
            </p:txBody>
          </p:sp>
        </p:grpSp>
        <p:cxnSp>
          <p:nvCxnSpPr>
            <p:cNvPr id="33" name="AutoShape 19"/>
            <p:cNvCxnSpPr>
              <a:cxnSpLocks noChangeShapeType="1"/>
            </p:cNvCxnSpPr>
            <p:nvPr/>
          </p:nvCxnSpPr>
          <p:spPr bwMode="auto">
            <a:xfrm rot="-5400000">
              <a:off x="3773" y="1377"/>
              <a:ext cx="891" cy="586"/>
            </a:xfrm>
            <a:prstGeom prst="curvedConnector2">
              <a:avLst/>
            </a:prstGeom>
            <a:noFill/>
            <a:ln w="9525">
              <a:solidFill>
                <a:srgbClr val="538CB3"/>
              </a:solidFill>
              <a:miter lim="800000"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34" name="Group 20"/>
            <p:cNvGrpSpPr>
              <a:grpSpLocks/>
            </p:cNvGrpSpPr>
            <p:nvPr/>
          </p:nvGrpSpPr>
          <p:grpSpPr bwMode="auto">
            <a:xfrm>
              <a:off x="4224" y="3360"/>
              <a:ext cx="816" cy="480"/>
              <a:chOff x="4224" y="3264"/>
              <a:chExt cx="816" cy="480"/>
            </a:xfrm>
          </p:grpSpPr>
          <p:sp>
            <p:nvSpPr>
              <p:cNvPr id="35" name="AutoShape 21"/>
              <p:cNvSpPr>
                <a:spLocks noChangeArrowheads="1"/>
              </p:cNvSpPr>
              <p:nvPr/>
            </p:nvSpPr>
            <p:spPr bwMode="auto">
              <a:xfrm>
                <a:off x="4224" y="3264"/>
                <a:ext cx="624" cy="384"/>
              </a:xfrm>
              <a:prstGeom prst="can">
                <a:avLst>
                  <a:gd name="adj" fmla="val 25000"/>
                </a:avLst>
              </a:prstGeom>
              <a:solidFill>
                <a:srgbClr val="9BBC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s-ES" sz="1400" b="1">
                    <a:solidFill>
                      <a:srgbClr val="F8F8F8"/>
                    </a:solidFill>
                    <a:latin typeface="Arial" charset="0"/>
                  </a:rPr>
                  <a:t>RCP</a:t>
                </a:r>
                <a:endParaRPr lang="en-GB" sz="1400" b="1">
                  <a:solidFill>
                    <a:srgbClr val="F8F8F8"/>
                  </a:solidFill>
                  <a:latin typeface="Arial" charset="0"/>
                </a:endParaRPr>
              </a:p>
            </p:txBody>
          </p:sp>
          <p:sp>
            <p:nvSpPr>
              <p:cNvPr id="36" name="AutoShape 22"/>
              <p:cNvSpPr>
                <a:spLocks noChangeArrowheads="1"/>
              </p:cNvSpPr>
              <p:nvPr/>
            </p:nvSpPr>
            <p:spPr bwMode="auto">
              <a:xfrm>
                <a:off x="4416" y="3360"/>
                <a:ext cx="624" cy="384"/>
              </a:xfrm>
              <a:prstGeom prst="can">
                <a:avLst>
                  <a:gd name="adj" fmla="val 25000"/>
                </a:avLst>
              </a:prstGeom>
              <a:solidFill>
                <a:srgbClr val="9BBCD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/>
              <a:p>
                <a:pPr algn="ctr"/>
                <a:r>
                  <a:rPr lang="es-ES" sz="1400" b="1">
                    <a:solidFill>
                      <a:srgbClr val="F8F8F8"/>
                    </a:solidFill>
                    <a:latin typeface="Arial" charset="0"/>
                  </a:rPr>
                  <a:t>RCP</a:t>
                </a:r>
                <a:endParaRPr lang="en-GB" sz="1400" b="1">
                  <a:solidFill>
                    <a:srgbClr val="F8F8F8"/>
                  </a:solidFill>
                  <a:latin typeface="Arial" charset="0"/>
                </a:endParaRPr>
              </a:p>
            </p:txBody>
          </p:sp>
        </p:grpSp>
      </p:grpSp>
      <p:sp>
        <p:nvSpPr>
          <p:cNvPr id="39" name="2 Título"/>
          <p:cNvSpPr txBox="1">
            <a:spLocks/>
          </p:cNvSpPr>
          <p:nvPr/>
        </p:nvSpPr>
        <p:spPr>
          <a:xfrm>
            <a:off x="428596" y="1071546"/>
            <a:ext cx="8229600" cy="78581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2800" dirty="0" smtClean="0">
                <a:solidFill>
                  <a:srgbClr val="003399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Documentos registrales</a:t>
            </a:r>
            <a:endParaRPr lang="es-ES" sz="2800" dirty="0">
              <a:solidFill>
                <a:srgbClr val="003399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7682485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5</a:t>
            </a:fld>
            <a:endParaRPr lang="es-ES" dirty="0"/>
          </a:p>
        </p:txBody>
      </p:sp>
      <p:sp>
        <p:nvSpPr>
          <p:cNvPr id="39" name="2 Título"/>
          <p:cNvSpPr txBox="1">
            <a:spLocks/>
          </p:cNvSpPr>
          <p:nvPr/>
        </p:nvSpPr>
        <p:spPr>
          <a:xfrm>
            <a:off x="428596" y="1071546"/>
            <a:ext cx="8229600" cy="785810"/>
          </a:xfrm>
          <a:prstGeom prst="rect">
            <a:avLst/>
          </a:prstGeom>
        </p:spPr>
        <p:txBody>
          <a:bodyPr vert="horz" anchor="ctr">
            <a:normAutofit fontScale="925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2800" dirty="0" smtClean="0">
                <a:solidFill>
                  <a:srgbClr val="003399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Información accesible para el empleado público en Carpeta Ciudadana y Sede Funciona</a:t>
            </a:r>
            <a:endParaRPr lang="es-ES" sz="2800" dirty="0">
              <a:solidFill>
                <a:srgbClr val="003399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40" name="Text Box 53"/>
          <p:cNvSpPr txBox="1">
            <a:spLocks noChangeArrowheads="1"/>
          </p:cNvSpPr>
          <p:nvPr/>
        </p:nvSpPr>
        <p:spPr bwMode="auto">
          <a:xfrm>
            <a:off x="7609136" y="3805138"/>
            <a:ext cx="976312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ES" sz="1200" i="1">
                <a:solidFill>
                  <a:srgbClr val="538CB3"/>
                </a:solidFill>
                <a:latin typeface="Arial" charset="0"/>
              </a:rPr>
              <a:t>Estructura orgánica</a:t>
            </a:r>
            <a:endParaRPr lang="en-GB" altLang="es-ES" sz="1200" i="1">
              <a:solidFill>
                <a:srgbClr val="538CB3"/>
              </a:solidFill>
              <a:latin typeface="Arial" charset="0"/>
            </a:endParaRPr>
          </a:p>
        </p:txBody>
      </p:sp>
      <p:graphicFrame>
        <p:nvGraphicFramePr>
          <p:cNvPr id="41" name="Object 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905342150"/>
              </p:ext>
            </p:extLst>
          </p:nvPr>
        </p:nvGraphicFramePr>
        <p:xfrm>
          <a:off x="5134223" y="3571775"/>
          <a:ext cx="565150" cy="75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4" name="Flash Document" r:id="rId3" imgW="1552496" imgH="2000210" progId="Flash.Movie">
                  <p:embed/>
                </p:oleObj>
              </mc:Choice>
              <mc:Fallback>
                <p:oleObj name="Flash Document" r:id="rId3" imgW="1552496" imgH="2000210" progId="Flash.Movi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34223" y="3571775"/>
                        <a:ext cx="565150" cy="75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" name="Text Box 55"/>
          <p:cNvSpPr txBox="1">
            <a:spLocks noChangeArrowheads="1"/>
          </p:cNvSpPr>
          <p:nvPr/>
        </p:nvSpPr>
        <p:spPr bwMode="auto">
          <a:xfrm>
            <a:off x="5004048" y="4327425"/>
            <a:ext cx="976313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ES" sz="1200">
                <a:solidFill>
                  <a:srgbClr val="538CB3"/>
                </a:solidFill>
                <a:latin typeface="Arial" charset="0"/>
              </a:rPr>
              <a:t>Empleado</a:t>
            </a:r>
            <a:endParaRPr lang="en-GB" altLang="es-ES" sz="1200">
              <a:solidFill>
                <a:srgbClr val="538CB3"/>
              </a:solidFill>
              <a:latin typeface="Arial" charset="0"/>
            </a:endParaRPr>
          </a:p>
        </p:txBody>
      </p:sp>
      <p:sp>
        <p:nvSpPr>
          <p:cNvPr id="43" name="Text Box 56"/>
          <p:cNvSpPr txBox="1">
            <a:spLocks noChangeArrowheads="1"/>
          </p:cNvSpPr>
          <p:nvPr/>
        </p:nvSpPr>
        <p:spPr bwMode="auto">
          <a:xfrm>
            <a:off x="6435973" y="5565675"/>
            <a:ext cx="977900" cy="455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ES" sz="1200">
                <a:solidFill>
                  <a:srgbClr val="538CB3"/>
                </a:solidFill>
                <a:latin typeface="Arial" charset="0"/>
              </a:rPr>
              <a:t>Puesto de trabajo</a:t>
            </a:r>
            <a:endParaRPr lang="en-GB" altLang="es-ES" sz="1200">
              <a:solidFill>
                <a:srgbClr val="538CB3"/>
              </a:solidFill>
              <a:latin typeface="Arial" charset="0"/>
            </a:endParaRPr>
          </a:p>
        </p:txBody>
      </p:sp>
      <p:sp>
        <p:nvSpPr>
          <p:cNvPr id="44" name="Text Box 57"/>
          <p:cNvSpPr txBox="1">
            <a:spLocks noChangeArrowheads="1"/>
          </p:cNvSpPr>
          <p:nvPr/>
        </p:nvSpPr>
        <p:spPr bwMode="auto">
          <a:xfrm>
            <a:off x="6761411" y="2431950"/>
            <a:ext cx="1462087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ES" sz="1200">
                <a:solidFill>
                  <a:srgbClr val="538CB3"/>
                </a:solidFill>
                <a:latin typeface="Arial" charset="0"/>
              </a:rPr>
              <a:t>Administración</a:t>
            </a:r>
            <a:endParaRPr lang="en-GB" altLang="es-ES" sz="1200">
              <a:solidFill>
                <a:srgbClr val="538CB3"/>
              </a:solidFill>
              <a:latin typeface="Arial" charset="0"/>
            </a:endParaRPr>
          </a:p>
        </p:txBody>
      </p:sp>
      <p:cxnSp>
        <p:nvCxnSpPr>
          <p:cNvPr id="45" name="AutoShape 58"/>
          <p:cNvCxnSpPr>
            <a:cxnSpLocks noChangeShapeType="1"/>
            <a:stCxn id="42" idx="2"/>
          </p:cNvCxnSpPr>
          <p:nvPr/>
        </p:nvCxnSpPr>
        <p:spPr bwMode="auto">
          <a:xfrm>
            <a:off x="5492998" y="4602063"/>
            <a:ext cx="812800" cy="631825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dash"/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6" name="AutoShape 59"/>
          <p:cNvCxnSpPr>
            <a:cxnSpLocks noChangeShapeType="1"/>
          </p:cNvCxnSpPr>
          <p:nvPr/>
        </p:nvCxnSpPr>
        <p:spPr bwMode="auto">
          <a:xfrm>
            <a:off x="7218611" y="3530500"/>
            <a:ext cx="585787" cy="823913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dash"/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AutoShape 60"/>
          <p:cNvCxnSpPr>
            <a:cxnSpLocks noChangeShapeType="1"/>
          </p:cNvCxnSpPr>
          <p:nvPr/>
        </p:nvCxnSpPr>
        <p:spPr bwMode="auto">
          <a:xfrm flipH="1">
            <a:off x="5720011" y="3530500"/>
            <a:ext cx="911225" cy="412750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dash"/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Text Box 61"/>
          <p:cNvSpPr txBox="1">
            <a:spLocks noChangeArrowheads="1"/>
          </p:cNvSpPr>
          <p:nvPr/>
        </p:nvSpPr>
        <p:spPr bwMode="auto">
          <a:xfrm>
            <a:off x="5915273" y="3736875"/>
            <a:ext cx="977900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ES" sz="1200" i="1">
                <a:solidFill>
                  <a:srgbClr val="538CB3"/>
                </a:solidFill>
                <a:latin typeface="Arial" charset="0"/>
              </a:rPr>
              <a:t>Relación de servicios</a:t>
            </a:r>
            <a:endParaRPr lang="en-GB" altLang="es-ES" sz="1200" i="1">
              <a:solidFill>
                <a:srgbClr val="538CB3"/>
              </a:solidFill>
              <a:latin typeface="Arial" charset="0"/>
            </a:endParaRPr>
          </a:p>
        </p:txBody>
      </p:sp>
      <p:sp>
        <p:nvSpPr>
          <p:cNvPr id="49" name="Text Box 62"/>
          <p:cNvSpPr txBox="1">
            <a:spLocks noChangeArrowheads="1"/>
          </p:cNvSpPr>
          <p:nvPr/>
        </p:nvSpPr>
        <p:spPr bwMode="auto">
          <a:xfrm>
            <a:off x="5134223" y="4903688"/>
            <a:ext cx="976313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ES" sz="1200" i="1">
                <a:solidFill>
                  <a:srgbClr val="538CB3"/>
                </a:solidFill>
                <a:latin typeface="Arial" charset="0"/>
              </a:rPr>
              <a:t>Actividad laboral</a:t>
            </a:r>
            <a:endParaRPr lang="en-GB" altLang="es-ES" sz="1200" i="1">
              <a:solidFill>
                <a:srgbClr val="538CB3"/>
              </a:solidFill>
              <a:latin typeface="Arial" charset="0"/>
            </a:endParaRPr>
          </a:p>
        </p:txBody>
      </p:sp>
      <p:graphicFrame>
        <p:nvGraphicFramePr>
          <p:cNvPr id="50" name="Object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43921776"/>
              </p:ext>
            </p:extLst>
          </p:nvPr>
        </p:nvGraphicFramePr>
        <p:xfrm>
          <a:off x="6631236" y="2679600"/>
          <a:ext cx="847725" cy="782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5895" name="Flash Document" r:id="rId5" imgW="2505131" imgH="2181194" progId="Flash.Movie">
                  <p:embed/>
                </p:oleObj>
              </mc:Choice>
              <mc:Fallback>
                <p:oleObj name="Flash Document" r:id="rId5" imgW="2505131" imgH="2181194" progId="Flash.Movie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lum bright="12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31236" y="2679600"/>
                        <a:ext cx="847725" cy="782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" name="Group 64"/>
          <p:cNvGrpSpPr>
            <a:grpSpLocks/>
          </p:cNvGrpSpPr>
          <p:nvPr/>
        </p:nvGrpSpPr>
        <p:grpSpPr bwMode="auto">
          <a:xfrm>
            <a:off x="7739311" y="4217888"/>
            <a:ext cx="585787" cy="549275"/>
            <a:chOff x="4944" y="672"/>
            <a:chExt cx="432" cy="384"/>
          </a:xfrm>
        </p:grpSpPr>
        <p:sp>
          <p:nvSpPr>
            <p:cNvPr id="52" name="AutoShape 65"/>
            <p:cNvSpPr>
              <a:spLocks noChangeArrowheads="1"/>
            </p:cNvSpPr>
            <p:nvPr/>
          </p:nvSpPr>
          <p:spPr bwMode="auto">
            <a:xfrm>
              <a:off x="5088" y="672"/>
              <a:ext cx="144" cy="144"/>
            </a:xfrm>
            <a:prstGeom prst="roundRect">
              <a:avLst>
                <a:gd name="adj" fmla="val 16667"/>
              </a:avLst>
            </a:prstGeom>
            <a:solidFill>
              <a:srgbClr val="EAF1F6"/>
            </a:solidFill>
            <a:ln w="12700">
              <a:solidFill>
                <a:srgbClr val="9BBCD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es-ES"/>
            </a:p>
          </p:txBody>
        </p:sp>
        <p:sp>
          <p:nvSpPr>
            <p:cNvPr id="53" name="AutoShape 66"/>
            <p:cNvSpPr>
              <a:spLocks noChangeArrowheads="1"/>
            </p:cNvSpPr>
            <p:nvPr/>
          </p:nvSpPr>
          <p:spPr bwMode="auto">
            <a:xfrm>
              <a:off x="5232" y="912"/>
              <a:ext cx="144" cy="144"/>
            </a:xfrm>
            <a:prstGeom prst="roundRect">
              <a:avLst>
                <a:gd name="adj" fmla="val 16667"/>
              </a:avLst>
            </a:prstGeom>
            <a:solidFill>
              <a:srgbClr val="EAF1F6"/>
            </a:solidFill>
            <a:ln w="12700">
              <a:solidFill>
                <a:srgbClr val="9BBCD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es-ES"/>
            </a:p>
          </p:txBody>
        </p:sp>
        <p:sp>
          <p:nvSpPr>
            <p:cNvPr id="54" name="AutoShape 67"/>
            <p:cNvSpPr>
              <a:spLocks noChangeArrowheads="1"/>
            </p:cNvSpPr>
            <p:nvPr/>
          </p:nvSpPr>
          <p:spPr bwMode="auto">
            <a:xfrm>
              <a:off x="4944" y="912"/>
              <a:ext cx="144" cy="144"/>
            </a:xfrm>
            <a:prstGeom prst="roundRect">
              <a:avLst>
                <a:gd name="adj" fmla="val 16667"/>
              </a:avLst>
            </a:prstGeom>
            <a:solidFill>
              <a:srgbClr val="EAF1F6"/>
            </a:solidFill>
            <a:ln w="12700">
              <a:solidFill>
                <a:srgbClr val="9BBCD3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s-ES" altLang="es-ES"/>
            </a:p>
          </p:txBody>
        </p:sp>
        <p:cxnSp>
          <p:nvCxnSpPr>
            <p:cNvPr id="55" name="AutoShape 68"/>
            <p:cNvCxnSpPr>
              <a:cxnSpLocks noChangeShapeType="1"/>
              <a:stCxn id="52" idx="2"/>
              <a:endCxn id="53" idx="0"/>
            </p:cNvCxnSpPr>
            <p:nvPr/>
          </p:nvCxnSpPr>
          <p:spPr bwMode="auto">
            <a:xfrm rot="16200000" flipH="1">
              <a:off x="5184" y="792"/>
              <a:ext cx="96" cy="144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9BBCD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56" name="AutoShape 69"/>
            <p:cNvCxnSpPr>
              <a:cxnSpLocks noChangeShapeType="1"/>
              <a:stCxn id="52" idx="2"/>
              <a:endCxn id="54" idx="0"/>
            </p:cNvCxnSpPr>
            <p:nvPr/>
          </p:nvCxnSpPr>
          <p:spPr bwMode="auto">
            <a:xfrm rot="5400000">
              <a:off x="5040" y="792"/>
              <a:ext cx="96" cy="144"/>
            </a:xfrm>
            <a:prstGeom prst="bentConnector3">
              <a:avLst>
                <a:gd name="adj1" fmla="val 50000"/>
              </a:avLst>
            </a:prstGeom>
            <a:noFill/>
            <a:ln w="12700">
              <a:solidFill>
                <a:srgbClr val="9BBCD3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57" name="AutoShape 70"/>
          <p:cNvCxnSpPr>
            <a:cxnSpLocks noChangeShapeType="1"/>
          </p:cNvCxnSpPr>
          <p:nvPr/>
        </p:nvCxnSpPr>
        <p:spPr bwMode="auto">
          <a:xfrm flipV="1">
            <a:off x="7544048" y="4903688"/>
            <a:ext cx="390525" cy="481012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dash"/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58" name="Text Box 71"/>
          <p:cNvSpPr txBox="1">
            <a:spLocks noChangeArrowheads="1"/>
          </p:cNvSpPr>
          <p:nvPr/>
        </p:nvSpPr>
        <p:spPr bwMode="auto">
          <a:xfrm>
            <a:off x="7739311" y="5110063"/>
            <a:ext cx="6365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ES" sz="1200" i="1">
                <a:solidFill>
                  <a:srgbClr val="538CB3"/>
                </a:solidFill>
                <a:latin typeface="Arial" charset="0"/>
              </a:rPr>
              <a:t>RPT</a:t>
            </a:r>
            <a:endParaRPr lang="en-GB" altLang="es-ES" sz="1200" i="1">
              <a:solidFill>
                <a:srgbClr val="538CB3"/>
              </a:solidFill>
              <a:latin typeface="Arial" charset="0"/>
            </a:endParaRPr>
          </a:p>
        </p:txBody>
      </p:sp>
      <p:grpSp>
        <p:nvGrpSpPr>
          <p:cNvPr id="59" name="Group 72"/>
          <p:cNvGrpSpPr>
            <a:grpSpLocks/>
          </p:cNvGrpSpPr>
          <p:nvPr/>
        </p:nvGrpSpPr>
        <p:grpSpPr bwMode="auto">
          <a:xfrm>
            <a:off x="5524748" y="2339875"/>
            <a:ext cx="782638" cy="495300"/>
            <a:chOff x="3648" y="1254"/>
            <a:chExt cx="577" cy="301"/>
          </a:xfrm>
        </p:grpSpPr>
        <p:sp>
          <p:nvSpPr>
            <p:cNvPr id="60" name="AutoShape 73"/>
            <p:cNvSpPr>
              <a:spLocks noChangeArrowheads="1"/>
            </p:cNvSpPr>
            <p:nvPr/>
          </p:nvSpPr>
          <p:spPr bwMode="auto">
            <a:xfrm>
              <a:off x="3648" y="1254"/>
              <a:ext cx="577" cy="301"/>
            </a:xfrm>
            <a:prstGeom prst="flowChartAlternateProcess">
              <a:avLst/>
            </a:prstGeom>
            <a:solidFill>
              <a:srgbClr val="D0DFEA">
                <a:alpha val="50195"/>
              </a:srgbClr>
            </a:solidFill>
            <a:ln w="38100">
              <a:solidFill>
                <a:srgbClr val="B5CEDF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/>
              <a:endParaRPr lang="en-GB" altLang="es-ES" sz="1100">
                <a:solidFill>
                  <a:srgbClr val="777777"/>
                </a:solidFill>
                <a:latin typeface="Arial" charset="0"/>
              </a:endParaRPr>
            </a:p>
            <a:p>
              <a:pPr algn="ctr"/>
              <a:endParaRPr lang="en-GB" altLang="es-ES" sz="1100">
                <a:solidFill>
                  <a:srgbClr val="777777"/>
                </a:solidFill>
                <a:latin typeface="Arial" charset="0"/>
              </a:endParaRPr>
            </a:p>
          </p:txBody>
        </p:sp>
        <p:grpSp>
          <p:nvGrpSpPr>
            <p:cNvPr id="61" name="Group 74"/>
            <p:cNvGrpSpPr>
              <a:grpSpLocks/>
            </p:cNvGrpSpPr>
            <p:nvPr/>
          </p:nvGrpSpPr>
          <p:grpSpPr bwMode="auto">
            <a:xfrm>
              <a:off x="3752" y="1276"/>
              <a:ext cx="372" cy="240"/>
              <a:chOff x="3888" y="896"/>
              <a:chExt cx="372" cy="240"/>
            </a:xfrm>
          </p:grpSpPr>
          <p:pic>
            <p:nvPicPr>
              <p:cNvPr id="62" name="Picture 75"/>
              <p:cNvPicPr>
                <a:picLocks noChangeAspect="1" noChangeArrowheads="1"/>
              </p:cNvPicPr>
              <p:nvPr/>
            </p:nvPicPr>
            <p:blipFill>
              <a:blip r:embed="rId7" cstate="print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148" y="896"/>
                <a:ext cx="112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3" name="Picture 76"/>
              <p:cNvPicPr>
                <a:picLocks noChangeAspect="1" noChangeArrowheads="1"/>
              </p:cNvPicPr>
              <p:nvPr/>
            </p:nvPicPr>
            <p:blipFill>
              <a:blip r:embed="rId7" cstate="print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020" y="896"/>
                <a:ext cx="112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4" name="Picture 77"/>
              <p:cNvPicPr>
                <a:picLocks noChangeAspect="1" noChangeArrowheads="1"/>
              </p:cNvPicPr>
              <p:nvPr/>
            </p:nvPicPr>
            <p:blipFill>
              <a:blip r:embed="rId7" cstate="print">
                <a:lum bright="12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888" y="896"/>
                <a:ext cx="112" cy="24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sp>
        <p:nvSpPr>
          <p:cNvPr id="65" name="Text Box 78"/>
          <p:cNvSpPr txBox="1">
            <a:spLocks noChangeArrowheads="1"/>
          </p:cNvSpPr>
          <p:nvPr/>
        </p:nvSpPr>
        <p:spPr bwMode="auto">
          <a:xfrm>
            <a:off x="5165973" y="2050950"/>
            <a:ext cx="1533525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Verdana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s-ES_tradnl" altLang="es-ES" sz="1200" i="1">
                <a:solidFill>
                  <a:srgbClr val="538CB3"/>
                </a:solidFill>
                <a:latin typeface="Arial" charset="0"/>
              </a:rPr>
              <a:t>Cuerpo/Convenio</a:t>
            </a:r>
            <a:endParaRPr lang="en-GB" altLang="es-ES" sz="1200" i="1">
              <a:solidFill>
                <a:srgbClr val="538CB3"/>
              </a:solidFill>
              <a:latin typeface="Arial" charset="0"/>
            </a:endParaRPr>
          </a:p>
        </p:txBody>
      </p:sp>
      <p:cxnSp>
        <p:nvCxnSpPr>
          <p:cNvPr id="66" name="AutoShape 79"/>
          <p:cNvCxnSpPr>
            <a:cxnSpLocks noChangeShapeType="1"/>
          </p:cNvCxnSpPr>
          <p:nvPr/>
        </p:nvCxnSpPr>
        <p:spPr bwMode="auto">
          <a:xfrm flipH="1">
            <a:off x="5459661" y="2912963"/>
            <a:ext cx="130175" cy="549275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dash"/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7" name="AutoShape 80"/>
          <p:cNvCxnSpPr>
            <a:cxnSpLocks noChangeShapeType="1"/>
          </p:cNvCxnSpPr>
          <p:nvPr/>
        </p:nvCxnSpPr>
        <p:spPr bwMode="auto">
          <a:xfrm flipH="1" flipV="1">
            <a:off x="6370886" y="2776438"/>
            <a:ext cx="260350" cy="295275"/>
          </a:xfrm>
          <a:prstGeom prst="straightConnector1">
            <a:avLst/>
          </a:prstGeom>
          <a:noFill/>
          <a:ln w="9525">
            <a:solidFill>
              <a:srgbClr val="C0C0C0"/>
            </a:solidFill>
            <a:prstDash val="dash"/>
            <a:miter lim="800000"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68" name="Picture 8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5973" y="4903688"/>
            <a:ext cx="977900" cy="657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" name="Picture 29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723998" y="4320877"/>
            <a:ext cx="3673186" cy="2276475"/>
          </a:xfrm>
          <a:prstGeom prst="rect">
            <a:avLst/>
          </a:prstGeom>
          <a:noFill/>
          <a:ln w="9525" cap="flat" cmpd="sng">
            <a:solidFill>
              <a:srgbClr val="00B0F0"/>
            </a:solidFill>
            <a:prstDash val="solid"/>
            <a:miter lim="800000"/>
            <a:headEnd type="none" w="med" len="med"/>
            <a:tailEnd type="none" w="med" len="med"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70" name="Picture 24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9552" y="1903312"/>
            <a:ext cx="4042079" cy="2153444"/>
          </a:xfrm>
          <a:prstGeom prst="rect">
            <a:avLst/>
          </a:prstGeom>
          <a:noFill/>
          <a:ln w="9525" cap="flat" cmpd="sng">
            <a:solidFill>
              <a:schemeClr val="tx2">
                <a:lumMod val="40000"/>
                <a:lumOff val="60000"/>
              </a:schemeClr>
            </a:solidFill>
            <a:prstDash val="solid"/>
            <a:miter lim="800000"/>
            <a:headEnd type="none" w="med" len="med"/>
            <a:tailEnd type="none" w="med" len="med"/>
          </a:ln>
        </p:spPr>
      </p:pic>
    </p:spTree>
    <p:extLst>
      <p:ext uri="{BB962C8B-B14F-4D97-AF65-F5344CB8AC3E}">
        <p14:creationId xmlns:p14="http://schemas.microsoft.com/office/powerpoint/2010/main" val="165659594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807769724"/>
              </p:ext>
            </p:extLst>
          </p:nvPr>
        </p:nvGraphicFramePr>
        <p:xfrm>
          <a:off x="0" y="1700808"/>
          <a:ext cx="9144000" cy="48245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Título"/>
          <p:cNvSpPr txBox="1">
            <a:spLocks/>
          </p:cNvSpPr>
          <p:nvPr/>
        </p:nvSpPr>
        <p:spPr>
          <a:xfrm>
            <a:off x="428596" y="1071546"/>
            <a:ext cx="8229600" cy="78581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2800" dirty="0" smtClean="0">
                <a:solidFill>
                  <a:srgbClr val="003399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Introducción – Servicios ofrecidos por el RCP</a:t>
            </a:r>
            <a:endParaRPr lang="es-ES" sz="2800" dirty="0">
              <a:solidFill>
                <a:srgbClr val="003399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6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331287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35A07F9F-F282-49BB-9DB6-F78F931865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35A07F9F-F282-49BB-9DB6-F78F931865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81E7B24-7AEF-4A18-9D5E-0DF88A38BF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581E7B24-7AEF-4A18-9D5E-0DF88A38BF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Marcador de contenido"/>
          <p:cNvGraphicFramePr>
            <a:graphicFrameLocks noGrp="1"/>
          </p:cNvGraphicFramePr>
          <p:nvPr>
            <p:ph idx="1"/>
          </p:nvPr>
        </p:nvGraphicFramePr>
        <p:xfrm>
          <a:off x="0" y="1340768"/>
          <a:ext cx="9144000" cy="5184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2 Título"/>
          <p:cNvSpPr txBox="1">
            <a:spLocks/>
          </p:cNvSpPr>
          <p:nvPr/>
        </p:nvSpPr>
        <p:spPr>
          <a:xfrm rot="16200000">
            <a:off x="-756592" y="3356992"/>
            <a:ext cx="2808312" cy="78581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2800" dirty="0" err="1" smtClean="0">
                <a:solidFill>
                  <a:srgbClr val="003399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Anot@RCP</a:t>
            </a:r>
            <a:endParaRPr lang="es-ES" sz="2800" dirty="0">
              <a:solidFill>
                <a:srgbClr val="003399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83331287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AAC45EA-6A05-492E-9FB1-13125709C5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graphicEl>
                                              <a:dgm id="{8AAC45EA-6A05-492E-9FB1-13125709C59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graphicEl>
                                              <a:dgm id="{8AAC45EA-6A05-492E-9FB1-13125709C5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graphicEl>
                                              <a:dgm id="{8AAC45EA-6A05-492E-9FB1-13125709C59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CF93884-D460-4EC4-8B6C-B3570085B2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>
                                            <p:graphicEl>
                                              <a:dgm id="{9CF93884-D460-4EC4-8B6C-B3570085B2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graphicEl>
                                              <a:dgm id="{9CF93884-D460-4EC4-8B6C-B3570085B2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graphicEl>
                                              <a:dgm id="{9CF93884-D460-4EC4-8B6C-B3570085B2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6109788-02ED-460C-9EF5-3F2B1817F1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graphicEl>
                                              <a:dgm id="{C6109788-02ED-460C-9EF5-3F2B1817F1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graphicEl>
                                              <a:dgm id="{C6109788-02ED-460C-9EF5-3F2B1817F1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graphicEl>
                                              <a:dgm id="{C6109788-02ED-460C-9EF5-3F2B1817F1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85B23B6D-E9AE-43D2-802F-F7BF0BAAF5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">
                                            <p:graphicEl>
                                              <a:dgm id="{85B23B6D-E9AE-43D2-802F-F7BF0BAAF5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graphicEl>
                                              <a:dgm id="{85B23B6D-E9AE-43D2-802F-F7BF0BAAF5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graphicEl>
                                              <a:dgm id="{85B23B6D-E9AE-43D2-802F-F7BF0BAAF5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794D99AA-E785-482D-BF48-55BB77292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4">
                                            <p:graphicEl>
                                              <a:dgm id="{794D99AA-E785-482D-BF48-55BB772924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graphicEl>
                                              <a:dgm id="{794D99AA-E785-482D-BF48-55BB77292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graphicEl>
                                              <a:dgm id="{794D99AA-E785-482D-BF48-55BB77292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A96259B-689E-49ED-BD0F-9E0924BBAA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4">
                                            <p:graphicEl>
                                              <a:dgm id="{BA96259B-689E-49ED-BD0F-9E0924BBAA8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4">
                                            <p:graphicEl>
                                              <a:dgm id="{BA96259B-689E-49ED-BD0F-9E0924BBAA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4">
                                            <p:graphicEl>
                                              <a:dgm id="{BA96259B-689E-49ED-BD0F-9E0924BBAA8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5C9DF438-03F3-4041-B0E2-E4FF8BA1BD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4">
                                            <p:graphicEl>
                                              <a:dgm id="{5C9DF438-03F3-4041-B0E2-E4FF8BA1BDC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graphicEl>
                                              <a:dgm id="{5C9DF438-03F3-4041-B0E2-E4FF8BA1BD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graphicEl>
                                              <a:dgm id="{5C9DF438-03F3-4041-B0E2-E4FF8BA1BDC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93C3BAE-8254-47DC-A8B8-D7B8953344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">
                                            <p:graphicEl>
                                              <a:dgm id="{F93C3BAE-8254-47DC-A8B8-D7B8953344E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">
                                            <p:graphicEl>
                                              <a:dgm id="{F93C3BAE-8254-47DC-A8B8-D7B8953344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">
                                            <p:graphicEl>
                                              <a:dgm id="{F93C3BAE-8254-47DC-A8B8-D7B8953344E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3" y="1214422"/>
            <a:ext cx="928694" cy="651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00034" y="1785926"/>
            <a:ext cx="7600358" cy="4307370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endParaRPr lang="es-ES" sz="28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Introducción 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al sistema de información RCP y a otros servicios </a:t>
            </a: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relacionados</a:t>
            </a:r>
            <a:endParaRPr lang="es-ES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Visión </a:t>
            </a:r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general de 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Anot@RCP</a:t>
            </a:r>
            <a:endParaRPr lang="es-ES" sz="2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Gestión 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anotaciones recibidas a través de </a:t>
            </a: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Anot@RCP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anotar o rechazar </a:t>
            </a: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solicitudes</a:t>
            </a:r>
            <a:endParaRPr lang="es-ES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Gestión 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anotaciones recibidas a través de </a:t>
            </a:r>
            <a:r>
              <a:rPr lang="es-E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Anot@RCP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firmar y archivar documentos registrales</a:t>
            </a:r>
          </a:p>
          <a:p>
            <a:pPr>
              <a:buFont typeface="Arial" pitchFamily="34" charset="0"/>
              <a:buChar char="•"/>
            </a:pPr>
            <a:endParaRPr lang="es-ES" sz="33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428596" y="1071546"/>
            <a:ext cx="8229600" cy="785810"/>
          </a:xfrm>
        </p:spPr>
        <p:txBody>
          <a:bodyPr>
            <a:normAutofit/>
          </a:bodyPr>
          <a:lstStyle/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3600" dirty="0" smtClean="0">
                <a:solidFill>
                  <a:srgbClr val="003399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ÍNDICE</a:t>
            </a:r>
            <a:endParaRPr lang="es-ES" sz="3600" dirty="0">
              <a:solidFill>
                <a:srgbClr val="003399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8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901083893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17125" y="578890"/>
            <a:ext cx="5126875" cy="3786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36 Rectángulo redondeado"/>
          <p:cNvSpPr/>
          <p:nvPr/>
        </p:nvSpPr>
        <p:spPr>
          <a:xfrm>
            <a:off x="107504" y="6021288"/>
            <a:ext cx="3024336" cy="692696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9" name=" 3"/>
          <p:cNvSpPr/>
          <p:nvPr/>
        </p:nvSpPr>
        <p:spPr>
          <a:xfrm>
            <a:off x="2555776" y="4869160"/>
            <a:ext cx="1728192" cy="1412776"/>
          </a:xfrm>
          <a:prstGeom prst="gear9">
            <a:avLst/>
          </a:prstGeom>
          <a:solidFill>
            <a:schemeClr val="bg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sz="1400" dirty="0" smtClean="0"/>
              <a:t>Sistema de gestión de RRHH</a:t>
            </a:r>
            <a:endParaRPr lang="es-ES" sz="1400" dirty="0"/>
          </a:p>
        </p:txBody>
      </p:sp>
      <p:sp>
        <p:nvSpPr>
          <p:cNvPr id="43" name=" 3"/>
          <p:cNvSpPr/>
          <p:nvPr/>
        </p:nvSpPr>
        <p:spPr>
          <a:xfrm>
            <a:off x="107504" y="548680"/>
            <a:ext cx="1979744" cy="1800200"/>
          </a:xfrm>
          <a:prstGeom prst="gear9">
            <a:avLst/>
          </a:prstGeom>
          <a:solidFill>
            <a:schemeClr val="bg2">
              <a:lumMod val="50000"/>
            </a:schemeClr>
          </a:solidFill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s-ES" sz="1600" dirty="0" smtClean="0"/>
              <a:t>Sistema de gestión de RRHH</a:t>
            </a:r>
            <a:endParaRPr lang="es-ES" sz="1600" dirty="0"/>
          </a:p>
        </p:txBody>
      </p:sp>
      <p:sp>
        <p:nvSpPr>
          <p:cNvPr id="44" name="43 Flecha izquierda"/>
          <p:cNvSpPr/>
          <p:nvPr/>
        </p:nvSpPr>
        <p:spPr>
          <a:xfrm rot="5400000">
            <a:off x="-607255" y="3178967"/>
            <a:ext cx="2071702" cy="428628"/>
          </a:xfrm>
          <a:prstGeom prst="leftArrow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1. Enviar RCP</a:t>
            </a:r>
          </a:p>
        </p:txBody>
      </p:sp>
      <p:sp>
        <p:nvSpPr>
          <p:cNvPr id="48" name="47 Flecha izquierda"/>
          <p:cNvSpPr/>
          <p:nvPr/>
        </p:nvSpPr>
        <p:spPr>
          <a:xfrm rot="5400000">
            <a:off x="-178627" y="3178967"/>
            <a:ext cx="2071702" cy="428628"/>
          </a:xfrm>
          <a:prstGeom prst="leftArrow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rgbClr val="FF0000"/>
                </a:solidFill>
              </a:rPr>
              <a:t>Retirar anotación</a:t>
            </a:r>
          </a:p>
        </p:txBody>
      </p:sp>
      <p:sp>
        <p:nvSpPr>
          <p:cNvPr id="49" name="48 Flecha derecha"/>
          <p:cNvSpPr/>
          <p:nvPr/>
        </p:nvSpPr>
        <p:spPr>
          <a:xfrm>
            <a:off x="2195736" y="1916832"/>
            <a:ext cx="1428760" cy="484632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>
                <a:solidFill>
                  <a:srgbClr val="FF0000"/>
                </a:solidFill>
              </a:rPr>
              <a:t>Retirar</a:t>
            </a:r>
          </a:p>
        </p:txBody>
      </p:sp>
      <p:sp>
        <p:nvSpPr>
          <p:cNvPr id="50" name="49 Flecha izquierda y derecha"/>
          <p:cNvSpPr/>
          <p:nvPr/>
        </p:nvSpPr>
        <p:spPr>
          <a:xfrm>
            <a:off x="3635896" y="5949280"/>
            <a:ext cx="2088232" cy="500066"/>
          </a:xfrm>
          <a:prstGeom prst="leftRightArrow">
            <a:avLst>
              <a:gd name="adj1" fmla="val 50000"/>
              <a:gd name="adj2" fmla="val 69356"/>
            </a:avLst>
          </a:prstGeom>
          <a:solidFill>
            <a:schemeClr val="bg2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6. Recuperar doc</a:t>
            </a:r>
          </a:p>
        </p:txBody>
      </p:sp>
      <p:sp>
        <p:nvSpPr>
          <p:cNvPr id="51" name="50 Flecha izquierda y derecha"/>
          <p:cNvSpPr/>
          <p:nvPr/>
        </p:nvSpPr>
        <p:spPr>
          <a:xfrm>
            <a:off x="1979712" y="2348880"/>
            <a:ext cx="1929966" cy="500066"/>
          </a:xfrm>
          <a:prstGeom prst="leftRightArrow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Consulta estado</a:t>
            </a:r>
          </a:p>
        </p:txBody>
      </p:sp>
      <p:sp>
        <p:nvSpPr>
          <p:cNvPr id="52" name="51 Flecha derecha"/>
          <p:cNvSpPr/>
          <p:nvPr/>
        </p:nvSpPr>
        <p:spPr>
          <a:xfrm>
            <a:off x="1619672" y="748708"/>
            <a:ext cx="2376264" cy="484632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1. Documento + datos</a:t>
            </a:r>
            <a:endParaRPr lang="es-ES" sz="1400" dirty="0"/>
          </a:p>
        </p:txBody>
      </p:sp>
      <p:sp>
        <p:nvSpPr>
          <p:cNvPr id="53" name="52 Flecha izquierda"/>
          <p:cNvSpPr/>
          <p:nvPr/>
        </p:nvSpPr>
        <p:spPr>
          <a:xfrm>
            <a:off x="2143108" y="1167877"/>
            <a:ext cx="1428761" cy="428628"/>
          </a:xfrm>
          <a:prstGeom prst="leftArrow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1. Ticket</a:t>
            </a:r>
          </a:p>
        </p:txBody>
      </p:sp>
      <p:sp>
        <p:nvSpPr>
          <p:cNvPr id="54" name="53 Flecha izquierda"/>
          <p:cNvSpPr/>
          <p:nvPr/>
        </p:nvSpPr>
        <p:spPr>
          <a:xfrm>
            <a:off x="2123728" y="1556792"/>
            <a:ext cx="1368152" cy="428628"/>
          </a:xfrm>
          <a:prstGeom prst="leftArrow">
            <a:avLst/>
          </a:prstGeom>
          <a:solidFill>
            <a:schemeClr val="bg2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Alertas</a:t>
            </a:r>
          </a:p>
        </p:txBody>
      </p:sp>
      <p:grpSp>
        <p:nvGrpSpPr>
          <p:cNvPr id="63" name="62 Grupo"/>
          <p:cNvGrpSpPr/>
          <p:nvPr/>
        </p:nvGrpSpPr>
        <p:grpSpPr>
          <a:xfrm>
            <a:off x="1835696" y="2996952"/>
            <a:ext cx="2448272" cy="1728192"/>
            <a:chOff x="1835696" y="2996952"/>
            <a:chExt cx="2088232" cy="1728192"/>
          </a:xfrm>
        </p:grpSpPr>
        <p:sp>
          <p:nvSpPr>
            <p:cNvPr id="38" name="37 Rectángulo redondeado"/>
            <p:cNvSpPr/>
            <p:nvPr/>
          </p:nvSpPr>
          <p:spPr>
            <a:xfrm>
              <a:off x="1835696" y="2996952"/>
              <a:ext cx="1944216" cy="1728192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55" name="54 CuadroTexto"/>
            <p:cNvSpPr txBox="1"/>
            <p:nvPr/>
          </p:nvSpPr>
          <p:spPr>
            <a:xfrm>
              <a:off x="1958533" y="2996952"/>
              <a:ext cx="1965395" cy="16004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s-ES" sz="1400" dirty="0" smtClean="0">
                  <a:solidFill>
                    <a:schemeClr val="bg1"/>
                  </a:solidFill>
                </a:rPr>
                <a:t>Estados:</a:t>
              </a:r>
            </a:p>
            <a:p>
              <a:r>
                <a:rPr lang="es-ES" sz="1400" dirty="0" smtClean="0">
                  <a:solidFill>
                    <a:schemeClr val="bg1"/>
                  </a:solidFill>
                </a:rPr>
                <a:t>- Pendiente de anotar</a:t>
              </a:r>
            </a:p>
            <a:p>
              <a:pPr>
                <a:buFontTx/>
                <a:buChar char="-"/>
              </a:pPr>
              <a:r>
                <a:rPr lang="es-ES" sz="1400" dirty="0" smtClean="0">
                  <a:solidFill>
                    <a:schemeClr val="bg1"/>
                  </a:solidFill>
                </a:rPr>
                <a:t> Rechazado</a:t>
              </a:r>
            </a:p>
            <a:p>
              <a:pPr>
                <a:buFontTx/>
                <a:buChar char="-"/>
              </a:pPr>
              <a:r>
                <a:rPr lang="es-ES" sz="1400" dirty="0" smtClean="0">
                  <a:solidFill>
                    <a:schemeClr val="bg1"/>
                  </a:solidFill>
                </a:rPr>
                <a:t> Anotado</a:t>
              </a:r>
            </a:p>
            <a:p>
              <a:r>
                <a:rPr lang="es-ES" sz="1400" dirty="0" smtClean="0">
                  <a:solidFill>
                    <a:schemeClr val="bg1"/>
                  </a:solidFill>
                </a:rPr>
                <a:t>- Firmado</a:t>
              </a:r>
            </a:p>
            <a:p>
              <a:r>
                <a:rPr lang="es-ES" sz="1400" dirty="0" smtClean="0">
                  <a:solidFill>
                    <a:schemeClr val="bg1"/>
                  </a:solidFill>
                </a:rPr>
                <a:t>- Disponible</a:t>
              </a:r>
            </a:p>
            <a:p>
              <a:pPr>
                <a:buFontTx/>
                <a:buChar char="-"/>
              </a:pPr>
              <a:r>
                <a:rPr lang="es-ES" sz="1400" dirty="0" smtClean="0">
                  <a:solidFill>
                    <a:schemeClr val="bg1"/>
                  </a:solidFill>
                </a:rPr>
                <a:t> Retirado</a:t>
              </a:r>
            </a:p>
          </p:txBody>
        </p:sp>
      </p:grpSp>
      <p:sp>
        <p:nvSpPr>
          <p:cNvPr id="56" name="55 Flecha izquierda"/>
          <p:cNvSpPr/>
          <p:nvPr/>
        </p:nvSpPr>
        <p:spPr>
          <a:xfrm rot="5400000">
            <a:off x="321439" y="3178967"/>
            <a:ext cx="2071702" cy="428628"/>
          </a:xfrm>
          <a:prstGeom prst="leftArrow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 Consulta estado</a:t>
            </a:r>
          </a:p>
        </p:txBody>
      </p:sp>
      <p:sp>
        <p:nvSpPr>
          <p:cNvPr id="57" name="56 Flecha izquierda y derecha"/>
          <p:cNvSpPr/>
          <p:nvPr/>
        </p:nvSpPr>
        <p:spPr>
          <a:xfrm rot="1780599">
            <a:off x="900784" y="4984620"/>
            <a:ext cx="1994159" cy="680783"/>
          </a:xfrm>
          <a:prstGeom prst="leftRightArrow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6. Recuperar doc</a:t>
            </a:r>
          </a:p>
        </p:txBody>
      </p:sp>
      <p:grpSp>
        <p:nvGrpSpPr>
          <p:cNvPr id="69" name="68 Grupo"/>
          <p:cNvGrpSpPr/>
          <p:nvPr/>
        </p:nvGrpSpPr>
        <p:grpSpPr>
          <a:xfrm>
            <a:off x="5580112" y="5157192"/>
            <a:ext cx="3304388" cy="1407061"/>
            <a:chOff x="5580112" y="5301208"/>
            <a:chExt cx="3304388" cy="1407061"/>
          </a:xfrm>
        </p:grpSpPr>
        <p:sp>
          <p:nvSpPr>
            <p:cNvPr id="40" name=" 3"/>
            <p:cNvSpPr/>
            <p:nvPr/>
          </p:nvSpPr>
          <p:spPr>
            <a:xfrm>
              <a:off x="5580112" y="5661248"/>
              <a:ext cx="1214446" cy="1000156"/>
            </a:xfrm>
            <a:prstGeom prst="gear9">
              <a:avLst/>
            </a:prstGeom>
            <a:solidFill>
              <a:schemeClr val="bg2">
                <a:lumMod val="50000"/>
              </a:schemeClr>
            </a:solidFill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</p:sp>
        <p:grpSp>
          <p:nvGrpSpPr>
            <p:cNvPr id="36" name="35 Grupo"/>
            <p:cNvGrpSpPr/>
            <p:nvPr/>
          </p:nvGrpSpPr>
          <p:grpSpPr>
            <a:xfrm>
              <a:off x="6876256" y="5301208"/>
              <a:ext cx="2008244" cy="1407061"/>
              <a:chOff x="6876256" y="5301208"/>
              <a:chExt cx="2008244" cy="1407061"/>
            </a:xfrm>
          </p:grpSpPr>
          <p:pic>
            <p:nvPicPr>
              <p:cNvPr id="42" name="Picture 5" descr="C:\Documents and Settings\VASS\Configuración local\Archivos temporales de Internet\Content.IE5\1PPBFZ4A\MC900433943[1].png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7884368" y="5301208"/>
                <a:ext cx="1000132" cy="1000132"/>
              </a:xfrm>
              <a:prstGeom prst="rect">
                <a:avLst/>
              </a:prstGeom>
              <a:noFill/>
            </p:spPr>
          </p:pic>
          <p:sp>
            <p:nvSpPr>
              <p:cNvPr id="47" name="46 CuadroTexto"/>
              <p:cNvSpPr txBox="1"/>
              <p:nvPr/>
            </p:nvSpPr>
            <p:spPr>
              <a:xfrm>
                <a:off x="6876256" y="5877272"/>
                <a:ext cx="1152128" cy="830997"/>
              </a:xfrm>
              <a:prstGeom prst="rect">
                <a:avLst/>
              </a:prstGeom>
              <a:solidFill>
                <a:schemeClr val="accent5"/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s-ES" sz="1600" dirty="0" smtClean="0">
                    <a:solidFill>
                      <a:schemeClr val="bg1"/>
                    </a:solidFill>
                  </a:rPr>
                  <a:t>Oficina </a:t>
                </a:r>
              </a:p>
              <a:p>
                <a:r>
                  <a:rPr lang="es-ES" sz="1600" dirty="0" smtClean="0">
                    <a:solidFill>
                      <a:schemeClr val="bg1"/>
                    </a:solidFill>
                  </a:rPr>
                  <a:t>Delegada</a:t>
                </a:r>
              </a:p>
              <a:p>
                <a:r>
                  <a:rPr lang="es-ES" sz="1600" dirty="0" smtClean="0">
                    <a:solidFill>
                      <a:schemeClr val="bg1"/>
                    </a:solidFill>
                  </a:rPr>
                  <a:t>RCP</a:t>
                </a:r>
                <a:endParaRPr lang="es-ES" sz="1600" dirty="0">
                  <a:solidFill>
                    <a:schemeClr val="bg1"/>
                  </a:solidFill>
                </a:endParaRPr>
              </a:p>
            </p:txBody>
          </p:sp>
        </p:grpSp>
        <p:pic>
          <p:nvPicPr>
            <p:cNvPr id="62" name="Picture 3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868144" y="6021288"/>
              <a:ext cx="714375" cy="314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41" name="Picture 2" descr="C:\Documents and Settings\VASS\Configuración local\Archivos temporales de Internet\Content.IE5\NT3UWBUE\MC900434888[1]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14282" y="4572008"/>
            <a:ext cx="1000116" cy="1000116"/>
          </a:xfrm>
          <a:prstGeom prst="rect">
            <a:avLst/>
          </a:prstGeom>
          <a:noFill/>
        </p:spPr>
      </p:pic>
      <p:sp>
        <p:nvSpPr>
          <p:cNvPr id="46" name="45 CuadroTexto"/>
          <p:cNvSpPr txBox="1"/>
          <p:nvPr/>
        </p:nvSpPr>
        <p:spPr>
          <a:xfrm>
            <a:off x="179512" y="5589240"/>
            <a:ext cx="1728192" cy="338554"/>
          </a:xfrm>
          <a:prstGeom prst="rect">
            <a:avLst/>
          </a:prstGeom>
          <a:solidFill>
            <a:schemeClr val="accent5"/>
          </a:solidFill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bg1"/>
                </a:solidFill>
              </a:rPr>
              <a:t>Gestor RRHH</a:t>
            </a:r>
            <a:endParaRPr lang="es-ES" sz="1600" dirty="0">
              <a:solidFill>
                <a:schemeClr val="bg1"/>
              </a:solidFill>
            </a:endParaRPr>
          </a:p>
        </p:txBody>
      </p:sp>
      <p:sp>
        <p:nvSpPr>
          <p:cNvPr id="68" name="67 CuadroTexto"/>
          <p:cNvSpPr txBox="1"/>
          <p:nvPr/>
        </p:nvSpPr>
        <p:spPr>
          <a:xfrm>
            <a:off x="179512" y="6021288"/>
            <a:ext cx="295232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b="1" dirty="0" smtClean="0"/>
              <a:t>Genera el documento registral y se firma digitalmente por la autoridad competente</a:t>
            </a:r>
          </a:p>
        </p:txBody>
      </p:sp>
      <p:sp>
        <p:nvSpPr>
          <p:cNvPr id="60" name="59 Flecha izquierda"/>
          <p:cNvSpPr/>
          <p:nvPr/>
        </p:nvSpPr>
        <p:spPr>
          <a:xfrm rot="2400000">
            <a:off x="6536026" y="4620840"/>
            <a:ext cx="1623868" cy="428628"/>
          </a:xfrm>
          <a:prstGeom prst="leftArrow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4. Firmar</a:t>
            </a:r>
          </a:p>
        </p:txBody>
      </p:sp>
      <p:sp>
        <p:nvSpPr>
          <p:cNvPr id="58" name="57 Flecha izquierda"/>
          <p:cNvSpPr/>
          <p:nvPr/>
        </p:nvSpPr>
        <p:spPr>
          <a:xfrm rot="2400000">
            <a:off x="5572915" y="4767050"/>
            <a:ext cx="1854741" cy="428628"/>
          </a:xfrm>
          <a:prstGeom prst="leftArrow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2. Rechazar</a:t>
            </a:r>
          </a:p>
        </p:txBody>
      </p:sp>
      <p:sp>
        <p:nvSpPr>
          <p:cNvPr id="59" name="58 Flecha izquierda"/>
          <p:cNvSpPr/>
          <p:nvPr/>
        </p:nvSpPr>
        <p:spPr>
          <a:xfrm rot="2400000">
            <a:off x="5948094" y="4653446"/>
            <a:ext cx="1725315" cy="428628"/>
          </a:xfrm>
          <a:prstGeom prst="leftArrow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3. Anotar</a:t>
            </a:r>
          </a:p>
        </p:txBody>
      </p:sp>
      <p:graphicFrame>
        <p:nvGraphicFramePr>
          <p:cNvPr id="71" name="70 Objeto"/>
          <p:cNvGraphicFramePr>
            <a:graphicFrameLocks noChangeAspect="1"/>
          </p:cNvGraphicFramePr>
          <p:nvPr/>
        </p:nvGraphicFramePr>
        <p:xfrm>
          <a:off x="2915816" y="548680"/>
          <a:ext cx="3960440" cy="5604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6" name="Acrobat Document" r:id="rId7" imgW="5667122" imgH="8019837" progId="AcroExch.Document.7">
                  <p:embed/>
                </p:oleObj>
              </mc:Choice>
              <mc:Fallback>
                <p:oleObj name="Acrobat Document" r:id="rId7" imgW="5667122" imgH="8019837" progId="AcroExch.Document.7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15816" y="548680"/>
                        <a:ext cx="3960440" cy="56046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2" name="71 Objeto"/>
          <p:cNvGraphicFramePr>
            <a:graphicFrameLocks noChangeAspect="1"/>
          </p:cNvGraphicFramePr>
          <p:nvPr/>
        </p:nvGraphicFramePr>
        <p:xfrm>
          <a:off x="3347864" y="620688"/>
          <a:ext cx="3960440" cy="56046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7" name="Acrobat Document" r:id="rId9" imgW="5667122" imgH="8019837" progId="AcroExch.Document.7">
                  <p:embed/>
                </p:oleObj>
              </mc:Choice>
              <mc:Fallback>
                <p:oleObj name="Acrobat Document" r:id="rId9" imgW="5667122" imgH="8019837" progId="AcroExch.Document.7">
                  <p:embed/>
                  <p:pic>
                    <p:nvPicPr>
                      <p:cNvPr id="0" name="Picture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47864" y="620688"/>
                        <a:ext cx="3960440" cy="5604604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5" name="6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9</a:t>
            </a:fld>
            <a:endParaRPr lang="es-ES" dirty="0"/>
          </a:p>
        </p:txBody>
      </p:sp>
      <p:sp>
        <p:nvSpPr>
          <p:cNvPr id="67" name="66 Flecha izquierda y derecha"/>
          <p:cNvSpPr/>
          <p:nvPr/>
        </p:nvSpPr>
        <p:spPr>
          <a:xfrm rot="1780599">
            <a:off x="1093724" y="4924567"/>
            <a:ext cx="1661170" cy="875189"/>
          </a:xfrm>
          <a:prstGeom prst="leftRightArrow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Crea </a:t>
            </a:r>
            <a:r>
              <a:rPr lang="es-ES" sz="1400" dirty="0" err="1" smtClean="0"/>
              <a:t>Doc.Reg</a:t>
            </a:r>
            <a:endParaRPr lang="es-ES" sz="1400" dirty="0" smtClean="0"/>
          </a:p>
        </p:txBody>
      </p:sp>
      <p:sp>
        <p:nvSpPr>
          <p:cNvPr id="74" name="73 Flecha izquierda y derecha"/>
          <p:cNvSpPr/>
          <p:nvPr/>
        </p:nvSpPr>
        <p:spPr>
          <a:xfrm>
            <a:off x="3923928" y="5949280"/>
            <a:ext cx="1656184" cy="500066"/>
          </a:xfrm>
          <a:prstGeom prst="leftRightArrow">
            <a:avLst>
              <a:gd name="adj1" fmla="val 50000"/>
              <a:gd name="adj2" fmla="val 69356"/>
            </a:avLst>
          </a:prstGeom>
          <a:solidFill>
            <a:schemeClr val="bg2">
              <a:lumMod val="75000"/>
            </a:schemeClr>
          </a:solidFill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err="1" smtClean="0"/>
              <a:t>Edit@RCP</a:t>
            </a:r>
            <a:endParaRPr lang="es-ES" sz="1400" dirty="0" smtClean="0"/>
          </a:p>
        </p:txBody>
      </p:sp>
      <p:sp>
        <p:nvSpPr>
          <p:cNvPr id="61" name="60 Flecha izquierda"/>
          <p:cNvSpPr/>
          <p:nvPr/>
        </p:nvSpPr>
        <p:spPr>
          <a:xfrm rot="2400000">
            <a:off x="7021761" y="4599167"/>
            <a:ext cx="1780476" cy="428628"/>
          </a:xfrm>
          <a:prstGeom prst="leftArrow">
            <a:avLst/>
          </a:prstGeom>
        </p:spPr>
        <p:style>
          <a:lnRef idx="0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5">
              <a:hueOff val="0"/>
              <a:satOff val="0"/>
              <a:lumOff val="0"/>
              <a:alphaOff val="0"/>
            </a:schemeClr>
          </a:fillRef>
          <a:effectRef idx="1">
            <a:schemeClr val="accent5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400" dirty="0" smtClean="0"/>
              <a:t>5. Envío RCPDOC</a:t>
            </a:r>
          </a:p>
        </p:txBody>
      </p:sp>
      <p:graphicFrame>
        <p:nvGraphicFramePr>
          <p:cNvPr id="70" name="69 Objeto"/>
          <p:cNvGraphicFramePr>
            <a:graphicFrameLocks noChangeAspect="1"/>
          </p:cNvGraphicFramePr>
          <p:nvPr/>
        </p:nvGraphicFramePr>
        <p:xfrm>
          <a:off x="2843808" y="620688"/>
          <a:ext cx="4032448" cy="570650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88" name="Acrobat Document" r:id="rId11" imgW="5667122" imgH="8019837" progId="AcroExch.Document.7">
                  <p:embed/>
                </p:oleObj>
              </mc:Choice>
              <mc:Fallback>
                <p:oleObj name="Acrobat Document" r:id="rId11" imgW="5667122" imgH="8019837" progId="AcroExch.Document.7">
                  <p:embed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808" y="620688"/>
                        <a:ext cx="4032448" cy="5706506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833312873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6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" presetClass="exit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4" presetClass="exit" presetSubtype="16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4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4" presetClass="exit" presetSubtype="16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5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86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9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1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6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27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50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0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1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500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4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35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500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xit" presetSubtype="4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7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8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9" fill="hold">
                      <p:stCondLst>
                        <p:cond delay="indefinite"/>
                      </p:stCondLst>
                      <p:childTnLst>
                        <p:par>
                          <p:cTn id="180" fill="hold">
                            <p:stCondLst>
                              <p:cond delay="0"/>
                            </p:stCondLst>
                            <p:childTnLst>
                              <p:par>
                                <p:cTn id="181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2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3" dur="500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5" fill="hold">
                      <p:stCondLst>
                        <p:cond delay="indefinite"/>
                      </p:stCondLst>
                      <p:childTnLst>
                        <p:par>
                          <p:cTn id="186" fill="hold">
                            <p:stCondLst>
                              <p:cond delay="0"/>
                            </p:stCondLst>
                            <p:childTnLst>
                              <p:par>
                                <p:cTn id="187" presetID="54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9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4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54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  <p:bldP spid="39" grpId="0" animBg="1"/>
      <p:bldP spid="39" grpId="1" animBg="1"/>
      <p:bldP spid="39" grpId="2" animBg="1"/>
      <p:bldP spid="43" grpId="0" animBg="1"/>
      <p:bldP spid="44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6" grpId="0" animBg="1"/>
      <p:bldP spid="57" grpId="0" animBg="1"/>
      <p:bldP spid="68" grpId="0"/>
      <p:bldP spid="60" grpId="0" animBg="1"/>
      <p:bldP spid="60" grpId="1" animBg="1"/>
      <p:bldP spid="58" grpId="0" animBg="1"/>
      <p:bldP spid="58" grpId="1" animBg="1"/>
      <p:bldP spid="58" grpId="2" animBg="1"/>
      <p:bldP spid="59" grpId="0" animBg="1"/>
      <p:bldP spid="59" grpId="1" animBg="1"/>
      <p:bldP spid="67" grpId="0" animBg="1"/>
      <p:bldP spid="67" grpId="1" animBg="1"/>
      <p:bldP spid="74" grpId="0" animBg="1"/>
      <p:bldP spid="74" grpId="1" animBg="1"/>
      <p:bldP spid="61" grpId="0" animBg="1"/>
      <p:bldP spid="61" grpId="1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 cstate="print"/>
          <a:srcRect l="1395" r="3866" b="5235"/>
          <a:stretch>
            <a:fillRect/>
          </a:stretch>
        </p:blipFill>
        <p:spPr bwMode="auto">
          <a:xfrm>
            <a:off x="467544" y="1196752"/>
            <a:ext cx="828092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10</a:t>
            </a:fld>
            <a:endParaRPr lang="es-ES" dirty="0"/>
          </a:p>
        </p:txBody>
      </p:sp>
      <p:sp>
        <p:nvSpPr>
          <p:cNvPr id="3" name="2 Título"/>
          <p:cNvSpPr txBox="1">
            <a:spLocks/>
          </p:cNvSpPr>
          <p:nvPr/>
        </p:nvSpPr>
        <p:spPr>
          <a:xfrm>
            <a:off x="-324544" y="1196752"/>
            <a:ext cx="3888432" cy="78581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2000" dirty="0" smtClean="0">
                <a:solidFill>
                  <a:srgbClr val="003399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Estados anotaciones</a:t>
            </a:r>
          </a:p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2000" dirty="0" smtClean="0">
                <a:solidFill>
                  <a:srgbClr val="003399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para Unidades de RRHH </a:t>
            </a:r>
            <a:endParaRPr lang="es-ES" sz="2000" dirty="0">
              <a:solidFill>
                <a:srgbClr val="003399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33128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3" y="1214422"/>
            <a:ext cx="928694" cy="651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827584" y="1700808"/>
            <a:ext cx="7600358" cy="4307370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endParaRPr lang="es-ES" sz="28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Necesario portafirmas para generar documento electrónico (XADES). Posibilidad de usar Portafirmas SARA (</a:t>
            </a:r>
            <a:r>
              <a:rPr lang="es-ES" sz="1800" dirty="0">
                <a:hlinkClick r:id="rId3"/>
              </a:rPr>
              <a:t>https://administracionelectronica.gob.es/ctt/portafirmas#.</a:t>
            </a:r>
            <a:r>
              <a:rPr lang="es-ES" sz="1800" dirty="0" smtClean="0">
                <a:hlinkClick r:id="rId3"/>
              </a:rPr>
              <a:t>XQehV4j7Tcs</a:t>
            </a:r>
            <a:r>
              <a:rPr lang="es-ES" sz="1800" dirty="0" smtClean="0"/>
              <a:t>)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Integración de sistema de RRHH con Portafirmas (en una primera fase opcional).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Integración de sistema de RRHH con Anot@RCP: Enviar petición, consulta petición, retirar petición.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Opcional: Integración con </a:t>
            </a:r>
            <a:r>
              <a:rPr lang="es-ES" sz="1800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Consult@RCP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s-ES" sz="1800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Edit@RCP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y Alertas de Anot@RCP.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Alta en el servicio: </a:t>
            </a:r>
            <a:r>
              <a:rPr lang="es-ES" sz="1800" dirty="0">
                <a:hlinkClick r:id="rId4"/>
              </a:rPr>
              <a:t>https://</a:t>
            </a:r>
            <a:r>
              <a:rPr lang="es-ES" sz="1800" dirty="0" smtClean="0">
                <a:hlinkClick r:id="rId4"/>
              </a:rPr>
              <a:t>ssweb.seap.minhap.es/ayuda/consulta/RCPTIC</a:t>
            </a:r>
            <a:r>
              <a:rPr lang="es-ES" sz="1800" dirty="0" smtClean="0"/>
              <a:t> 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Toda la información de integración está disponible en </a:t>
            </a:r>
            <a:r>
              <a:rPr lang="es-ES" sz="1800" dirty="0">
                <a:hlinkClick r:id="rId5"/>
              </a:rPr>
              <a:t>https://administracionelectronica.gob.es/ctt/anota</a:t>
            </a:r>
            <a:r>
              <a:rPr lang="es-ES" sz="1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marL="624078" indent="-514350">
              <a:buFont typeface="+mj-lt"/>
              <a:buAutoNum type="arabicPeriod"/>
            </a:pPr>
            <a:endParaRPr lang="es-ES" sz="18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endParaRPr lang="es-ES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sz="33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sz="33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428596" y="1071546"/>
            <a:ext cx="8229600" cy="785810"/>
          </a:xfrm>
        </p:spPr>
        <p:txBody>
          <a:bodyPr>
            <a:normAutofit/>
          </a:bodyPr>
          <a:lstStyle/>
          <a:p>
            <a:pPr marL="365760" indent="-256032" algn="ctr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3600" dirty="0" smtClean="0">
                <a:solidFill>
                  <a:srgbClr val="003399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PASOS PARA LA INTEGRACIÓN</a:t>
            </a:r>
            <a:endParaRPr lang="es-ES" sz="3600" dirty="0">
              <a:solidFill>
                <a:srgbClr val="003399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11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554292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3" y="1214422"/>
            <a:ext cx="928694" cy="651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00034" y="1785926"/>
            <a:ext cx="7600358" cy="4307370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endParaRPr lang="es-ES" sz="28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Introducción 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al sistema de información RCP y a otros servicios relacionados.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Visión 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general de </a:t>
            </a:r>
            <a:r>
              <a:rPr lang="es-E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Anot@RCP</a:t>
            </a:r>
            <a:endParaRPr lang="es-ES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Gestión </a:t>
            </a:r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anotaciones recibidas a través de </a:t>
            </a:r>
            <a:r>
              <a:rPr lang="es-ES" sz="2800" b="1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Anot@RCP</a:t>
            </a:r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anotar o rechazar solicitudes.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Gestión 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anotaciones recibidas a través de </a:t>
            </a:r>
            <a:r>
              <a:rPr lang="es-ES" sz="2800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Anot@RCP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firmar y archivar documentos registrales</a:t>
            </a:r>
          </a:p>
          <a:p>
            <a:pPr marL="624078" indent="-514350">
              <a:buFont typeface="+mj-lt"/>
              <a:buAutoNum type="arabicPeriod"/>
            </a:pPr>
            <a:endParaRPr lang="es-ES" sz="2800" dirty="0" smtClean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sz="33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sz="33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428596" y="1071546"/>
            <a:ext cx="8229600" cy="785810"/>
          </a:xfrm>
        </p:spPr>
        <p:txBody>
          <a:bodyPr>
            <a:normAutofit/>
          </a:bodyPr>
          <a:lstStyle/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3600" dirty="0" smtClean="0">
                <a:solidFill>
                  <a:srgbClr val="003399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ÍNDICE</a:t>
            </a:r>
            <a:endParaRPr lang="es-ES" sz="3600" dirty="0">
              <a:solidFill>
                <a:srgbClr val="003399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12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0231694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91104" y="1801844"/>
            <a:ext cx="7524750" cy="4400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648072"/>
          </a:xfrm>
        </p:spPr>
        <p:txBody>
          <a:bodyPr>
            <a:normAutofit fontScale="77500" lnSpcReduction="20000"/>
          </a:bodyPr>
          <a:lstStyle/>
          <a:p>
            <a:r>
              <a:rPr lang="es-ES" b="1" dirty="0" smtClean="0">
                <a:solidFill>
                  <a:schemeClr val="accent1"/>
                </a:solidFill>
              </a:rPr>
              <a:t>Gestión de peticiones en el sistema de información del RCP: </a:t>
            </a:r>
          </a:p>
          <a:p>
            <a:endParaRPr lang="es-ES" dirty="0"/>
          </a:p>
        </p:txBody>
      </p:sp>
      <p:sp>
        <p:nvSpPr>
          <p:cNvPr id="9" name="8 Elipse"/>
          <p:cNvSpPr/>
          <p:nvPr/>
        </p:nvSpPr>
        <p:spPr>
          <a:xfrm>
            <a:off x="3923928" y="3212976"/>
            <a:ext cx="1296144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0" name="9 Elipse"/>
          <p:cNvSpPr/>
          <p:nvPr/>
        </p:nvSpPr>
        <p:spPr>
          <a:xfrm>
            <a:off x="7740352" y="3789040"/>
            <a:ext cx="360040" cy="3600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10 Elipse"/>
          <p:cNvSpPr/>
          <p:nvPr/>
        </p:nvSpPr>
        <p:spPr>
          <a:xfrm>
            <a:off x="5940152" y="5805264"/>
            <a:ext cx="1296144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Rectángulo redondeado"/>
          <p:cNvSpPr/>
          <p:nvPr/>
        </p:nvSpPr>
        <p:spPr>
          <a:xfrm>
            <a:off x="899592" y="2780928"/>
            <a:ext cx="3384376" cy="360040"/>
          </a:xfrm>
          <a:prstGeom prst="roundRect">
            <a:avLst/>
          </a:prstGeom>
          <a:noFill/>
          <a:ln>
            <a:solidFill>
              <a:schemeClr val="accent2">
                <a:lumMod val="20000"/>
                <a:lumOff val="8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13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648072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accent1"/>
                </a:solidFill>
              </a:rPr>
              <a:t>Validación de metadatos</a:t>
            </a:r>
          </a:p>
          <a:p>
            <a:endParaRPr lang="es-E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7"/>
            <a:ext cx="6840760" cy="5071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13 Rectángulo redondeado"/>
          <p:cNvSpPr/>
          <p:nvPr/>
        </p:nvSpPr>
        <p:spPr>
          <a:xfrm>
            <a:off x="755576" y="2377346"/>
            <a:ext cx="1800200" cy="648072"/>
          </a:xfrm>
          <a:prstGeom prst="roundRect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Elipse"/>
          <p:cNvSpPr/>
          <p:nvPr/>
        </p:nvSpPr>
        <p:spPr>
          <a:xfrm>
            <a:off x="827584" y="2060848"/>
            <a:ext cx="1512168" cy="144016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Elipse"/>
          <p:cNvSpPr/>
          <p:nvPr/>
        </p:nvSpPr>
        <p:spPr>
          <a:xfrm>
            <a:off x="763960" y="2213248"/>
            <a:ext cx="1512168" cy="144016"/>
          </a:xfrm>
          <a:prstGeom prst="ellipse">
            <a:avLst/>
          </a:prstGeom>
          <a:noFill/>
          <a:ln w="25400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7" name="16 Rectángulo redondeado"/>
          <p:cNvSpPr/>
          <p:nvPr/>
        </p:nvSpPr>
        <p:spPr>
          <a:xfrm>
            <a:off x="755576" y="3068960"/>
            <a:ext cx="1800200" cy="504056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 redondeado"/>
          <p:cNvSpPr/>
          <p:nvPr/>
        </p:nvSpPr>
        <p:spPr>
          <a:xfrm>
            <a:off x="3635896" y="4065988"/>
            <a:ext cx="2664296" cy="864096"/>
          </a:xfrm>
          <a:prstGeom prst="round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 redondeado"/>
          <p:cNvSpPr/>
          <p:nvPr/>
        </p:nvSpPr>
        <p:spPr>
          <a:xfrm>
            <a:off x="3635896" y="2780928"/>
            <a:ext cx="2664296" cy="1179800"/>
          </a:xfrm>
          <a:prstGeom prst="roundRect">
            <a:avLst/>
          </a:prstGeom>
          <a:noFill/>
          <a:ln w="25400"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0" name="19 Elipse"/>
          <p:cNvSpPr/>
          <p:nvPr/>
        </p:nvSpPr>
        <p:spPr>
          <a:xfrm flipV="1">
            <a:off x="3549374" y="2521924"/>
            <a:ext cx="576064" cy="189734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2" name="21 Elipse"/>
          <p:cNvSpPr/>
          <p:nvPr/>
        </p:nvSpPr>
        <p:spPr>
          <a:xfrm>
            <a:off x="4283968" y="2420888"/>
            <a:ext cx="1800200" cy="216024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3" name="22 Rectángulo"/>
          <p:cNvSpPr/>
          <p:nvPr/>
        </p:nvSpPr>
        <p:spPr>
          <a:xfrm>
            <a:off x="4716016" y="5107314"/>
            <a:ext cx="1296144" cy="648072"/>
          </a:xfrm>
          <a:prstGeom prst="rect">
            <a:avLst/>
          </a:prstGeom>
          <a:noFill/>
          <a:ln w="25400">
            <a:solidFill>
              <a:srgbClr val="B103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4" name="23 Rectángulo"/>
          <p:cNvSpPr/>
          <p:nvPr/>
        </p:nvSpPr>
        <p:spPr>
          <a:xfrm>
            <a:off x="3592354" y="6179818"/>
            <a:ext cx="2736304" cy="243408"/>
          </a:xfrm>
          <a:prstGeom prst="rect">
            <a:avLst/>
          </a:prstGeom>
          <a:noFill/>
          <a:ln w="25400">
            <a:solidFill>
              <a:srgbClr val="B1038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5" name="24 Rectángulo"/>
          <p:cNvSpPr/>
          <p:nvPr/>
        </p:nvSpPr>
        <p:spPr>
          <a:xfrm>
            <a:off x="611560" y="6021288"/>
            <a:ext cx="1368152" cy="288032"/>
          </a:xfrm>
          <a:prstGeom prst="rect">
            <a:avLst/>
          </a:prstGeom>
          <a:noFill/>
          <a:ln w="25400">
            <a:solidFill>
              <a:srgbClr val="66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14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648072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accent1"/>
                </a:solidFill>
              </a:rPr>
              <a:t>Rechazo de peticiones</a:t>
            </a:r>
          </a:p>
          <a:p>
            <a:endParaRPr lang="es-ES" dirty="0"/>
          </a:p>
        </p:txBody>
      </p:sp>
      <p:pic>
        <p:nvPicPr>
          <p:cNvPr id="430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628800"/>
            <a:ext cx="6882671" cy="50948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Elipse"/>
          <p:cNvSpPr/>
          <p:nvPr/>
        </p:nvSpPr>
        <p:spPr>
          <a:xfrm>
            <a:off x="2771800" y="6453336"/>
            <a:ext cx="936104" cy="288032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4301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71600" y="1628799"/>
            <a:ext cx="3528391" cy="30961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2" name="Picture 4"/>
          <p:cNvPicPr>
            <a:picLocks noChangeAspect="1" noChangeArrowheads="1"/>
          </p:cNvPicPr>
          <p:nvPr/>
        </p:nvPicPr>
        <p:blipFill>
          <a:blip r:embed="rId4" cstate="print"/>
          <a:srcRect t="12821"/>
          <a:stretch>
            <a:fillRect/>
          </a:stretch>
        </p:blipFill>
        <p:spPr bwMode="auto">
          <a:xfrm>
            <a:off x="3105150" y="2996952"/>
            <a:ext cx="2933700" cy="10130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01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99592" y="1633277"/>
            <a:ext cx="6873158" cy="51080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10 Rectángulo"/>
          <p:cNvSpPr/>
          <p:nvPr/>
        </p:nvSpPr>
        <p:spPr>
          <a:xfrm>
            <a:off x="899592" y="6021288"/>
            <a:ext cx="936104" cy="216024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3" name="12 Rectángulo redondeado"/>
          <p:cNvSpPr/>
          <p:nvPr/>
        </p:nvSpPr>
        <p:spPr>
          <a:xfrm>
            <a:off x="827584" y="4869160"/>
            <a:ext cx="2016224" cy="576064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2" name="11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15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69236481"/>
      </p:ext>
    </p:extLst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2" dur="500"/>
                                        <p:tgtEl>
                                          <p:spTgt spid="430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430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2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648072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accent1"/>
                </a:solidFill>
              </a:rPr>
              <a:t>Acciones posibles: Anotar</a:t>
            </a:r>
          </a:p>
          <a:p>
            <a:endParaRPr lang="es-ES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7"/>
            <a:ext cx="6840760" cy="50718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19 Elipse"/>
          <p:cNvSpPr/>
          <p:nvPr/>
        </p:nvSpPr>
        <p:spPr>
          <a:xfrm flipV="1">
            <a:off x="3203848" y="6525344"/>
            <a:ext cx="792088" cy="216024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 l="3000" b="4650"/>
          <a:stretch>
            <a:fillRect/>
          </a:stretch>
        </p:blipFill>
        <p:spPr bwMode="auto">
          <a:xfrm>
            <a:off x="3779912" y="3284984"/>
            <a:ext cx="2016224" cy="872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5" name="24 Grupo"/>
          <p:cNvGrpSpPr/>
          <p:nvPr/>
        </p:nvGrpSpPr>
        <p:grpSpPr>
          <a:xfrm>
            <a:off x="683568" y="4581129"/>
            <a:ext cx="1944216" cy="1656183"/>
            <a:chOff x="683568" y="4581129"/>
            <a:chExt cx="2304256" cy="1656183"/>
          </a:xfrm>
        </p:grpSpPr>
        <p:pic>
          <p:nvPicPr>
            <p:cNvPr id="12291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83568" y="4581129"/>
              <a:ext cx="2304256" cy="16029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1" name="20 Rectángulo"/>
            <p:cNvSpPr/>
            <p:nvPr/>
          </p:nvSpPr>
          <p:spPr>
            <a:xfrm>
              <a:off x="683568" y="5877272"/>
              <a:ext cx="1512168" cy="360040"/>
            </a:xfrm>
            <a:prstGeom prst="rect">
              <a:avLst/>
            </a:prstGeom>
            <a:noFill/>
            <a:ln w="25400">
              <a:solidFill>
                <a:srgbClr val="666699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1" name="10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16</a:t>
            </a:fld>
            <a:endParaRPr lang="es-E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4" presetClass="entr" presetSubtype="0" ac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22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heckerboard(across)">
                                      <p:cBhvr>
                                        <p:cTn id="15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54" presetClass="entr" presetSubtype="0" ac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715273" y="1214422"/>
            <a:ext cx="928694" cy="65119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500034" y="1785926"/>
            <a:ext cx="7600358" cy="4307370"/>
          </a:xfrm>
        </p:spPr>
        <p:txBody>
          <a:bodyPr>
            <a:normAutofit lnSpcReduction="10000"/>
          </a:bodyPr>
          <a:lstStyle/>
          <a:p>
            <a:pPr>
              <a:buFont typeface="Arial" pitchFamily="34" charset="0"/>
              <a:buChar char="•"/>
            </a:pPr>
            <a:endParaRPr lang="es-ES" sz="28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Introducción 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al sistema de información RCP y a otros servicios relacionados.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Visión 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general de </a:t>
            </a:r>
            <a:r>
              <a:rPr lang="es-ES" sz="2800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Anot@RCP</a:t>
            </a: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es-ES" sz="28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624078" indent="-514350">
              <a:buFont typeface="+mj-lt"/>
              <a:buAutoNum type="arabicPeriod"/>
            </a:pPr>
            <a:r>
              <a:rPr lang="es-ES" sz="28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Gestión 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anotaciones recibidas a través de </a:t>
            </a:r>
            <a:r>
              <a:rPr lang="es-ES" sz="2800" dirty="0" err="1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Anot@RCP</a:t>
            </a:r>
            <a:r>
              <a:rPr lang="es-ES" sz="2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anotar o rechazar solicitudes.</a:t>
            </a:r>
          </a:p>
          <a:p>
            <a:pPr marL="624078" indent="-514350">
              <a:buFont typeface="+mj-lt"/>
              <a:buAutoNum type="arabicPeriod"/>
            </a:pP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Gestión </a:t>
            </a:r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de anotaciones recibidas a través de </a:t>
            </a:r>
            <a:r>
              <a:rPr lang="es-ES" sz="2800" b="1" dirty="0" err="1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Anot@RCP</a:t>
            </a:r>
            <a:r>
              <a:rPr lang="es-ES" sz="28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: firmar y archivar documentos </a:t>
            </a:r>
            <a:r>
              <a:rPr lang="es-ES" sz="28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registrales.</a:t>
            </a:r>
            <a:endParaRPr lang="es-ES" sz="2800" b="1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sz="33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s-ES" sz="3300" b="1" dirty="0" smtClean="0">
              <a:solidFill>
                <a:srgbClr val="990033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2 Título"/>
          <p:cNvSpPr>
            <a:spLocks noGrp="1"/>
          </p:cNvSpPr>
          <p:nvPr>
            <p:ph type="title" idx="4294967295"/>
          </p:nvPr>
        </p:nvSpPr>
        <p:spPr>
          <a:xfrm>
            <a:off x="428596" y="1071546"/>
            <a:ext cx="8229600" cy="785810"/>
          </a:xfrm>
        </p:spPr>
        <p:txBody>
          <a:bodyPr>
            <a:normAutofit/>
          </a:bodyPr>
          <a:lstStyle/>
          <a:p>
            <a:pPr marL="365760" indent="-256032">
              <a:spcBef>
                <a:spcPts val="400"/>
              </a:spcBef>
              <a:buClr>
                <a:schemeClr val="accent1"/>
              </a:buClr>
              <a:buSzPct val="68000"/>
            </a:pPr>
            <a:r>
              <a:rPr lang="es-ES" sz="3600" dirty="0" smtClean="0">
                <a:solidFill>
                  <a:srgbClr val="003399"/>
                </a:solidFill>
                <a:effectLst/>
                <a:latin typeface="Arial" pitchFamily="34" charset="0"/>
                <a:ea typeface="+mn-ea"/>
                <a:cs typeface="Arial" pitchFamily="34" charset="0"/>
              </a:rPr>
              <a:t>ÍNDICE</a:t>
            </a:r>
            <a:endParaRPr lang="es-ES" sz="3600" dirty="0">
              <a:solidFill>
                <a:srgbClr val="003399"/>
              </a:solidFill>
              <a:effectLst/>
              <a:latin typeface="Arial" pitchFamily="34" charset="0"/>
              <a:ea typeface="+mn-ea"/>
              <a:cs typeface="Arial" pitchFamily="34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17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1917390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>
        <p:checker/>
      </p:transition>
    </mc:Choice>
    <mc:Fallback xmlns="">
      <p:transition spd="slow">
        <p:checker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55576" y="1672233"/>
            <a:ext cx="6624735" cy="493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5101" y="1628800"/>
            <a:ext cx="6687501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648072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accent1"/>
                </a:solidFill>
              </a:rPr>
              <a:t>Acciones posibles: Firmar</a:t>
            </a:r>
          </a:p>
          <a:p>
            <a:endParaRPr lang="es-ES" dirty="0"/>
          </a:p>
        </p:txBody>
      </p:sp>
      <p:sp>
        <p:nvSpPr>
          <p:cNvPr id="20" name="19 Elipse"/>
          <p:cNvSpPr/>
          <p:nvPr/>
        </p:nvSpPr>
        <p:spPr>
          <a:xfrm flipV="1">
            <a:off x="3957836" y="6352862"/>
            <a:ext cx="792088" cy="216024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grpSp>
        <p:nvGrpSpPr>
          <p:cNvPr id="13" name="12 Grupo"/>
          <p:cNvGrpSpPr/>
          <p:nvPr/>
        </p:nvGrpSpPr>
        <p:grpSpPr>
          <a:xfrm>
            <a:off x="3923928" y="2564904"/>
            <a:ext cx="3391271" cy="3335834"/>
            <a:chOff x="3213420" y="2204864"/>
            <a:chExt cx="4101779" cy="3695874"/>
          </a:xfrm>
        </p:grpSpPr>
        <p:pic>
          <p:nvPicPr>
            <p:cNvPr id="13315" name="Picture 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3213420" y="2204864"/>
              <a:ext cx="4101779" cy="369587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" name="11 Elipse"/>
            <p:cNvSpPr/>
            <p:nvPr/>
          </p:nvSpPr>
          <p:spPr>
            <a:xfrm flipV="1">
              <a:off x="4572000" y="5589240"/>
              <a:ext cx="792088" cy="216024"/>
            </a:xfrm>
            <a:prstGeom prst="ellipse">
              <a:avLst/>
            </a:prstGeom>
            <a:noFill/>
            <a:ln w="25400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6" name="15 Rectángulo redondeado"/>
          <p:cNvSpPr/>
          <p:nvPr/>
        </p:nvSpPr>
        <p:spPr>
          <a:xfrm>
            <a:off x="3635896" y="6021288"/>
            <a:ext cx="2808312" cy="28803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8" name="17 Rectángulo"/>
          <p:cNvSpPr/>
          <p:nvPr/>
        </p:nvSpPr>
        <p:spPr>
          <a:xfrm>
            <a:off x="755576" y="5877272"/>
            <a:ext cx="1203884" cy="216024"/>
          </a:xfrm>
          <a:prstGeom prst="rect">
            <a:avLst/>
          </a:prstGeom>
          <a:noFill/>
          <a:ln w="25400">
            <a:solidFill>
              <a:srgbClr val="66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4" name="1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18</a:t>
            </a:fld>
            <a:endParaRPr lang="es-ES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" presetClass="exit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18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4" presetClass="exit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ox(in)">
                                      <p:cBhvr>
                                        <p:cTn id="2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5" y="1643658"/>
            <a:ext cx="6624735" cy="49339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1 Marcador de contenido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648072"/>
          </a:xfrm>
        </p:spPr>
        <p:txBody>
          <a:bodyPr>
            <a:normAutofit/>
          </a:bodyPr>
          <a:lstStyle/>
          <a:p>
            <a:r>
              <a:rPr lang="es-ES" dirty="0" smtClean="0">
                <a:solidFill>
                  <a:schemeClr val="accent1"/>
                </a:solidFill>
              </a:rPr>
              <a:t>Acciones posibles: Enviar a RCPDOC</a:t>
            </a:r>
          </a:p>
          <a:p>
            <a:endParaRPr lang="es-ES" dirty="0"/>
          </a:p>
        </p:txBody>
      </p:sp>
      <p:sp>
        <p:nvSpPr>
          <p:cNvPr id="20" name="19 Elipse"/>
          <p:cNvSpPr/>
          <p:nvPr/>
        </p:nvSpPr>
        <p:spPr>
          <a:xfrm flipV="1">
            <a:off x="4601028" y="6395842"/>
            <a:ext cx="792088" cy="216024"/>
          </a:xfrm>
          <a:prstGeom prst="ellipse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7584" y="1700808"/>
            <a:ext cx="6703746" cy="48965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12 Rectángulo redondeado"/>
          <p:cNvSpPr/>
          <p:nvPr/>
        </p:nvSpPr>
        <p:spPr>
          <a:xfrm>
            <a:off x="3635896" y="5949280"/>
            <a:ext cx="2808312" cy="360040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827584" y="5877272"/>
            <a:ext cx="1008112" cy="216024"/>
          </a:xfrm>
          <a:prstGeom prst="rect">
            <a:avLst/>
          </a:prstGeom>
          <a:noFill/>
          <a:ln w="25400">
            <a:solidFill>
              <a:srgbClr val="6666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19</a:t>
            </a:fld>
            <a:endParaRPr lang="es-ES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1" dur="5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"/>
          <p:cNvSpPr/>
          <p:nvPr/>
        </p:nvSpPr>
        <p:spPr>
          <a:xfrm>
            <a:off x="4000496" y="3429000"/>
            <a:ext cx="4118435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s-ES" sz="7200" b="1" cap="all" dirty="0" smtClean="0">
                <a:ln w="0"/>
                <a:gradFill flip="none">
                  <a:gsLst>
                    <a:gs pos="0">
                      <a:schemeClr val="accent1">
                        <a:tint val="75000"/>
                        <a:shade val="75000"/>
                        <a:satMod val="170000"/>
                      </a:schemeClr>
                    </a:gs>
                    <a:gs pos="49000">
                      <a:schemeClr val="accent1">
                        <a:tint val="88000"/>
                        <a:shade val="65000"/>
                        <a:satMod val="172000"/>
                      </a:schemeClr>
                    </a:gs>
                    <a:gs pos="50000">
                      <a:schemeClr val="accent1">
                        <a:shade val="65000"/>
                        <a:satMod val="130000"/>
                      </a:schemeClr>
                    </a:gs>
                    <a:gs pos="92000">
                      <a:schemeClr val="accent1">
                        <a:shade val="50000"/>
                        <a:satMod val="120000"/>
                      </a:schemeClr>
                    </a:gs>
                    <a:gs pos="100000">
                      <a:schemeClr val="accent1">
                        <a:shade val="48000"/>
                        <a:satMod val="120000"/>
                      </a:schemeClr>
                    </a:gs>
                  </a:gsLst>
                  <a:lin ang="5400000"/>
                </a:gradFill>
                <a:effectLst>
                  <a:reflection blurRad="12700" stA="50000" endPos="50000" dist="5000" dir="5400000" sy="-100000" rotWithShape="0"/>
                </a:effectLst>
              </a:rPr>
              <a:t>GRACIAS</a:t>
            </a:r>
            <a:endParaRPr lang="es-ES" sz="5400" b="1" cap="all" dirty="0">
              <a:ln w="0"/>
              <a:gradFill flip="none">
                <a:gsLst>
                  <a:gs pos="0">
                    <a:schemeClr val="accent1">
                      <a:tint val="75000"/>
                      <a:shade val="75000"/>
                      <a:satMod val="170000"/>
                    </a:schemeClr>
                  </a:gs>
                  <a:gs pos="49000">
                    <a:schemeClr val="accent1">
                      <a:tint val="88000"/>
                      <a:shade val="65000"/>
                      <a:satMod val="172000"/>
                    </a:schemeClr>
                  </a:gs>
                  <a:gs pos="50000">
                    <a:schemeClr val="accent1">
                      <a:shade val="65000"/>
                      <a:satMod val="130000"/>
                    </a:schemeClr>
                  </a:gs>
                  <a:gs pos="92000">
                    <a:schemeClr val="accent1">
                      <a:shade val="50000"/>
                      <a:satMod val="120000"/>
                    </a:schemeClr>
                  </a:gs>
                  <a:gs pos="100000">
                    <a:schemeClr val="accent1">
                      <a:shade val="48000"/>
                      <a:satMod val="120000"/>
                    </a:schemeClr>
                  </a:gs>
                </a:gsLst>
                <a:lin ang="5400000"/>
              </a:gra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6" name="Picture 4" descr="http://image.slidesharecdn.com/trabajoeumelaniegruesoramiroojedagraciabauxauli-141230173611-conversion-gate02/95/union-bancaria-de-la-union-europea-29-638.jpg?cb=141996117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357298"/>
            <a:ext cx="3929090" cy="2210883"/>
          </a:xfrm>
          <a:prstGeom prst="rect">
            <a:avLst/>
          </a:prstGeom>
          <a:noFill/>
        </p:spPr>
      </p:pic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BA147-4AF5-4D6D-A169-F5175CF99083}" type="slidenum">
              <a:rPr lang="es-ES" smtClean="0"/>
              <a:pPr/>
              <a:t>20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846340392"/>
      </p:ext>
    </p:extLst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urrencia">
  <a:themeElements>
    <a:clrScheme name="Concurrencia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urrencia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urrencia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51460</TotalTime>
  <Words>808</Words>
  <Application>Microsoft Office PowerPoint</Application>
  <PresentationFormat>Presentación en pantalla (4:3)</PresentationFormat>
  <Paragraphs>137</Paragraphs>
  <Slides>20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2</vt:i4>
      </vt:variant>
      <vt:variant>
        <vt:lpstr>Títulos de diapositiva</vt:lpstr>
      </vt:variant>
      <vt:variant>
        <vt:i4>20</vt:i4>
      </vt:variant>
    </vt:vector>
  </HeadingPairs>
  <TitlesOfParts>
    <vt:vector size="23" baseType="lpstr">
      <vt:lpstr>Concurrencia</vt:lpstr>
      <vt:lpstr>Flash Document</vt:lpstr>
      <vt:lpstr>Acrobat Document</vt:lpstr>
      <vt:lpstr>Presentación de PowerPoint</vt:lpstr>
      <vt:lpstr>ÍNDICE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ÍNDICE</vt:lpstr>
      <vt:lpstr>Presentación de PowerPoint</vt:lpstr>
      <vt:lpstr>Presentación de PowerPoint</vt:lpstr>
      <vt:lpstr>PASOS PARA LA INTEGRACIÓN</vt:lpstr>
      <vt:lpstr>ÍNDICE</vt:lpstr>
      <vt:lpstr>Presentación de PowerPoint</vt:lpstr>
      <vt:lpstr>Presentación de PowerPoint</vt:lpstr>
      <vt:lpstr>Presentación de PowerPoint</vt:lpstr>
      <vt:lpstr>Presentación de PowerPoint</vt:lpstr>
      <vt:lpstr>ÍNDICE</vt:lpstr>
      <vt:lpstr>Presentación de PowerPoint</vt:lpstr>
      <vt:lpstr>Presentación de PowerPoint</vt:lpstr>
      <vt:lpstr>Presentación de PowerPoint</vt:lpstr>
    </vt:vector>
  </TitlesOfParts>
  <Company>Ministerio Administraciones Publicas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CITA PREVIA</dc:title>
  <dc:creator>Celia Tenes</dc:creator>
  <cp:lastModifiedBy>JOSE LUIS LAPUENTE PEREA</cp:lastModifiedBy>
  <cp:revision>2827</cp:revision>
  <dcterms:created xsi:type="dcterms:W3CDTF">2016-04-12T07:24:39Z</dcterms:created>
  <dcterms:modified xsi:type="dcterms:W3CDTF">2019-06-25T14:17:49Z</dcterms:modified>
</cp:coreProperties>
</file>