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notesMasterIdLst>
    <p:notesMasterId r:id="rId37"/>
  </p:notesMasterIdLst>
  <p:handoutMasterIdLst>
    <p:handoutMasterId r:id="rId38"/>
  </p:handoutMasterIdLst>
  <p:sldIdLst>
    <p:sldId id="701" r:id="rId2"/>
    <p:sldId id="702" r:id="rId3"/>
    <p:sldId id="703" r:id="rId4"/>
    <p:sldId id="704" r:id="rId5"/>
    <p:sldId id="708" r:id="rId6"/>
    <p:sldId id="711" r:id="rId7"/>
    <p:sldId id="705" r:id="rId8"/>
    <p:sldId id="709" r:id="rId9"/>
    <p:sldId id="745" r:id="rId10"/>
    <p:sldId id="706" r:id="rId11"/>
    <p:sldId id="710" r:id="rId12"/>
    <p:sldId id="707" r:id="rId13"/>
    <p:sldId id="714" r:id="rId14"/>
    <p:sldId id="715" r:id="rId15"/>
    <p:sldId id="716" r:id="rId16"/>
    <p:sldId id="718" r:id="rId17"/>
    <p:sldId id="733" r:id="rId18"/>
    <p:sldId id="735" r:id="rId19"/>
    <p:sldId id="734" r:id="rId20"/>
    <p:sldId id="729" r:id="rId21"/>
    <p:sldId id="717" r:id="rId22"/>
    <p:sldId id="731" r:id="rId23"/>
    <p:sldId id="732" r:id="rId24"/>
    <p:sldId id="739" r:id="rId25"/>
    <p:sldId id="741" r:id="rId26"/>
    <p:sldId id="738" r:id="rId27"/>
    <p:sldId id="722" r:id="rId28"/>
    <p:sldId id="730" r:id="rId29"/>
    <p:sldId id="742" r:id="rId30"/>
    <p:sldId id="724" r:id="rId31"/>
    <p:sldId id="744" r:id="rId32"/>
    <p:sldId id="728" r:id="rId33"/>
    <p:sldId id="720" r:id="rId34"/>
    <p:sldId id="723" r:id="rId35"/>
    <p:sldId id="740" r:id="rId36"/>
  </p:sldIdLst>
  <p:sldSz cx="9144000" cy="6858000" type="screen4x3"/>
  <p:notesSz cx="7099300" cy="102346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100" b="1" kern="1200">
        <a:solidFill>
          <a:srgbClr val="FF6600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298">
          <p15:clr>
            <a:srgbClr val="A4A3A4"/>
          </p15:clr>
        </p15:guide>
        <p15:guide id="2" pos="38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2">
          <p15:clr>
            <a:srgbClr val="A4A3A4"/>
          </p15:clr>
        </p15:guide>
        <p15:guide id="2" pos="2235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biola Solino Diaz" initials="FSD" lastIdx="6" clrIdx="0"/>
  <p:cmAuthor id="1" name="Axpe" initials="A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3A"/>
    <a:srgbClr val="1C9B0B"/>
    <a:srgbClr val="00FF00"/>
    <a:srgbClr val="FF0066"/>
    <a:srgbClr val="FF3399"/>
    <a:srgbClr val="E1FFFF"/>
    <a:srgbClr val="254A93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26" autoAdjust="0"/>
    <p:restoredTop sz="96803" autoAdjust="0"/>
  </p:normalViewPr>
  <p:slideViewPr>
    <p:cSldViewPr>
      <p:cViewPr varScale="1">
        <p:scale>
          <a:sx n="101" d="100"/>
          <a:sy n="101" d="100"/>
        </p:scale>
        <p:origin x="-102" y="-192"/>
      </p:cViewPr>
      <p:guideLst>
        <p:guide orient="horz" pos="1298"/>
        <p:guide pos="3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notesViewPr>
    <p:cSldViewPr>
      <p:cViewPr varScale="1">
        <p:scale>
          <a:sx n="50" d="100"/>
          <a:sy n="50" d="100"/>
        </p:scale>
        <p:origin x="-2934" y="-96"/>
      </p:cViewPr>
      <p:guideLst>
        <p:guide orient="horz" pos="3222"/>
        <p:guide pos="223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emf"/><Relationship Id="rId3" Type="http://schemas.openxmlformats.org/officeDocument/2006/relationships/image" Target="../media/image28.emf"/><Relationship Id="rId7" Type="http://schemas.openxmlformats.org/officeDocument/2006/relationships/image" Target="../media/image32.emf"/><Relationship Id="rId12" Type="http://schemas.openxmlformats.org/officeDocument/2006/relationships/image" Target="../media/image37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Relationship Id="rId6" Type="http://schemas.openxmlformats.org/officeDocument/2006/relationships/image" Target="../media/image31.emf"/><Relationship Id="rId11" Type="http://schemas.openxmlformats.org/officeDocument/2006/relationships/image" Target="../media/image36.emf"/><Relationship Id="rId5" Type="http://schemas.openxmlformats.org/officeDocument/2006/relationships/image" Target="../media/image30.emf"/><Relationship Id="rId10" Type="http://schemas.openxmlformats.org/officeDocument/2006/relationships/image" Target="../media/image35.emf"/><Relationship Id="rId4" Type="http://schemas.openxmlformats.org/officeDocument/2006/relationships/image" Target="../media/image29.emf"/><Relationship Id="rId9" Type="http://schemas.openxmlformats.org/officeDocument/2006/relationships/image" Target="../media/image3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image" Target="../media/image44.emf"/><Relationship Id="rId4" Type="http://schemas.openxmlformats.org/officeDocument/2006/relationships/image" Target="../media/image4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t" anchorCtr="0" compatLnSpc="1">
            <a:prstTxWarp prst="textNoShape">
              <a:avLst/>
            </a:prstTxWarp>
          </a:bodyPr>
          <a:lstStyle>
            <a:lvl1pPr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t" anchorCtr="0" compatLnSpc="1">
            <a:prstTxWarp prst="textNoShape">
              <a:avLst/>
            </a:prstTxWarp>
          </a:bodyPr>
          <a:lstStyle>
            <a:lvl1pPr algn="r"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b" anchorCtr="0" compatLnSpc="1">
            <a:prstTxWarp prst="textNoShape">
              <a:avLst/>
            </a:prstTxWarp>
          </a:bodyPr>
          <a:lstStyle>
            <a:lvl1pPr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b" anchorCtr="0" compatLnSpc="1">
            <a:prstTxWarp prst="textNoShape">
              <a:avLst/>
            </a:prstTxWarp>
          </a:bodyPr>
          <a:lstStyle>
            <a:lvl1pPr algn="r"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50E8E79-5B25-49C0-B582-DAF27ECEE7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8566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t" anchorCtr="0" compatLnSpc="1">
            <a:prstTxWarp prst="textNoShape">
              <a:avLst/>
            </a:prstTxWarp>
          </a:bodyPr>
          <a:lstStyle>
            <a:lvl1pPr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t" anchorCtr="0" compatLnSpc="1">
            <a:prstTxWarp prst="textNoShape">
              <a:avLst/>
            </a:prstTxWarp>
          </a:bodyPr>
          <a:lstStyle>
            <a:lvl1pPr algn="r"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9013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738" y="4860925"/>
            <a:ext cx="5203825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b" anchorCtr="0" compatLnSpc="1">
            <a:prstTxWarp prst="textNoShape">
              <a:avLst/>
            </a:prstTxWarp>
          </a:bodyPr>
          <a:lstStyle>
            <a:lvl1pPr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51" tIns="47726" rIns="95451" bIns="47726" numCol="1" anchor="b" anchorCtr="0" compatLnSpc="1">
            <a:prstTxWarp prst="textNoShape">
              <a:avLst/>
            </a:prstTxWarp>
          </a:bodyPr>
          <a:lstStyle>
            <a:lvl1pPr algn="r" defTabSz="952500">
              <a:defRPr sz="13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5F093CC-7DF3-43BD-8DE1-C7FD84F676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4054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A48A76D-F05E-4CF3-B701-4AF9641FA792}" type="slidenum">
              <a:rPr lang="es-ES" smtClean="0"/>
              <a:pPr>
                <a:defRPr/>
              </a:pPr>
              <a:t>1</a:t>
            </a:fld>
            <a:endParaRPr lang="es-E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18100" cy="3838575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  <p:extLst>
      <p:ext uri="{BB962C8B-B14F-4D97-AF65-F5344CB8AC3E}">
        <p14:creationId xmlns:p14="http://schemas.microsoft.com/office/powerpoint/2010/main" val="1607079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7076AB-99B0-454F-90D3-1E45CBD8B9DC}" type="slidenum">
              <a:rPr lang="es-ES" smtClean="0"/>
              <a:pPr>
                <a:defRPr/>
              </a:pPr>
              <a:t>6</a:t>
            </a:fld>
            <a:endParaRPr 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6763"/>
            <a:ext cx="5121275" cy="3840162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_tradnl" smtClean="0"/>
          </a:p>
        </p:txBody>
      </p:sp>
    </p:spTree>
    <p:extLst>
      <p:ext uri="{BB962C8B-B14F-4D97-AF65-F5344CB8AC3E}">
        <p14:creationId xmlns:p14="http://schemas.microsoft.com/office/powerpoint/2010/main" val="38806074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7076AB-99B0-454F-90D3-1E45CBD8B9DC}" type="slidenum">
              <a:rPr lang="es-ES" smtClean="0"/>
              <a:pPr>
                <a:defRPr/>
              </a:pPr>
              <a:t>20</a:t>
            </a:fld>
            <a:endParaRPr 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6763"/>
            <a:ext cx="5121275" cy="3840162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_tradnl" smtClean="0"/>
          </a:p>
        </p:txBody>
      </p:sp>
    </p:spTree>
    <p:extLst>
      <p:ext uri="{BB962C8B-B14F-4D97-AF65-F5344CB8AC3E}">
        <p14:creationId xmlns:p14="http://schemas.microsoft.com/office/powerpoint/2010/main" val="1243561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7076AB-99B0-454F-90D3-1E45CBD8B9DC}" type="slidenum">
              <a:rPr lang="es-ES" smtClean="0"/>
              <a:pPr>
                <a:defRPr/>
              </a:pPr>
              <a:t>22</a:t>
            </a:fld>
            <a:endParaRPr 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6763"/>
            <a:ext cx="5121275" cy="3840162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_tradnl" smtClean="0"/>
          </a:p>
        </p:txBody>
      </p:sp>
    </p:spTree>
    <p:extLst>
      <p:ext uri="{BB962C8B-B14F-4D97-AF65-F5344CB8AC3E}">
        <p14:creationId xmlns:p14="http://schemas.microsoft.com/office/powerpoint/2010/main" val="1126142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67076AB-99B0-454F-90D3-1E45CBD8B9DC}" type="slidenum">
              <a:rPr lang="es-ES" smtClean="0"/>
              <a:pPr>
                <a:defRPr/>
              </a:pPr>
              <a:t>23</a:t>
            </a:fld>
            <a:endParaRPr 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6763"/>
            <a:ext cx="5121275" cy="3840162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_tradnl" smtClean="0"/>
          </a:p>
        </p:txBody>
      </p:sp>
    </p:spTree>
    <p:extLst>
      <p:ext uri="{BB962C8B-B14F-4D97-AF65-F5344CB8AC3E}">
        <p14:creationId xmlns:p14="http://schemas.microsoft.com/office/powerpoint/2010/main" val="1288011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F093CC-7DF3-43BD-8DE1-C7FD84F676EA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6224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F093CC-7DF3-43BD-8DE1-C7FD84F676EA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6224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4 Elipse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13 Título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22" name="21 Subtítulo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6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s-ES" dirty="0" smtClean="0"/>
              <a:t>23/01/2015</a:t>
            </a:r>
            <a:endParaRPr lang="es-ES" dirty="0"/>
          </a:p>
        </p:txBody>
      </p:sp>
      <p:sp>
        <p:nvSpPr>
          <p:cNvPr id="7" name="1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r>
              <a:rPr lang="es-ES" dirty="0" smtClean="0"/>
              <a:t>Dirección General de Tecnologías de la Información y las Comunicaciones</a:t>
            </a:r>
            <a:endParaRPr lang="es-ES" dirty="0"/>
          </a:p>
        </p:txBody>
      </p:sp>
      <p:sp>
        <p:nvSpPr>
          <p:cNvPr id="8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FD7278-2C06-4323-8B94-F77DA6383E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142852"/>
            <a:ext cx="7498080" cy="1143000"/>
          </a:xfrm>
        </p:spPr>
        <p:txBody>
          <a:bodyPr/>
          <a:lstStyle>
            <a:lvl1pPr>
              <a:defRPr sz="3600"/>
            </a:lvl1pPr>
            <a:extLst/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accent3">
                  <a:lumMod val="75000"/>
                </a:schemeClr>
              </a:buClr>
              <a:defRPr/>
            </a:lvl1pPr>
            <a:lvl2pPr>
              <a:buClr>
                <a:schemeClr val="accent5">
                  <a:lumMod val="60000"/>
                  <a:lumOff val="40000"/>
                </a:schemeClr>
              </a:buClr>
              <a:defRPr/>
            </a:lvl2pPr>
            <a:extLst/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0653F-B9FB-478E-94A3-721C787CA4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5 Elipse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6 Elipse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BA094C-DCD8-4F4B-B958-DA05EFC7FA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88F9D-A123-479F-ADAA-B1BF47DEE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C48B05-4B8D-436F-BCCF-B8B824B2EE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CAEF6-E17A-4AAE-9870-B60064509B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2 Rectángulo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4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E9A9E5-63AA-4059-8B1D-427EF0A70A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3D1B72-F522-4387-AB05-033CDF4232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6" name="5 Proceso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6 Proceso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/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B7254B-7E8B-4AB8-ACB0-DDBD100D7A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03F8B-9A18-4033-B6CB-9F5C89BF84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EA140-B92F-4ADC-9954-5B4D6F0B28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2E0BA-50F7-44B8-BE19-F1E6F6281B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rcular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7 Elipse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10 Anillo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Autofit/>
          </a:bodyPr>
          <a:lstStyle>
            <a:extLst/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1033" name="8 Marcador de texto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 smtClean="0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r>
              <a:rPr lang="es-ES" dirty="0" smtClean="0"/>
              <a:t>23/01/2015</a:t>
            </a:r>
            <a:endParaRPr lang="es-ES" dirty="0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r>
              <a:rPr lang="es-ES" dirty="0" smtClean="0"/>
              <a:t>Dirección General de Tecnologías de la Información y las Comunicaciones</a:t>
            </a:r>
            <a:endParaRPr lang="es-ES" dirty="0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Arial" charset="0"/>
                <a:cs typeface="+mn-cs"/>
              </a:defRPr>
            </a:lvl1pPr>
            <a:extLst/>
          </a:lstStyle>
          <a:p>
            <a:pPr>
              <a:defRPr/>
            </a:pPr>
            <a:fld id="{087636EB-C513-43EC-9E50-61698F55E7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5" name="14 Rectángulo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7" name="16 Conector recto"/>
          <p:cNvCxnSpPr/>
          <p:nvPr/>
        </p:nvCxnSpPr>
        <p:spPr>
          <a:xfrm>
            <a:off x="500034" y="615950"/>
            <a:ext cx="6715172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444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4" y="305520"/>
            <a:ext cx="2171227" cy="49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8" r:id="rId1"/>
    <p:sldLayoutId id="2147484042" r:id="rId2"/>
    <p:sldLayoutId id="2147484049" r:id="rId3"/>
    <p:sldLayoutId id="2147484043" r:id="rId4"/>
    <p:sldLayoutId id="2147484050" r:id="rId5"/>
    <p:sldLayoutId id="2147484044" r:id="rId6"/>
    <p:sldLayoutId id="2147484051" r:id="rId7"/>
    <p:sldLayoutId id="2147484052" r:id="rId8"/>
    <p:sldLayoutId id="2147484053" r:id="rId9"/>
    <p:sldLayoutId id="2147484045" r:id="rId10"/>
    <p:sldLayoutId id="2147484046" r:id="rId11"/>
    <p:sldLayoutId id="2147484047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922223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922223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rgbClr val="922223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rgbClr val="E17B7C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33.emf"/><Relationship Id="rId26" Type="http://schemas.openxmlformats.org/officeDocument/2006/relationships/image" Target="../media/image37.e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30.e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2.emf"/><Relationship Id="rId20" Type="http://schemas.openxmlformats.org/officeDocument/2006/relationships/image" Target="../media/image34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e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36.e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28" Type="http://schemas.openxmlformats.org/officeDocument/2006/relationships/image" Target="../media/image39.png"/><Relationship Id="rId10" Type="http://schemas.openxmlformats.org/officeDocument/2006/relationships/image" Target="../media/image29.e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26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31.emf"/><Relationship Id="rId22" Type="http://schemas.openxmlformats.org/officeDocument/2006/relationships/image" Target="../media/image35.emf"/><Relationship Id="rId27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e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2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41.emf"/><Relationship Id="rId9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5.emf"/><Relationship Id="rId11" Type="http://schemas.openxmlformats.org/officeDocument/2006/relationships/image" Target="../media/image40.png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47.emf"/><Relationship Id="rId4" Type="http://schemas.openxmlformats.org/officeDocument/2006/relationships/image" Target="../media/image44.emf"/><Relationship Id="rId9" Type="http://schemas.openxmlformats.org/officeDocument/2006/relationships/oleObject" Target="../embeddings/oleObject19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785813" y="2924175"/>
            <a:ext cx="77724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sz="34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s-ES" sz="34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ES" sz="34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s-ES" sz="34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ES" sz="34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s-ES" sz="34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ES" sz="4000" dirty="0" smtClean="0">
                <a:solidFill>
                  <a:schemeClr val="accent3">
                    <a:lumMod val="75000"/>
                  </a:schemeClr>
                </a:solidFill>
              </a:rPr>
              <a:t>Directorio Común de Unidades Orgánicas y Oficinas de Registro</a:t>
            </a:r>
            <a:br>
              <a:rPr lang="es-ES" sz="4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ES" sz="4000" dirty="0" smtClean="0">
                <a:solidFill>
                  <a:schemeClr val="accent3">
                    <a:lumMod val="75000"/>
                  </a:schemeClr>
                </a:solidFill>
              </a:rPr>
              <a:t>(DIR3)</a:t>
            </a:r>
            <a:br>
              <a:rPr lang="es-ES" sz="4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ES" sz="40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es-ES" sz="4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s-ES" sz="3100" dirty="0" smtClean="0">
                <a:solidFill>
                  <a:schemeClr val="tx1"/>
                </a:solidFill>
              </a:rPr>
              <a:t>Presentación Ejecutiva</a:t>
            </a:r>
            <a:endParaRPr lang="es-ES" sz="3400" i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05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BBE2C7-C625-48AE-A208-9521CDC76257}" type="slidenum">
              <a:rPr lang="es-ES"/>
              <a:pPr>
                <a:defRPr/>
              </a:pPr>
              <a:t>1</a:t>
            </a:fld>
            <a:endParaRPr lang="es-ES"/>
          </a:p>
        </p:txBody>
      </p:sp>
      <p:sp>
        <p:nvSpPr>
          <p:cNvPr id="8197" name="4 Subtítulo"/>
          <p:cNvSpPr>
            <a:spLocks/>
          </p:cNvSpPr>
          <p:nvPr/>
        </p:nvSpPr>
        <p:spPr bwMode="auto">
          <a:xfrm>
            <a:off x="1022350" y="4556125"/>
            <a:ext cx="74072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/>
          <a:lstStyle/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rgbClr val="922223"/>
              </a:buClr>
              <a:buSzPct val="80000"/>
              <a:buFont typeface="Wingdings 2" pitchFamily="18" charset="2"/>
              <a:buNone/>
            </a:pPr>
            <a:endParaRPr lang="es-ES" sz="1800" b="0" dirty="0">
              <a:solidFill>
                <a:srgbClr val="320E04"/>
              </a:solidFill>
              <a:latin typeface="Gill Sans MT" pitchFamily="34" charset="0"/>
            </a:endParaRP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rgbClr val="922223"/>
              </a:buClr>
              <a:buSzPct val="80000"/>
              <a:buFont typeface="Wingdings 2" pitchFamily="18" charset="2"/>
              <a:buNone/>
            </a:pPr>
            <a:r>
              <a:rPr lang="es-ES" sz="1800" b="0" dirty="0" smtClean="0">
                <a:solidFill>
                  <a:srgbClr val="320E04"/>
                </a:solidFill>
                <a:latin typeface="Gill Sans MT" pitchFamily="34" charset="0"/>
              </a:rPr>
              <a:t>Secretaría General de Administración Digital</a:t>
            </a:r>
            <a:endParaRPr lang="es-ES" sz="1800" b="0" dirty="0">
              <a:solidFill>
                <a:srgbClr val="320E04"/>
              </a:solidFill>
              <a:latin typeface="Gill Sans MT" pitchFamily="34" charset="0"/>
            </a:endParaRPr>
          </a:p>
          <a:p>
            <a:pPr marL="26988" algn="ctr">
              <a:lnSpc>
                <a:spcPct val="80000"/>
              </a:lnSpc>
              <a:spcBef>
                <a:spcPts val="600"/>
              </a:spcBef>
              <a:buClr>
                <a:srgbClr val="922223"/>
              </a:buClr>
              <a:buSzPct val="80000"/>
              <a:buFont typeface="Wingdings 2" pitchFamily="18" charset="2"/>
              <a:buNone/>
            </a:pPr>
            <a:endParaRPr lang="es-ES" sz="1800" b="0" dirty="0">
              <a:solidFill>
                <a:srgbClr val="320E04"/>
              </a:solidFill>
              <a:latin typeface="Gill Sans MT" pitchFamily="34" charset="0"/>
            </a:endParaRPr>
          </a:p>
        </p:txBody>
      </p:sp>
      <p:pic>
        <p:nvPicPr>
          <p:cNvPr id="1026" name="Picture 2" descr="C:\Users\fsolinod\Desktop\logoDi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242" y="5517232"/>
            <a:ext cx="2181048" cy="85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15D956-625C-4A82-9145-5288B9F2FAB0}" type="slidenum">
              <a:rPr lang="es-ES" smtClean="0"/>
              <a:pPr>
                <a:defRPr/>
              </a:pPr>
              <a:t>2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dirty="0" smtClean="0"/>
              <a:t>Motivación</a:t>
            </a:r>
            <a:endParaRPr lang="es-ES" dirty="0"/>
          </a:p>
        </p:txBody>
      </p:sp>
      <p:pic>
        <p:nvPicPr>
          <p:cNvPr id="9220" name="Picture 2" descr="C:\Users\m.ruiz.DOMAIN\AppData\Local\Microsoft\Windows\Temporary Internet Files\Content.IE5\137N4ISD\MP9004394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13" y="2714625"/>
            <a:ext cx="165576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9 CuadroTexto"/>
          <p:cNvSpPr txBox="1">
            <a:spLocks noChangeArrowheads="1"/>
          </p:cNvSpPr>
          <p:nvPr/>
        </p:nvSpPr>
        <p:spPr bwMode="auto">
          <a:xfrm>
            <a:off x="1214438" y="1143000"/>
            <a:ext cx="6072187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s-ES" sz="2400" dirty="0">
                <a:solidFill>
                  <a:schemeClr val="tx1"/>
                </a:solidFill>
              </a:rPr>
              <a:t>La existencia de un Directorio Común, que identifique todos los ORGANISMOS y OFICINAS DE REGISTRO es esencial para interconectar los sistemas de las diferentes Administraciones. </a:t>
            </a:r>
          </a:p>
          <a:p>
            <a:pPr>
              <a:buFont typeface="Arial" charset="0"/>
              <a:buChar char="•"/>
            </a:pPr>
            <a:endParaRPr lang="es-ES" sz="24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es-ES" sz="2400" dirty="0">
                <a:solidFill>
                  <a:srgbClr val="C00000"/>
                </a:solidFill>
              </a:rPr>
              <a:t>Los organismos y oficinas deben tener códigos únicos para garantizar la interoperabilidad</a:t>
            </a:r>
            <a:r>
              <a:rPr lang="es-ES" sz="2400" dirty="0">
                <a:solidFill>
                  <a:schemeClr val="tx1"/>
                </a:solidFill>
              </a:rPr>
              <a:t>. </a:t>
            </a:r>
          </a:p>
          <a:p>
            <a:pPr>
              <a:buFont typeface="Arial" charset="0"/>
              <a:buChar char="•"/>
            </a:pPr>
            <a:endParaRPr lang="es-ES" sz="24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r>
              <a:rPr lang="es-ES" sz="2400" dirty="0">
                <a:solidFill>
                  <a:schemeClr val="tx1"/>
                </a:solidFill>
              </a:rPr>
              <a:t>La información debe mantenerse actualizada ante los frecuentes cambios de estructura y </a:t>
            </a:r>
            <a:r>
              <a:rPr lang="es-ES" sz="2400" dirty="0" smtClean="0">
                <a:solidFill>
                  <a:schemeClr val="tx1"/>
                </a:solidFill>
              </a:rPr>
              <a:t>competencias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  <a:p>
            <a:pPr>
              <a:buFont typeface="Arial" charset="0"/>
              <a:buChar char="•"/>
            </a:pPr>
            <a:endParaRPr lang="es-ES" sz="24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endParaRPr lang="es-ES" sz="2400" dirty="0">
              <a:solidFill>
                <a:schemeClr val="tx1"/>
              </a:solidFill>
            </a:endParaRPr>
          </a:p>
          <a:p>
            <a:endParaRPr lang="es-ES" sz="24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endParaRPr lang="es-ES" sz="24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endParaRPr lang="es-E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504C1-AEBB-4AF7-BF08-A1DD9B5BB47F}" type="slidenum">
              <a:rPr lang="es-ES" smtClean="0"/>
              <a:pPr>
                <a:defRPr/>
              </a:pPr>
              <a:t>3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Información relacionada con el DIR</a:t>
            </a:r>
            <a:endParaRPr lang="es-ES" sz="2800" dirty="0"/>
          </a:p>
        </p:txBody>
      </p:sp>
      <p:sp>
        <p:nvSpPr>
          <p:cNvPr id="7" name="9 CuadroTexto"/>
          <p:cNvSpPr txBox="1">
            <a:spLocks noChangeArrowheads="1"/>
          </p:cNvSpPr>
          <p:nvPr/>
        </p:nvSpPr>
        <p:spPr bwMode="auto">
          <a:xfrm>
            <a:off x="1214438" y="1143000"/>
            <a:ext cx="5786437" cy="7786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</a:rPr>
              <a:t>Los 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</a:rPr>
              <a:t>Documento Electrónicos </a:t>
            </a:r>
            <a:r>
              <a:rPr lang="es-ES" sz="2000" dirty="0" smtClean="0">
                <a:solidFill>
                  <a:schemeClr val="tx1"/>
                </a:solidFill>
              </a:rPr>
              <a:t>y los 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</a:rPr>
              <a:t>Expedientes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</a:rPr>
              <a:t>Electrónicos</a:t>
            </a:r>
            <a:r>
              <a:rPr lang="es-ES" sz="2000" dirty="0">
                <a:solidFill>
                  <a:schemeClr val="tx1"/>
                </a:solidFill>
              </a:rPr>
              <a:t>, incluyen el </a:t>
            </a:r>
            <a:r>
              <a:rPr lang="es-ES" sz="2000" dirty="0" smtClean="0">
                <a:solidFill>
                  <a:schemeClr val="tx1"/>
                </a:solidFill>
              </a:rPr>
              <a:t>Código </a:t>
            </a:r>
            <a:r>
              <a:rPr lang="es-ES" sz="2000" dirty="0">
                <a:solidFill>
                  <a:schemeClr val="tx1"/>
                </a:solidFill>
              </a:rPr>
              <a:t>de </a:t>
            </a:r>
            <a:r>
              <a:rPr lang="es-ES" sz="2000" dirty="0" smtClean="0">
                <a:solidFill>
                  <a:schemeClr val="tx1"/>
                </a:solidFill>
              </a:rPr>
              <a:t>Órgano </a:t>
            </a:r>
            <a:r>
              <a:rPr lang="es-ES" sz="2000" dirty="0">
                <a:solidFill>
                  <a:schemeClr val="tx1"/>
                </a:solidFill>
              </a:rPr>
              <a:t>en su nombre de fichero y en sus metadatos.</a:t>
            </a: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</a:rPr>
              <a:t>Los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</a:rPr>
              <a:t>Procedimientos y Servicios de SIA y de las Sedes Electrónicas</a:t>
            </a:r>
            <a:r>
              <a:rPr lang="es-ES" sz="2000" dirty="0">
                <a:solidFill>
                  <a:schemeClr val="tx1"/>
                </a:solidFill>
              </a:rPr>
              <a:t> están asociadas a un Código de Órgano.</a:t>
            </a: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</a:rPr>
              <a:t>La información de los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</a:rPr>
              <a:t>Asientos Registrales </a:t>
            </a:r>
            <a:r>
              <a:rPr lang="es-ES" sz="2000" dirty="0">
                <a:solidFill>
                  <a:schemeClr val="tx1"/>
                </a:solidFill>
              </a:rPr>
              <a:t>está asociada al </a:t>
            </a:r>
            <a:r>
              <a:rPr lang="es-ES" sz="2000" dirty="0" smtClean="0">
                <a:solidFill>
                  <a:schemeClr val="tx1"/>
                </a:solidFill>
              </a:rPr>
              <a:t>Código </a:t>
            </a:r>
            <a:r>
              <a:rPr lang="es-ES" sz="2000" dirty="0">
                <a:solidFill>
                  <a:schemeClr val="tx1"/>
                </a:solidFill>
              </a:rPr>
              <a:t>de la Oficina de Registro que los emite, y al Código de Órgano de la Unidad de Tramitación.</a:t>
            </a: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s-ES" sz="2000" dirty="0" smtClean="0">
                <a:solidFill>
                  <a:schemeClr val="tx1"/>
                </a:solidFill>
              </a:rPr>
              <a:t>Las 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</a:rPr>
              <a:t>Facturas Electrónicas </a:t>
            </a:r>
            <a:r>
              <a:rPr lang="es-ES" sz="2000" dirty="0" smtClean="0">
                <a:solidFill>
                  <a:schemeClr val="tx1"/>
                </a:solidFill>
              </a:rPr>
              <a:t>necesitan la identificación de la unidad tramitadora, oficina contable y el órgano gestor, identificados </a:t>
            </a:r>
            <a:r>
              <a:rPr lang="es-ES" sz="2000" dirty="0">
                <a:solidFill>
                  <a:schemeClr val="tx1"/>
                </a:solidFill>
              </a:rPr>
              <a:t>con su Código de Órgano.</a:t>
            </a: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</a:rPr>
              <a:t>….</a:t>
            </a: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</p:txBody>
      </p:sp>
      <p:pic>
        <p:nvPicPr>
          <p:cNvPr id="10245" name="Picture 105" descr="bina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2600" y="4143375"/>
            <a:ext cx="2311400" cy="211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81D038-96A4-4F30-A381-E89DFA8AFBEB}" type="slidenum">
              <a:rPr lang="es-ES" smtClean="0"/>
              <a:pPr>
                <a:defRPr/>
              </a:pPr>
              <a:t>4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Necesidad de la Codificación Única</a:t>
            </a:r>
            <a:endParaRPr lang="es-ES" sz="2800" dirty="0"/>
          </a:p>
        </p:txBody>
      </p:sp>
      <p:pic>
        <p:nvPicPr>
          <p:cNvPr id="11268" name="Picture 4" descr="http://miradorvr.com/imagenes/ma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1071563"/>
            <a:ext cx="2714625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05" descr="binar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88" y="1500188"/>
            <a:ext cx="2071687" cy="189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9 CuadroTexto"/>
          <p:cNvSpPr txBox="1">
            <a:spLocks noChangeArrowheads="1"/>
          </p:cNvSpPr>
          <p:nvPr/>
        </p:nvSpPr>
        <p:spPr bwMode="auto">
          <a:xfrm>
            <a:off x="1285875" y="3573016"/>
            <a:ext cx="7750621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tx1"/>
                </a:solidFill>
              </a:rPr>
              <a:t>Si cada Oficina de Registro utiliza su propio libro y codifica según su criterio…</a:t>
            </a:r>
          </a:p>
          <a:p>
            <a:pPr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</a:rPr>
              <a:t>17 CCAA =&gt; Un mismo Ministerio puede tener 17 códigos distintos. </a:t>
            </a:r>
          </a:p>
          <a:p>
            <a:pPr>
              <a:buFont typeface="Arial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</a:rPr>
              <a:t>8.000 Entidades Locales. Un mismo Ministerio puede tener 8.000  códigos </a:t>
            </a:r>
            <a:r>
              <a:rPr lang="es-ES" sz="2000" dirty="0" smtClean="0">
                <a:solidFill>
                  <a:schemeClr val="tx1"/>
                </a:solidFill>
              </a:rPr>
              <a:t>distintos.</a:t>
            </a:r>
          </a:p>
          <a:p>
            <a:pPr>
              <a:buFont typeface="Arial" charset="0"/>
              <a:buChar char="•"/>
              <a:defRPr/>
            </a:pPr>
            <a:r>
              <a:rPr lang="es-ES" sz="2000" dirty="0" smtClean="0">
                <a:solidFill>
                  <a:schemeClr val="tx1"/>
                </a:solidFill>
              </a:rPr>
              <a:t>La gestión de cambios se replica en todas las entidades</a:t>
            </a: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</a:rPr>
              <a:t>IMPOSIBLE INTERCAMBIAR INFORMACIÓN !!!</a:t>
            </a: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es-E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E9F5B2-8F5B-487C-9CF9-1A81085EBCF1}" type="slidenum">
              <a:rPr lang="es-ES" smtClean="0"/>
              <a:pPr>
                <a:defRPr/>
              </a:pPr>
              <a:t>5</a:t>
            </a:fld>
            <a:endParaRPr lang="es-ES" dirty="0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Cobertura Legal</a:t>
            </a:r>
            <a:endParaRPr lang="es-ES" sz="2800" dirty="0"/>
          </a:p>
        </p:txBody>
      </p:sp>
      <p:pic>
        <p:nvPicPr>
          <p:cNvPr id="12292" name="Picture 2" descr="C:\Users\m.ruiz.DOMAIN\AppData\Local\Microsoft\Windows\Temporary Internet Files\Content.IE5\137N4ISD\MP9004394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13" y="2714625"/>
            <a:ext cx="165576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4" descr="http://www.inteco.es/extfrontinteco/img/cm/10/01/80/09/12/10/01/80/09/13/10/01/80/09/14/eni_logo.jpg"/>
          <p:cNvPicPr>
            <a:picLocks noChangeAspect="1" noChangeArrowheads="1"/>
          </p:cNvPicPr>
          <p:nvPr/>
        </p:nvPicPr>
        <p:blipFill>
          <a:blip r:embed="rId3" cstate="print"/>
          <a:srcRect l="17438" t="24910" r="12814" b="16966"/>
          <a:stretch>
            <a:fillRect/>
          </a:stretch>
        </p:blipFill>
        <p:spPr bwMode="auto">
          <a:xfrm>
            <a:off x="1214438" y="928688"/>
            <a:ext cx="1917700" cy="111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1071563" y="1718791"/>
            <a:ext cx="5786437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endParaRPr lang="es-ES" sz="1800" b="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“ </a:t>
            </a:r>
            <a:r>
              <a:rPr lang="es-ES" sz="1800" b="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Las administraciones públicas</a:t>
            </a:r>
            <a:r>
              <a:rPr lang="es-ES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s-ES" sz="1800" b="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mantendrán una </a:t>
            </a:r>
            <a:r>
              <a:rPr lang="es-ES" sz="18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relación actualizada de sus órganos administrativos y oficinas de registro y atención al ciudadano, y sus relaciones entre ellos</a:t>
            </a:r>
            <a:r>
              <a:rPr lang="es-ES" sz="1800" b="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. Dichos órganos y oficinas</a:t>
            </a:r>
            <a:r>
              <a:rPr lang="es-ES" sz="18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s-ES" sz="1800" i="1" u="sng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 codificarán de forma unívoca</a:t>
            </a:r>
            <a:r>
              <a:rPr lang="es-ES" sz="18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s-ES" sz="1800" b="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y esta codificación se difundirá entre las Administraciones públicas.”</a:t>
            </a:r>
          </a:p>
          <a:p>
            <a:pPr algn="just" eaLnBrk="0" hangingPunct="0">
              <a:defRPr/>
            </a:pPr>
            <a:endParaRPr lang="es-ES" sz="1100" b="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" sz="1800" b="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 “</a:t>
            </a:r>
            <a:r>
              <a:rPr lang="es-ES" sz="18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Cada Administración pública regulará la forma de creación y mantenimiento de este Inventario, que se enlazará e </a:t>
            </a:r>
            <a:r>
              <a:rPr lang="es-ES" sz="1800" i="1" dirty="0" err="1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interoperará</a:t>
            </a:r>
            <a:r>
              <a:rPr lang="es-ES" sz="18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 con el Inventario de la Administración General del Estado </a:t>
            </a:r>
            <a:r>
              <a:rPr lang="es-ES" sz="1800" b="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 las condiciones que se determinen por ambas partes y en el marco de lo previsto en el presente real decreto; en su caso, las Administraciones públicas podrán hacer uso del citado Inventario centralizado para la creación y mantenimiento de sus propios inventarios”.</a:t>
            </a:r>
            <a:endParaRPr lang="es-ES" sz="3200" b="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2295" name="14 CuadroTexto"/>
          <p:cNvSpPr txBox="1">
            <a:spLocks noChangeArrowheads="1"/>
          </p:cNvSpPr>
          <p:nvPr/>
        </p:nvSpPr>
        <p:spPr bwMode="auto">
          <a:xfrm>
            <a:off x="3286125" y="1143000"/>
            <a:ext cx="126682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tx1"/>
                </a:solidFill>
              </a:rPr>
              <a:t>Artículo 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14"/>
          <p:cNvSpPr txBox="1">
            <a:spLocks noChangeArrowheads="1"/>
          </p:cNvSpPr>
          <p:nvPr/>
        </p:nvSpPr>
        <p:spPr bwMode="auto">
          <a:xfrm>
            <a:off x="1142976" y="0"/>
            <a:ext cx="64087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2075" indent="-92075"/>
            <a:r>
              <a:rPr lang="es-ES_tradnl" sz="2700" b="0" dirty="0">
                <a:solidFill>
                  <a:srgbClr val="C8103A"/>
                </a:solidFill>
              </a:rPr>
              <a:t>Directorio Común - Modelo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267744" y="4797152"/>
            <a:ext cx="655272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PROVISIÓN POR MÚLTIPLES FUENTES/USUARIOS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PROVISIÓN Y CONSUMO A TRAVÉS DE WS O APLICACIÓN WEB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MÓDULO ETL </a:t>
            </a:r>
            <a:r>
              <a:rPr lang="es-ES" sz="1800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Pentaho</a:t>
            </a: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800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Kettle</a:t>
            </a: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Data </a:t>
            </a:r>
            <a:r>
              <a:rPr lang="es-ES" sz="1800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Integration</a:t>
            </a: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(SW libre)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CODIFICACIÓN ÚNICA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 Y REGISTRO DE HISTÓRICOS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REGLAS DE CALIDAD</a:t>
            </a:r>
          </a:p>
        </p:txBody>
      </p:sp>
      <p:pic>
        <p:nvPicPr>
          <p:cNvPr id="13319" name="Picture 2" descr="http://www.businessanalytics.cl/wordpress/wp-content/uploads/2009/11/ETLEngranaj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3619" y="4857403"/>
            <a:ext cx="13573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10 Grupo"/>
          <p:cNvGrpSpPr/>
          <p:nvPr/>
        </p:nvGrpSpPr>
        <p:grpSpPr>
          <a:xfrm>
            <a:off x="1692275" y="980728"/>
            <a:ext cx="6553200" cy="3876675"/>
            <a:chOff x="1692275" y="1412875"/>
            <a:chExt cx="6553200" cy="3876675"/>
          </a:xfrm>
        </p:grpSpPr>
        <p:pic>
          <p:nvPicPr>
            <p:cNvPr id="13317" name="1 Imagen" descr="DIR3 Modelo Corresponsabilidad.jpg"/>
            <p:cNvPicPr>
              <a:picLocks noChangeAspect="1" noChangeArrowheads="1"/>
            </p:cNvPicPr>
            <p:nvPr/>
          </p:nvPicPr>
          <p:blipFill>
            <a:blip r:embed="rId4" cstate="print"/>
            <a:srcRect l="8125" t="15608" r="14519" b="23363"/>
            <a:stretch>
              <a:fillRect/>
            </a:stretch>
          </p:blipFill>
          <p:spPr bwMode="auto">
            <a:xfrm>
              <a:off x="1692275" y="1412875"/>
              <a:ext cx="6553200" cy="3876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5" descr="Logotipo Ministerio de Hacienda y Administraciones Públicas"/>
            <p:cNvPicPr>
              <a:picLocks noChangeAspect="1" noChangeArrowheads="1"/>
            </p:cNvPicPr>
            <p:nvPr/>
          </p:nvPicPr>
          <p:blipFill>
            <a:blip r:embed="rId5" cstate="print"/>
            <a:srcRect l="7002" r="32440"/>
            <a:stretch>
              <a:fillRect/>
            </a:stretch>
          </p:blipFill>
          <p:spPr bwMode="auto">
            <a:xfrm>
              <a:off x="4714876" y="1810996"/>
              <a:ext cx="1600196" cy="403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2" name="Picture 2" descr="http://www.rediris.es/iris-sara/logo_RedSAR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643570" y="3429000"/>
              <a:ext cx="742334" cy="569123"/>
            </a:xfrm>
            <a:prstGeom prst="rect">
              <a:avLst/>
            </a:prstGeom>
            <a:noFill/>
          </p:spPr>
        </p:pic>
        <p:sp>
          <p:nvSpPr>
            <p:cNvPr id="10" name="9 Rectángulo"/>
            <p:cNvSpPr/>
            <p:nvPr/>
          </p:nvSpPr>
          <p:spPr>
            <a:xfrm>
              <a:off x="6572264" y="3929066"/>
              <a:ext cx="857256" cy="214314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ES" sz="700" dirty="0" smtClean="0"/>
                <a:t>Consumidores</a:t>
              </a:r>
              <a:endParaRPr lang="es-ES" sz="700" dirty="0"/>
            </a:p>
          </p:txBody>
        </p:sp>
      </p:grpSp>
      <p:sp>
        <p:nvSpPr>
          <p:cNvPr id="12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6</a:t>
            </a:fld>
            <a:endParaRPr lang="es-E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7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Modelo de Información</a:t>
            </a:r>
            <a:endParaRPr lang="es-ES" sz="2800" dirty="0"/>
          </a:p>
        </p:txBody>
      </p:sp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1187624" y="641595"/>
            <a:ext cx="5214938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_tradnl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Unidad </a:t>
            </a:r>
            <a:r>
              <a:rPr lang="es-ES_tradnl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Orgánica</a:t>
            </a: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 entiende por Unidad Orgánica (u </a:t>
            </a:r>
            <a:r>
              <a:rPr lang="es-ES_tradnl" sz="14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Organismo</a:t>
            </a:r>
            <a:r>
              <a:rPr lang="es-ES_tradnl" sz="1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, en argot administrativo), cualquier unidad administrativa que realice un ejercicio de funciones con trascendencia jurídica.</a:t>
            </a:r>
          </a:p>
          <a:p>
            <a:pPr algn="just" eaLnBrk="0" hangingPunct="0"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4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Por ejemplo, </a:t>
            </a:r>
            <a:r>
              <a:rPr lang="es-ES_tradnl" sz="1400" i="1" dirty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la Secretaría General de </a:t>
            </a:r>
            <a:r>
              <a:rPr lang="es-ES_tradnl" sz="1400" i="1" dirty="0" smtClean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Administraciones Públicas.</a:t>
            </a:r>
          </a:p>
          <a:p>
            <a:pPr algn="just" eaLnBrk="0" hangingPunct="0">
              <a:defRPr/>
            </a:pPr>
            <a:endParaRPr lang="es-ES_tradnl" sz="1600" i="1" dirty="0" smtClean="0">
              <a:solidFill>
                <a:srgbClr val="002060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Font typeface="Arial" pitchFamily="34" charset="0"/>
              <a:buChar char="•"/>
              <a:defRPr/>
            </a:pPr>
            <a:r>
              <a:rPr lang="es-ES_tradnl" sz="16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s-ES_tradnl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Unidades No Orgánicas, </a:t>
            </a:r>
            <a:r>
              <a:rPr lang="es-ES_tradnl" sz="14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entidades excluidas del ámbito de las Unidades Orgánica, pudiendo </a:t>
            </a:r>
            <a:r>
              <a:rPr lang="es-ES_tradnl" sz="1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ser de dos tipos</a:t>
            </a:r>
            <a:r>
              <a:rPr lang="es-ES_tradnl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:</a:t>
            </a:r>
          </a:p>
          <a:p>
            <a:pPr marL="742950" lvl="1" indent="-285750" algn="just" eaLnBrk="0" hangingPunct="0">
              <a:buFont typeface="Arial" pitchFamily="34" charset="0"/>
              <a:buChar char="•"/>
              <a:defRPr/>
            </a:pPr>
            <a:r>
              <a:rPr lang="es-ES_tradnl" sz="14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Unidad de Gestión Económico-Presupuestaria, cuyo código DIR3 se utiliza a efectos de facturación.</a:t>
            </a:r>
          </a:p>
          <a:p>
            <a:pPr algn="just" eaLnBrk="0" hangingPunct="0">
              <a:defRPr/>
            </a:pPr>
            <a:endParaRPr lang="es-ES_tradnl" sz="1400" dirty="0" smtClean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lvl="1" algn="just" eaLnBrk="0" hangingPunct="0">
              <a:defRPr/>
            </a:pPr>
            <a:r>
              <a:rPr lang="es-ES_tradnl" sz="14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Por ejemplo, </a:t>
            </a:r>
            <a:r>
              <a:rPr lang="es-ES_tradnl" sz="1400" i="1" dirty="0" smtClean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la </a:t>
            </a:r>
            <a:r>
              <a:rPr lang="es-ES" sz="1400" i="1" dirty="0" smtClean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Caja Pagadora del Archivo General de las Indias</a:t>
            </a:r>
          </a:p>
          <a:p>
            <a:pPr lvl="1" algn="just" eaLnBrk="0" hangingPunct="0">
              <a:defRPr/>
            </a:pPr>
            <a:endParaRPr lang="es-ES" sz="1400" i="1" dirty="0" smtClean="0">
              <a:solidFill>
                <a:srgbClr val="002060"/>
              </a:solidFill>
              <a:ea typeface="Times New Roman" pitchFamily="18" charset="0"/>
              <a:cs typeface="Arial" pitchFamily="34" charset="0"/>
            </a:endParaRPr>
          </a:p>
          <a:p>
            <a:pPr marL="742950" lvl="1" indent="-285750" algn="just" eaLnBrk="0" hangingPunct="0">
              <a:buFont typeface="Arial" pitchFamily="34" charset="0"/>
              <a:buChar char="•"/>
              <a:defRPr/>
            </a:pPr>
            <a:r>
              <a:rPr lang="es-ES_tradnl" sz="1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Entidades </a:t>
            </a:r>
            <a:r>
              <a:rPr lang="es-ES_tradnl" sz="14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Colaboradoras: </a:t>
            </a:r>
            <a:r>
              <a:rPr lang="es-ES_tradnl" sz="1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aquellas asociadas a un hospital o departamento de uso para la aplicación ANDES.</a:t>
            </a:r>
          </a:p>
          <a:p>
            <a:pPr algn="just" eaLnBrk="0" hangingPunct="0">
              <a:defRPr/>
            </a:pPr>
            <a:endParaRPr lang="es-ES" sz="14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_tradnl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Oficina (de registro y atención al ciudadano</a:t>
            </a:r>
            <a:r>
              <a:rPr lang="es-ES_tradnl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)</a:t>
            </a: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 entiende por Oficina, en el marco del Directorio Común, cualquier Oficina de registro, información o tramitación que las distintas Administraciones Públicas ponen a disposición del Ciudadano.</a:t>
            </a:r>
          </a:p>
          <a:p>
            <a:pPr algn="just" eaLnBrk="0" hangingPunct="0"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400" i="1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Por ejemplo, la </a:t>
            </a:r>
            <a:r>
              <a:rPr lang="es-ES_tradnl" sz="1400" i="1" dirty="0">
                <a:solidFill>
                  <a:srgbClr val="002060"/>
                </a:solidFill>
                <a:ea typeface="Times New Roman" pitchFamily="18" charset="0"/>
                <a:cs typeface="Arial" pitchFamily="34" charset="0"/>
              </a:rPr>
              <a:t>Oficina de Registro General de la Comunidad de Madrid. </a:t>
            </a:r>
            <a:endParaRPr lang="es-ES_tradnl" sz="1400" dirty="0">
              <a:solidFill>
                <a:srgbClr val="002060"/>
              </a:solidFill>
              <a:cs typeface="Arial" pitchFamily="34" charset="0"/>
            </a:endParaRPr>
          </a:p>
        </p:txBody>
      </p:sp>
      <p:pic>
        <p:nvPicPr>
          <p:cNvPr id="14341" name="Picture 3" descr="http://www.arona.org/portal/imagecache/ficha/RecursosWeb/IMAGENES/1/1_825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688" y="4357688"/>
            <a:ext cx="2135187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4343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4344" name="Picture 9" descr="http://www.extraconfidencial.com/archivos/MinisterioAgricultu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1428750"/>
            <a:ext cx="2078038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57"/>
          <p:cNvSpPr txBox="1">
            <a:spLocks noChangeArrowheads="1"/>
          </p:cNvSpPr>
          <p:nvPr/>
        </p:nvSpPr>
        <p:spPr bwMode="auto">
          <a:xfrm>
            <a:off x="1065213" y="115888"/>
            <a:ext cx="64595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922223"/>
                </a:solidFill>
              </a:rPr>
              <a:t>Directorio Común – Codificación</a:t>
            </a:r>
          </a:p>
          <a:p>
            <a:endParaRPr lang="es-ES" sz="1600" i="1">
              <a:solidFill>
                <a:srgbClr val="922223"/>
              </a:solidFill>
            </a:endParaRP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084942" y="691601"/>
            <a:ext cx="1703543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_tradnl" sz="16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Unidad Orgánica</a:t>
            </a:r>
            <a:endParaRPr lang="es-ES" sz="16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8" name="Text Box 100"/>
          <p:cNvSpPr txBox="1">
            <a:spLocks noChangeArrowheads="1"/>
          </p:cNvSpPr>
          <p:nvPr/>
        </p:nvSpPr>
        <p:spPr bwMode="auto">
          <a:xfrm>
            <a:off x="3131840" y="1122264"/>
            <a:ext cx="3600401" cy="492443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Unidades de la </a:t>
            </a: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Administración del Estado. 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  <a:p>
            <a:pPr>
              <a:defRPr/>
            </a:pPr>
            <a:r>
              <a:rPr lang="es-ES" sz="1300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(Compatible con el Registro </a:t>
            </a: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Central de </a:t>
            </a:r>
            <a:r>
              <a:rPr lang="es-ES" sz="1300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Personal)</a:t>
            </a:r>
          </a:p>
        </p:txBody>
      </p:sp>
      <p:sp>
        <p:nvSpPr>
          <p:cNvPr id="19" name="Text Box 101"/>
          <p:cNvSpPr txBox="1">
            <a:spLocks noChangeArrowheads="1"/>
          </p:cNvSpPr>
          <p:nvPr/>
        </p:nvSpPr>
        <p:spPr bwMode="auto">
          <a:xfrm>
            <a:off x="3131840" y="1770336"/>
            <a:ext cx="3600401" cy="488950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Unidades de las CCAA (CA = código de la CCAA según INE)</a:t>
            </a:r>
          </a:p>
        </p:txBody>
      </p:sp>
      <p:sp>
        <p:nvSpPr>
          <p:cNvPr id="20" name="Text Box 102"/>
          <p:cNvSpPr txBox="1">
            <a:spLocks noChangeArrowheads="1"/>
          </p:cNvSpPr>
          <p:nvPr/>
        </p:nvSpPr>
        <p:spPr bwMode="auto">
          <a:xfrm>
            <a:off x="3131840" y="2418408"/>
            <a:ext cx="3600401" cy="492443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Entidades Locales (EG = tipo de entidad local, según codificación </a:t>
            </a: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MINHAP)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sp>
        <p:nvSpPr>
          <p:cNvPr id="21" name="Text Box 103"/>
          <p:cNvSpPr txBox="1">
            <a:spLocks noChangeArrowheads="1"/>
          </p:cNvSpPr>
          <p:nvPr/>
        </p:nvSpPr>
        <p:spPr bwMode="auto">
          <a:xfrm>
            <a:off x="3130436" y="5134388"/>
            <a:ext cx="3600400" cy="290512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Oficinas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pic>
        <p:nvPicPr>
          <p:cNvPr id="22" name="Picture 105" descr="bina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130" y="2060848"/>
            <a:ext cx="2038350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103"/>
          <p:cNvSpPr txBox="1">
            <a:spLocks noChangeArrowheads="1"/>
          </p:cNvSpPr>
          <p:nvPr/>
        </p:nvSpPr>
        <p:spPr bwMode="auto">
          <a:xfrm>
            <a:off x="3131840" y="3066480"/>
            <a:ext cx="3600401" cy="492443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Universidades (3 dígitos de código SIIU asignado por el MECD)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043608" y="6228601"/>
            <a:ext cx="77552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4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El Directorio Común está preparado para introducir nuevos elementos de codificación si fueran </a:t>
            </a:r>
            <a:r>
              <a:rPr lang="es-ES" sz="14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necesarios</a:t>
            </a:r>
            <a:endParaRPr lang="es-ES" sz="14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graphicFrame>
        <p:nvGraphicFramePr>
          <p:cNvPr id="31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195722"/>
              </p:ext>
            </p:extLst>
          </p:nvPr>
        </p:nvGraphicFramePr>
        <p:xfrm>
          <a:off x="1116782" y="1271934"/>
          <a:ext cx="1727697" cy="274638"/>
        </p:xfrm>
        <a:graphic>
          <a:graphicData uri="http://schemas.openxmlformats.org/drawingml/2006/table">
            <a:tbl>
              <a:tblPr/>
              <a:tblGrid>
                <a:gridCol w="431553"/>
                <a:gridCol w="853281"/>
                <a:gridCol w="442863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E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</a:t>
                      </a:r>
                      <a:endParaRPr kumimoji="0" lang="es-ES_tradnl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VV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2" name="Group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547567"/>
              </p:ext>
            </p:extLst>
          </p:nvPr>
        </p:nvGraphicFramePr>
        <p:xfrm>
          <a:off x="1122815" y="1842344"/>
          <a:ext cx="1729284" cy="274638"/>
        </p:xfrm>
        <a:graphic>
          <a:graphicData uri="http://schemas.openxmlformats.org/drawingml/2006/table">
            <a:tbl>
              <a:tblPr/>
              <a:tblGrid>
                <a:gridCol w="433140"/>
                <a:gridCol w="432048"/>
                <a:gridCol w="864096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A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CA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3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499805"/>
              </p:ext>
            </p:extLst>
          </p:nvPr>
        </p:nvGraphicFramePr>
        <p:xfrm>
          <a:off x="1115195" y="2501652"/>
          <a:ext cx="1729284" cy="274638"/>
        </p:xfrm>
        <a:graphic>
          <a:graphicData uri="http://schemas.openxmlformats.org/drawingml/2006/table">
            <a:tbl>
              <a:tblPr/>
              <a:tblGrid>
                <a:gridCol w="425450"/>
                <a:gridCol w="461962"/>
                <a:gridCol w="84187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L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EG</a:t>
                      </a:r>
                      <a:endParaRPr kumimoji="0" lang="es-ES_tradnl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4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931266"/>
              </p:ext>
            </p:extLst>
          </p:nvPr>
        </p:nvGraphicFramePr>
        <p:xfrm>
          <a:off x="1128773" y="5134388"/>
          <a:ext cx="1714997" cy="274638"/>
        </p:xfrm>
        <a:graphic>
          <a:graphicData uri="http://schemas.openxmlformats.org/drawingml/2006/table">
            <a:tbl>
              <a:tblPr/>
              <a:tblGrid>
                <a:gridCol w="425450"/>
                <a:gridCol w="1289547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O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28" name="Text Box 103"/>
          <p:cNvSpPr txBox="1">
            <a:spLocks noChangeArrowheads="1"/>
          </p:cNvSpPr>
          <p:nvPr/>
        </p:nvSpPr>
        <p:spPr bwMode="auto">
          <a:xfrm>
            <a:off x="3131841" y="3714552"/>
            <a:ext cx="3600400" cy="290512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Otras Instituciones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aphicFrame>
        <p:nvGraphicFramePr>
          <p:cNvPr id="37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198636"/>
              </p:ext>
            </p:extLst>
          </p:nvPr>
        </p:nvGraphicFramePr>
        <p:xfrm>
          <a:off x="1116311" y="3714552"/>
          <a:ext cx="1728192" cy="274638"/>
        </p:xfrm>
        <a:graphic>
          <a:graphicData uri="http://schemas.openxmlformats.org/drawingml/2006/table">
            <a:tbl>
              <a:tblPr/>
              <a:tblGrid>
                <a:gridCol w="425450"/>
                <a:gridCol w="130274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I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" name="Group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5500"/>
              </p:ext>
            </p:extLst>
          </p:nvPr>
        </p:nvGraphicFramePr>
        <p:xfrm>
          <a:off x="1115616" y="3150972"/>
          <a:ext cx="1729284" cy="274638"/>
        </p:xfrm>
        <a:graphic>
          <a:graphicData uri="http://schemas.openxmlformats.org/drawingml/2006/table">
            <a:tbl>
              <a:tblPr/>
              <a:tblGrid>
                <a:gridCol w="425450"/>
                <a:gridCol w="510654"/>
                <a:gridCol w="793180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U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SIIU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</a:tbl>
          </a:graphicData>
        </a:graphic>
      </p:graphicFrame>
      <p:sp>
        <p:nvSpPr>
          <p:cNvPr id="26" name="Text Box 103"/>
          <p:cNvSpPr txBox="1">
            <a:spLocks noChangeArrowheads="1"/>
          </p:cNvSpPr>
          <p:nvPr/>
        </p:nvSpPr>
        <p:spPr bwMode="auto">
          <a:xfrm>
            <a:off x="3131840" y="4146600"/>
            <a:ext cx="3599705" cy="290512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Administración de Justicia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aphicFrame>
        <p:nvGraphicFramePr>
          <p:cNvPr id="29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471042"/>
              </p:ext>
            </p:extLst>
          </p:nvPr>
        </p:nvGraphicFramePr>
        <p:xfrm>
          <a:off x="1115616" y="4146600"/>
          <a:ext cx="1728192" cy="274638"/>
        </p:xfrm>
        <a:graphic>
          <a:graphicData uri="http://schemas.openxmlformats.org/drawingml/2006/table">
            <a:tbl>
              <a:tblPr/>
              <a:tblGrid>
                <a:gridCol w="425450"/>
                <a:gridCol w="130274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J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3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8</a:t>
            </a:fld>
            <a:endParaRPr lang="es-ES" smtClean="0"/>
          </a:p>
        </p:txBody>
      </p:sp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1065213" y="4653136"/>
            <a:ext cx="971741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_tradnl" sz="16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Oficinas</a:t>
            </a:r>
            <a:endParaRPr lang="es-ES" sz="16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7" name="26 CuadroTexto"/>
          <p:cNvSpPr txBox="1"/>
          <p:nvPr/>
        </p:nvSpPr>
        <p:spPr>
          <a:xfrm>
            <a:off x="1053006" y="5803551"/>
            <a:ext cx="77552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4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Adicionalmente las unidades orgánicas disponen de un numero de versión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57"/>
          <p:cNvSpPr txBox="1">
            <a:spLocks noChangeArrowheads="1"/>
          </p:cNvSpPr>
          <p:nvPr/>
        </p:nvSpPr>
        <p:spPr bwMode="auto">
          <a:xfrm>
            <a:off x="1065213" y="115888"/>
            <a:ext cx="64595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>
                <a:solidFill>
                  <a:srgbClr val="922223"/>
                </a:solidFill>
              </a:rPr>
              <a:t>Directorio Común – Codificación</a:t>
            </a:r>
          </a:p>
          <a:p>
            <a:endParaRPr lang="es-ES" sz="1600" i="1">
              <a:solidFill>
                <a:srgbClr val="922223"/>
              </a:solidFill>
            </a:endParaRP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239838" y="620688"/>
            <a:ext cx="184150" cy="412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es-ES">
              <a:cs typeface="+mn-cs"/>
            </a:endParaRPr>
          </a:p>
        </p:txBody>
      </p:sp>
      <p:pic>
        <p:nvPicPr>
          <p:cNvPr id="22" name="Picture 105" descr="bina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130" y="2060848"/>
            <a:ext cx="2038350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CuadroTexto"/>
          <p:cNvSpPr txBox="1"/>
          <p:nvPr/>
        </p:nvSpPr>
        <p:spPr>
          <a:xfrm>
            <a:off x="1043608" y="6228601"/>
            <a:ext cx="77552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4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El Directorio Común está preparado para introducir nuevos elementos de codificación si fueran </a:t>
            </a:r>
            <a:r>
              <a:rPr lang="es-ES" sz="14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necesarios</a:t>
            </a:r>
            <a:endParaRPr lang="es-ES" sz="14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3" name="Text Box 103"/>
          <p:cNvSpPr txBox="1">
            <a:spLocks noChangeArrowheads="1"/>
          </p:cNvSpPr>
          <p:nvPr/>
        </p:nvSpPr>
        <p:spPr bwMode="auto">
          <a:xfrm>
            <a:off x="3131840" y="1124744"/>
            <a:ext cx="3600401" cy="492443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UGEP: Unidades de Gestión Económico-Presupuestaria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aphicFrame>
        <p:nvGraphicFramePr>
          <p:cNvPr id="25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090477"/>
              </p:ext>
            </p:extLst>
          </p:nvPr>
        </p:nvGraphicFramePr>
        <p:xfrm>
          <a:off x="1115616" y="1234204"/>
          <a:ext cx="1749147" cy="274638"/>
        </p:xfrm>
        <a:graphic>
          <a:graphicData uri="http://schemas.openxmlformats.org/drawingml/2006/table">
            <a:tbl>
              <a:tblPr/>
              <a:tblGrid>
                <a:gridCol w="446405"/>
                <a:gridCol w="130274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GE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30" name="Text Box 103"/>
          <p:cNvSpPr txBox="1">
            <a:spLocks noChangeArrowheads="1"/>
          </p:cNvSpPr>
          <p:nvPr/>
        </p:nvSpPr>
        <p:spPr bwMode="auto">
          <a:xfrm>
            <a:off x="3131840" y="1772816"/>
            <a:ext cx="3600400" cy="292388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EECC: Entidades Colaboradoras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aphicFrame>
        <p:nvGraphicFramePr>
          <p:cNvPr id="35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190684"/>
              </p:ext>
            </p:extLst>
          </p:nvPr>
        </p:nvGraphicFramePr>
        <p:xfrm>
          <a:off x="1115615" y="1772816"/>
          <a:ext cx="1749147" cy="274638"/>
        </p:xfrm>
        <a:graphic>
          <a:graphicData uri="http://schemas.openxmlformats.org/drawingml/2006/table">
            <a:tbl>
              <a:tblPr/>
              <a:tblGrid>
                <a:gridCol w="446405"/>
                <a:gridCol w="130274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EC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3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9</a:t>
            </a:fld>
            <a:endParaRPr lang="es-ES" smtClean="0"/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951092" y="691601"/>
            <a:ext cx="1971245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_tradnl" sz="16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Unidad no </a:t>
            </a:r>
            <a:r>
              <a:rPr lang="es-ES_tradnl" sz="16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Orgánica</a:t>
            </a:r>
            <a:endParaRPr lang="es-ES" sz="16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1" name="Text Box 103"/>
          <p:cNvSpPr txBox="1">
            <a:spLocks noChangeArrowheads="1"/>
          </p:cNvSpPr>
          <p:nvPr/>
        </p:nvSpPr>
        <p:spPr bwMode="auto">
          <a:xfrm>
            <a:off x="3101404" y="2204864"/>
            <a:ext cx="3600400" cy="292388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CCC: Cámaras de Comercio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aphicFrame>
        <p:nvGraphicFramePr>
          <p:cNvPr id="42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906809"/>
              </p:ext>
            </p:extLst>
          </p:nvPr>
        </p:nvGraphicFramePr>
        <p:xfrm>
          <a:off x="1085179" y="2204864"/>
          <a:ext cx="1749147" cy="274638"/>
        </p:xfrm>
        <a:graphic>
          <a:graphicData uri="http://schemas.openxmlformats.org/drawingml/2006/table">
            <a:tbl>
              <a:tblPr/>
              <a:tblGrid>
                <a:gridCol w="446405"/>
                <a:gridCol w="130274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CC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43" name="Text Box 103"/>
          <p:cNvSpPr txBox="1">
            <a:spLocks noChangeArrowheads="1"/>
          </p:cNvSpPr>
          <p:nvPr/>
        </p:nvSpPr>
        <p:spPr bwMode="auto">
          <a:xfrm>
            <a:off x="3100375" y="2636912"/>
            <a:ext cx="3600400" cy="292388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2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ES" sz="13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GAL: Grupos de Acción Local</a:t>
            </a:r>
            <a:endParaRPr lang="es-ES" sz="1300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graphicFrame>
        <p:nvGraphicFramePr>
          <p:cNvPr id="44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018033"/>
              </p:ext>
            </p:extLst>
          </p:nvPr>
        </p:nvGraphicFramePr>
        <p:xfrm>
          <a:off x="1084150" y="2636912"/>
          <a:ext cx="1749147" cy="274638"/>
        </p:xfrm>
        <a:graphic>
          <a:graphicData uri="http://schemas.openxmlformats.org/drawingml/2006/table">
            <a:tbl>
              <a:tblPr/>
              <a:tblGrid>
                <a:gridCol w="446405"/>
                <a:gridCol w="1302742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GL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XXXXXXX</a:t>
                      </a:r>
                      <a:endParaRPr kumimoji="0" lang="es-ES_tradnl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274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762C24-AFDB-482F-A6BE-CF72E481E4B7}" type="slidenum">
              <a:rPr lang="es-ES" smtClean="0"/>
              <a:pPr>
                <a:defRPr/>
              </a:pPr>
              <a:t>10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Estados de Unidades y Oficinas</a:t>
            </a:r>
            <a:endParaRPr lang="es-ES" sz="2800" dirty="0"/>
          </a:p>
        </p:txBody>
      </p:sp>
      <p:sp>
        <p:nvSpPr>
          <p:cNvPr id="16388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6389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1164109" y="981075"/>
            <a:ext cx="6072187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_tradnl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V - Vigente:</a:t>
            </a:r>
            <a:endParaRPr lang="es-ES" sz="1200" dirty="0">
              <a:solidFill>
                <a:schemeClr val="accent3">
                  <a:lumMod val="75000"/>
                </a:schemeClr>
              </a:solidFill>
              <a:cs typeface="Arial" pitchFamily="34" charset="0"/>
            </a:endParaRPr>
          </a:p>
          <a:p>
            <a:pPr marL="622300" lvl="1" indent="-177800" algn="just" eaLnBrk="0" hangingPunct="0">
              <a:buFont typeface="Wingdings" pitchFamily="2" charset="2"/>
              <a:buChar char="§"/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 el caso de la Unidad Orgánica, indica que se trata de una unidad vigente desde el punto de vista </a:t>
            </a:r>
            <a:r>
              <a:rPr lang="es-ES_tradnl" sz="1800" b="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oficial.</a:t>
            </a:r>
            <a:endParaRPr lang="es-ES" sz="1200" b="0" dirty="0">
              <a:solidFill>
                <a:schemeClr val="tx1"/>
              </a:solidFill>
              <a:cs typeface="Arial" pitchFamily="34" charset="0"/>
            </a:endParaRPr>
          </a:p>
          <a:p>
            <a:pPr marL="622300" lvl="1" indent="-177800" algn="just" eaLnBrk="0" hangingPunct="0">
              <a:buFont typeface="Wingdings" pitchFamily="2" charset="2"/>
              <a:buChar char="§"/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 el caso de una Oficina indica que la oficina se encuentra prestando </a:t>
            </a:r>
            <a:r>
              <a:rPr lang="es-ES_tradnl" sz="1800" b="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servicios.</a:t>
            </a:r>
            <a:endParaRPr lang="es-ES_tradnl" sz="1800" b="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lvl="1" algn="just" eaLnBrk="0" hangingPunct="0">
              <a:buFont typeface="Symbol" pitchFamily="18" charset="2"/>
              <a:buChar char=""/>
              <a:defRPr/>
            </a:pP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_tradnl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 - Extinguido</a:t>
            </a:r>
            <a:endParaRPr lang="es-ES" sz="1200" dirty="0">
              <a:solidFill>
                <a:schemeClr val="accent3">
                  <a:lumMod val="75000"/>
                </a:schemeClr>
              </a:solidFill>
              <a:cs typeface="Arial" pitchFamily="34" charset="0"/>
            </a:endParaRPr>
          </a:p>
          <a:p>
            <a:pPr marL="622300" lvl="1" indent="-177800" algn="just" eaLnBrk="0" hangingPunct="0">
              <a:buFont typeface="Wingdings" pitchFamily="2" charset="2"/>
              <a:buChar char="§"/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 aplica este estado a toda Unidad Orgánica que ha sido extinguida oficialmente, junto con toda su estructura.</a:t>
            </a:r>
            <a:endParaRPr lang="es-ES" sz="1800" b="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marL="622300" lvl="1" indent="-177800" algn="just" eaLnBrk="0" hangingPunct="0">
              <a:buFont typeface="Wingdings" pitchFamily="2" charset="2"/>
              <a:buChar char="§"/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 los casos de Oficina, se aplica este estado cuando se tiene constancia del fin de prestación de sus servicios (cierre de una oficina).</a:t>
            </a:r>
          </a:p>
          <a:p>
            <a:pPr lvl="1" algn="just" eaLnBrk="0" hangingPunct="0">
              <a:buFont typeface="Symbol" pitchFamily="18" charset="2"/>
              <a:buChar char=""/>
              <a:defRPr/>
            </a:pP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_tradnl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T - Transitorio</a:t>
            </a:r>
            <a:endParaRPr lang="es-ES" sz="1200" dirty="0">
              <a:solidFill>
                <a:schemeClr val="accent3">
                  <a:lumMod val="75000"/>
                </a:schemeClr>
              </a:solidFill>
              <a:cs typeface="Arial" pitchFamily="34" charset="0"/>
            </a:endParaRPr>
          </a:p>
          <a:p>
            <a:pPr marL="622300" lvl="1" indent="-177800" algn="just" eaLnBrk="0" hangingPunct="0">
              <a:buFont typeface="Wingdings" pitchFamily="2" charset="2"/>
              <a:buChar char="§"/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 aplica este estado intermedio a toda Unidad Orgánica que se considere extinguida por disposición legal, pero continúe ejerciendo funciones de forma transitoria hasta la regularización completa de la estructura/competencias.</a:t>
            </a:r>
            <a:endParaRPr lang="es-ES" sz="1800" b="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6391" name="Picture 3" descr="http://3.bp.blogspot.com/-IA_-XevyQcA/Td9SMmUflGI/AAAAAAAABVE/PPfg1gpRbzU/s1600/woha.jpg"/>
          <p:cNvPicPr>
            <a:picLocks noChangeAspect="1" noChangeArrowheads="1"/>
          </p:cNvPicPr>
          <p:nvPr/>
        </p:nvPicPr>
        <p:blipFill>
          <a:blip r:embed="rId2" cstate="print"/>
          <a:srcRect l="4335" t="15440" r="65317" b="35152"/>
          <a:stretch>
            <a:fillRect/>
          </a:stretch>
        </p:blipFill>
        <p:spPr bwMode="auto">
          <a:xfrm>
            <a:off x="7500939" y="1556792"/>
            <a:ext cx="448038" cy="512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3" descr="http://3.bp.blogspot.com/-IA_-XevyQcA/Td9SMmUflGI/AAAAAAAABVE/PPfg1gpRbzU/s1600/woha.jpg"/>
          <p:cNvPicPr>
            <a:picLocks noChangeAspect="1" noChangeArrowheads="1"/>
          </p:cNvPicPr>
          <p:nvPr/>
        </p:nvPicPr>
        <p:blipFill>
          <a:blip r:embed="rId2" cstate="print"/>
          <a:srcRect l="64742" t="15440" r="4912" b="35152"/>
          <a:stretch>
            <a:fillRect/>
          </a:stretch>
        </p:blipFill>
        <p:spPr bwMode="auto">
          <a:xfrm>
            <a:off x="7572377" y="3284984"/>
            <a:ext cx="435058" cy="497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3" descr="http://3.bp.blogspot.com/-IA_-XevyQcA/Td9SMmUflGI/AAAAAAAABVE/PPfg1gpRbzU/s1600/woha.jpg"/>
          <p:cNvPicPr>
            <a:picLocks noChangeAspect="1" noChangeArrowheads="1"/>
          </p:cNvPicPr>
          <p:nvPr/>
        </p:nvPicPr>
        <p:blipFill>
          <a:blip r:embed="rId2" cstate="print"/>
          <a:srcRect l="34683" t="15440" r="34970" b="35152"/>
          <a:stretch>
            <a:fillRect/>
          </a:stretch>
        </p:blipFill>
        <p:spPr bwMode="auto">
          <a:xfrm>
            <a:off x="7500938" y="5229200"/>
            <a:ext cx="448039" cy="512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54A7C7-58F2-4D20-989B-D263E49C9670}" type="slidenum">
              <a:rPr lang="es-ES" smtClean="0"/>
              <a:pPr>
                <a:defRPr/>
              </a:pPr>
              <a:t>11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Información Adicional</a:t>
            </a:r>
            <a:endParaRPr lang="es-ES" sz="2800" dirty="0"/>
          </a:p>
        </p:txBody>
      </p:sp>
      <p:sp>
        <p:nvSpPr>
          <p:cNvPr id="17412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7413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285875" y="688628"/>
            <a:ext cx="5715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marL="177800" lvl="1" indent="-177800" algn="just" eaLnBrk="0" hangingPunct="0">
              <a:buFont typeface="Wingdings" pitchFamily="2" charset="2"/>
              <a:buChar char="§"/>
              <a:defRPr/>
            </a:pP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Datos de Contacto</a:t>
            </a:r>
          </a:p>
          <a:p>
            <a:pPr marL="177800" lvl="1" indent="-177800" algn="just" eaLnBrk="0" hangingPunct="0">
              <a:buFont typeface="Wingdings" pitchFamily="2" charset="2"/>
              <a:buChar char="§"/>
              <a:defRPr/>
            </a:pP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Datos de Competencias</a:t>
            </a:r>
          </a:p>
          <a:p>
            <a:pPr marL="177800" lvl="1" indent="-177800" algn="just" eaLnBrk="0" hangingPunct="0">
              <a:buFont typeface="Wingdings" pitchFamily="2" charset="2"/>
              <a:buChar char="§"/>
              <a:defRPr/>
            </a:pP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Datos de Disposiciones Legales de Creación</a:t>
            </a:r>
          </a:p>
          <a:p>
            <a:pPr marL="177800" lvl="1" indent="-177800" algn="just" eaLnBrk="0" hangingPunct="0">
              <a:buFont typeface="Wingdings" pitchFamily="2" charset="2"/>
              <a:buChar char="§"/>
              <a:defRPr/>
            </a:pPr>
            <a:r>
              <a:rPr lang="es-ES" sz="1600" b="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Datos </a:t>
            </a: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de Tipo de Unidad (Agencia, Ministerio, Consejería, </a:t>
            </a:r>
            <a:r>
              <a:rPr lang="es-ES" sz="1600" b="0" dirty="0" err="1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etc</a:t>
            </a: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)</a:t>
            </a:r>
          </a:p>
          <a:p>
            <a:pPr marL="177800" lvl="1" indent="-177800" algn="just" eaLnBrk="0" hangingPunct="0">
              <a:buFont typeface="Wingdings" pitchFamily="2" charset="2"/>
              <a:buChar char="§"/>
              <a:defRPr/>
            </a:pP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Datos de Tipo de Oficina (Registro, Información, General, Auxiliar</a:t>
            </a:r>
            <a:r>
              <a:rPr lang="es-ES" sz="1600" b="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…)</a:t>
            </a:r>
            <a:endParaRPr lang="es-ES" sz="1600" b="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marL="177800" lvl="1" indent="-177800" algn="just" eaLnBrk="0" hangingPunct="0">
              <a:buFont typeface="Wingdings" pitchFamily="2" charset="2"/>
              <a:buChar char="§"/>
              <a:defRPr/>
            </a:pPr>
            <a:r>
              <a:rPr lang="es-ES" sz="16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Permite identificar si las Unidades son o pertenecen a Entidades de Derecho Público.</a:t>
            </a:r>
          </a:p>
          <a:p>
            <a:pPr algn="just" eaLnBrk="0" hangingPunct="0">
              <a:defRPr/>
            </a:pPr>
            <a:endParaRPr lang="es-ES_tradnl" sz="16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7415" name="Picture 2" descr="C:\Users\m.ruiz.DOMAIN\AppData\Local\Microsoft\Windows\Temporary Internet Files\Content.IE5\137N4ISD\MP90043940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124744"/>
            <a:ext cx="1390650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828" y="2852936"/>
            <a:ext cx="7168611" cy="380639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6A1547-38A2-4B85-89BE-0D97E536B95F}" type="slidenum">
              <a:rPr lang="es-ES" smtClean="0"/>
              <a:pPr>
                <a:defRPr/>
              </a:pPr>
              <a:t>12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Relaciones entre Unidades/Oficinas</a:t>
            </a:r>
            <a:endParaRPr lang="es-ES" sz="2800" dirty="0"/>
          </a:p>
        </p:txBody>
      </p:sp>
      <p:sp>
        <p:nvSpPr>
          <p:cNvPr id="18436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8437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285875" y="857250"/>
            <a:ext cx="4643438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_tradnl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R1: Relación UNIDAD-OFICINA por Dependencia Jerárquica: </a:t>
            </a:r>
          </a:p>
          <a:p>
            <a:pPr algn="just" eaLnBrk="0" hangingPunct="0">
              <a:buFontTx/>
              <a:buChar char="•"/>
              <a:defRPr/>
            </a:pP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Una oficina siempre depende de un órgano concreto (es el que pone la infraestructura y el personal). </a:t>
            </a:r>
          </a:p>
          <a:p>
            <a:pPr algn="just" eaLnBrk="0" hangingPunct="0">
              <a:defRPr/>
            </a:pPr>
            <a:endParaRPr lang="es-ES_tradnl" sz="18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_tradnl" sz="18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_tradnl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R2: Relación UNIDAD-OFICINA por Dependencia Funcional:</a:t>
            </a:r>
          </a:p>
          <a:p>
            <a:pPr algn="just" eaLnBrk="0" hangingPunct="0">
              <a:buFontTx/>
              <a:buChar char="•"/>
              <a:defRPr/>
            </a:pP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Una oficina de registro recoge documentación y da servicio a varias Unidades orgánicas, en una relación de 1 a N. </a:t>
            </a:r>
          </a:p>
          <a:p>
            <a:pPr algn="just" eaLnBrk="0" hangingPunct="0">
              <a:defRPr/>
            </a:pPr>
            <a:endParaRPr lang="es-ES_tradnl" sz="18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_tradnl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R3: Relación entre Unidades u Oficinas por Ciclo de Vida (históricos)</a:t>
            </a:r>
          </a:p>
          <a:p>
            <a:pPr algn="just" eaLnBrk="0" hangingPunct="0">
              <a:buFontTx/>
              <a:buChar char="•"/>
              <a:defRPr/>
            </a:pP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_tradnl" sz="1800" b="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Permite identificar la unidad/oficina que asume las competencias de una unidad/oficina extinguida.</a:t>
            </a:r>
            <a:endParaRPr lang="es-ES_tradnl" sz="3600" b="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8439" name="Picture 3" descr="http://www.genoom.com/es/arbol-genealogico/images/plantilla-arbol-genealogico-clasic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38" y="2571750"/>
            <a:ext cx="253047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FD3A-6849-473B-ABD7-FB04D53DD076}" type="slidenum">
              <a:rPr lang="es-ES" smtClean="0"/>
              <a:pPr>
                <a:defRPr/>
              </a:pPr>
              <a:t>13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Servicios del Directorio</a:t>
            </a:r>
            <a:endParaRPr lang="es-ES" sz="2800" dirty="0"/>
          </a:p>
        </p:txBody>
      </p:sp>
      <p:sp>
        <p:nvSpPr>
          <p:cNvPr id="22532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2533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952778" y="4653136"/>
            <a:ext cx="6259342" cy="23544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es-E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DESCARGA </a:t>
            </a:r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COMPLETA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DESCARGA INCREMENTAL / GESTIÓN DE </a:t>
            </a:r>
            <a:r>
              <a:rPr lang="es-E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CAMBIOS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E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CONSULTA A TRAVÉS DE LA APLICACIÓN WEB</a:t>
            </a:r>
            <a:endParaRPr lang="es-E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Tx/>
              <a:buAutoNum type="arabicPeriod"/>
              <a:defRPr/>
            </a:pPr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PROVISIÓN DE </a:t>
            </a:r>
            <a:r>
              <a:rPr lang="es-E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INFORMACIÓN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E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REGLAS DE CALIDAD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s-E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DICCIONARIO CORRECTOR</a:t>
            </a:r>
          </a:p>
          <a:p>
            <a:pPr marL="457200" indent="-457200">
              <a:buFontTx/>
              <a:buAutoNum type="arabicPeriod"/>
              <a:defRPr/>
            </a:pPr>
            <a:endParaRPr lang="es-E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1 Imagen" descr="DIR3 Modelo Corresponsabilidad.jpg"/>
          <p:cNvPicPr>
            <a:picLocks noChangeAspect="1" noChangeArrowheads="1"/>
          </p:cNvPicPr>
          <p:nvPr/>
        </p:nvPicPr>
        <p:blipFill>
          <a:blip r:embed="rId2" cstate="print"/>
          <a:srcRect l="8125" t="15608" r="14519" b="23363"/>
          <a:stretch>
            <a:fillRect/>
          </a:stretch>
        </p:blipFill>
        <p:spPr bwMode="auto">
          <a:xfrm>
            <a:off x="2123728" y="1036513"/>
            <a:ext cx="6081432" cy="359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5" descr="Logotipo Ministerio de Hacienda y Administraciones Públicas"/>
          <p:cNvPicPr>
            <a:picLocks noChangeAspect="1" noChangeArrowheads="1"/>
          </p:cNvPicPr>
          <p:nvPr/>
        </p:nvPicPr>
        <p:blipFill>
          <a:blip r:embed="rId3" cstate="print"/>
          <a:srcRect l="7002" r="32440"/>
          <a:stretch>
            <a:fillRect/>
          </a:stretch>
        </p:blipFill>
        <p:spPr bwMode="auto">
          <a:xfrm>
            <a:off x="5076056" y="1372782"/>
            <a:ext cx="1600196" cy="40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rediris.es/iris-sara/logo_RedSA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3016233"/>
            <a:ext cx="742334" cy="569123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572264" y="3516299"/>
            <a:ext cx="857256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700" dirty="0" smtClean="0"/>
              <a:t>Consumidores</a:t>
            </a:r>
            <a:endParaRPr lang="es-ES" sz="7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612D9A-C5F1-4763-BC95-F17AF67169C5}" type="slidenum">
              <a:rPr lang="es-ES" smtClean="0"/>
              <a:pPr>
                <a:defRPr/>
              </a:pPr>
              <a:t>14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Sincronización con Directorio</a:t>
            </a:r>
            <a:endParaRPr lang="es-ES" sz="2800" dirty="0"/>
          </a:p>
        </p:txBody>
      </p:sp>
      <p:sp>
        <p:nvSpPr>
          <p:cNvPr id="21508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1509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1214438" y="1033463"/>
            <a:ext cx="5572125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eaLnBrk="0" hangingPunct="0">
              <a:buFontTx/>
              <a:buChar char="•"/>
              <a:defRPr/>
            </a:pPr>
            <a:r>
              <a:rPr lang="es-ES" sz="24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Las </a:t>
            </a:r>
            <a:r>
              <a:rPr lang="es-ES" sz="2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aplicaciones consumidoras deben estar sincronizadas con el Directorio de forma automática, y por tanto, disponer siempre de la relación actualizada de Unidades y sus relaciones. Para ello, el </a:t>
            </a:r>
            <a:r>
              <a:rPr lang="es-ES" sz="24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Directorio Común ofrece servicios de descarga completa y/o incremental. </a:t>
            </a:r>
          </a:p>
          <a:p>
            <a:pPr eaLnBrk="0" hangingPunct="0">
              <a:buFontTx/>
              <a:buChar char="•"/>
              <a:defRPr/>
            </a:pPr>
            <a:endParaRPr lang="es-ES" sz="1600" dirty="0">
              <a:solidFill>
                <a:schemeClr val="tx1"/>
              </a:solidFill>
              <a:cs typeface="Arial" pitchFamily="34" charset="0"/>
            </a:endParaRPr>
          </a:p>
          <a:p>
            <a:pPr eaLnBrk="0" hangingPunct="0">
              <a:buFontTx/>
              <a:buChar char="•"/>
              <a:defRPr/>
            </a:pPr>
            <a:endParaRPr lang="es-ES" sz="1600" dirty="0">
              <a:solidFill>
                <a:schemeClr val="tx1"/>
              </a:solidFill>
              <a:cs typeface="Arial" pitchFamily="34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s-ES" sz="2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Se recomienda la creación de un </a:t>
            </a:r>
            <a:r>
              <a:rPr lang="es-ES" sz="24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módulo de administración en las aplicaciones</a:t>
            </a:r>
            <a:r>
              <a:rPr lang="es-ES" sz="2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, que permita gestionar con carácter previo los cambios informados por Directorio, antes de su activación  en la operativa habitual.</a:t>
            </a:r>
            <a:endParaRPr lang="es-ES" sz="1600" dirty="0">
              <a:solidFill>
                <a:schemeClr val="tx1"/>
              </a:solidFill>
              <a:cs typeface="Arial" pitchFamily="34" charset="0"/>
            </a:endParaRPr>
          </a:p>
          <a:p>
            <a:pPr eaLnBrk="0" hangingPunct="0">
              <a:defRPr/>
            </a:pPr>
            <a:endParaRPr lang="es-ES" sz="4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1511" name="Picture 3" descr="http://www.queteibadecir.com/blog/wp-content/uploads/2008/04/isyn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688" y="1928813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A63C32-8F31-490C-AA11-BEF81A10A4D9}" type="slidenum">
              <a:rPr lang="es-ES" smtClean="0"/>
              <a:pPr>
                <a:defRPr/>
              </a:pPr>
              <a:t>15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Descarga Completa</a:t>
            </a:r>
            <a:endParaRPr lang="es-ES" sz="2800" dirty="0"/>
          </a:p>
        </p:txBody>
      </p:sp>
      <p:sp>
        <p:nvSpPr>
          <p:cNvPr id="23556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3557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214438" y="774513"/>
            <a:ext cx="5500687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Descarga de catálogos, a través de WS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. </a:t>
            </a:r>
          </a:p>
          <a:p>
            <a:pPr algn="just" eaLnBrk="0" hangingPunct="0">
              <a:tabLst>
                <a:tab pos="342900" algn="l"/>
              </a:tabLst>
              <a:defRPr/>
            </a:pP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Permitirán a los organismos la descarga de los catálogos necesarios para interpretar correctamente la información de unidades orgánicas, oficinas y unidades no orgánicas, tanto catálogos básicos como consultables. </a:t>
            </a:r>
          </a:p>
          <a:p>
            <a:pPr algn="just" eaLnBrk="0" hangingPunct="0">
              <a:tabLst>
                <a:tab pos="342900" algn="l"/>
              </a:tabLst>
              <a:defRPr/>
            </a:pPr>
            <a:endParaRPr lang="es-ES" sz="2000" dirty="0" smtClean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Descarga </a:t>
            </a:r>
            <a:r>
              <a:rPr lang="es-ES" sz="2000" u="sng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de </a:t>
            </a: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datos, </a:t>
            </a:r>
            <a:r>
              <a:rPr lang="es-ES" sz="2000" u="sng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a través de WS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. </a:t>
            </a:r>
          </a:p>
          <a:p>
            <a:pPr algn="just" eaLnBrk="0" hangingPunct="0">
              <a:tabLst>
                <a:tab pos="342900" algn="l"/>
              </a:tabLst>
              <a:defRPr/>
            </a:pP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Permitirán a los organismos  la descarga de los datos considerados como básicos dentro del Directorio Común de forma completa y, de forma subordinada, empleando filtros que dosifiquen la descarga completa del Directorio. </a:t>
            </a:r>
            <a:endParaRPr lang="es-ES" sz="1200" dirty="0">
              <a:solidFill>
                <a:schemeClr val="tx1"/>
              </a:solidFill>
              <a:cs typeface="Arial" pitchFamily="34" charset="0"/>
            </a:endParaRPr>
          </a:p>
          <a:p>
            <a:pPr algn="just" eaLnBrk="0" hangingPunct="0">
              <a:tabLst>
                <a:tab pos="342900" algn="l"/>
              </a:tabLst>
              <a:defRPr/>
            </a:pP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Consulta del detalle de los datos, a través de WS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.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Posibilitará a los organismos la consulta de datos del Directorio Común, permitiendo filtrar las búsquedas en base a diferentes criterios.</a:t>
            </a:r>
            <a:endParaRPr lang="es-ES" sz="36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3559" name="Picture 3" descr="http://virtual-machine.org/logos/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75" y="2214563"/>
            <a:ext cx="17335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68FA2-7055-4613-8DC1-3539E2E468D2}" type="slidenum">
              <a:rPr lang="es-ES" smtClean="0"/>
              <a:pPr>
                <a:defRPr/>
              </a:pPr>
              <a:t>16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Descarga Incremental / Cambios</a:t>
            </a:r>
            <a:endParaRPr lang="es-ES" sz="2800" dirty="0"/>
          </a:p>
        </p:txBody>
      </p:sp>
      <p:sp>
        <p:nvSpPr>
          <p:cNvPr id="24580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4581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214438" y="703352"/>
            <a:ext cx="507206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es-ES_tradnl" sz="2000" dirty="0">
                <a:solidFill>
                  <a:schemeClr val="tx1"/>
                </a:solidFill>
              </a:rPr>
              <a:t>Para un intervalo de fechas solicitado, se pueden consultar:</a:t>
            </a:r>
            <a:endParaRPr lang="es-ES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es-ES_tradnl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s-ES_tradnl" sz="2000" dirty="0">
                <a:solidFill>
                  <a:schemeClr val="tx1"/>
                </a:solidFill>
              </a:rPr>
              <a:t>Las </a:t>
            </a:r>
            <a:r>
              <a:rPr lang="es-ES_tradnl" sz="2000" dirty="0">
                <a:solidFill>
                  <a:schemeClr val="accent3">
                    <a:lumMod val="75000"/>
                  </a:schemeClr>
                </a:solidFill>
              </a:rPr>
              <a:t>modificaciones sufridas en los datos básicos de la entidad de Unidades </a:t>
            </a:r>
            <a:r>
              <a:rPr lang="es-ES_tradnl" sz="2000" dirty="0" smtClean="0">
                <a:solidFill>
                  <a:schemeClr val="accent3">
                    <a:lumMod val="75000"/>
                  </a:schemeClr>
                </a:solidFill>
              </a:rPr>
              <a:t>Orgánicas y Unidades No Orgánicas</a:t>
            </a:r>
            <a:r>
              <a:rPr lang="es-ES_tradnl" sz="2000" dirty="0" smtClean="0">
                <a:solidFill>
                  <a:schemeClr val="tx1"/>
                </a:solidFill>
              </a:rPr>
              <a:t> </a:t>
            </a:r>
            <a:r>
              <a:rPr lang="es-ES_tradnl" sz="2000" dirty="0">
                <a:solidFill>
                  <a:schemeClr val="tx1"/>
                </a:solidFill>
              </a:rPr>
              <a:t>(cambios de denominación, cambios de jerarquía, altas, extinciones, etc.) </a:t>
            </a:r>
          </a:p>
          <a:p>
            <a:pPr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s-ES_tradnl" sz="2000" dirty="0">
                <a:solidFill>
                  <a:schemeClr val="tx1"/>
                </a:solidFill>
              </a:rPr>
              <a:t>Las </a:t>
            </a:r>
            <a:r>
              <a:rPr lang="es-ES_tradnl" sz="2000" dirty="0">
                <a:solidFill>
                  <a:schemeClr val="accent3">
                    <a:lumMod val="75000"/>
                  </a:schemeClr>
                </a:solidFill>
              </a:rPr>
              <a:t>modificaciones sufridas en los datos básicos de la entidad de Oficinas </a:t>
            </a:r>
            <a:r>
              <a:rPr lang="es-ES_tradnl" sz="2000" dirty="0">
                <a:solidFill>
                  <a:schemeClr val="tx1"/>
                </a:solidFill>
              </a:rPr>
              <a:t>(cambios de denominación, cambios de jerarquía, altas, extinciones, etc.) </a:t>
            </a:r>
          </a:p>
          <a:p>
            <a:pPr>
              <a:defRPr/>
            </a:pPr>
            <a:endParaRPr lang="es-ES" sz="20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s-ES_tradnl" sz="2000" dirty="0">
                <a:solidFill>
                  <a:schemeClr val="tx1"/>
                </a:solidFill>
              </a:rPr>
              <a:t>Las </a:t>
            </a:r>
            <a:r>
              <a:rPr lang="es-ES_tradnl" sz="2000" dirty="0">
                <a:solidFill>
                  <a:schemeClr val="accent3">
                    <a:lumMod val="75000"/>
                  </a:schemeClr>
                </a:solidFill>
              </a:rPr>
              <a:t>modificaciones sufridas en las relaciones entre </a:t>
            </a:r>
            <a:r>
              <a:rPr lang="es-ES_tradnl" sz="2000" dirty="0" smtClean="0">
                <a:solidFill>
                  <a:schemeClr val="accent3">
                    <a:lumMod val="75000"/>
                  </a:schemeClr>
                </a:solidFill>
              </a:rPr>
              <a:t>unidades orgánicas, unidades no orgánicas, oficinas</a:t>
            </a:r>
            <a:r>
              <a:rPr lang="es-ES_tradnl" sz="2000" dirty="0">
                <a:solidFill>
                  <a:schemeClr val="accent3">
                    <a:lumMod val="75000"/>
                  </a:schemeClr>
                </a:solidFill>
              </a:rPr>
              <a:t>, y unidades-oficinas</a:t>
            </a:r>
            <a:r>
              <a:rPr lang="es-ES_tradnl" sz="2000" dirty="0">
                <a:solidFill>
                  <a:schemeClr val="tx1"/>
                </a:solidFill>
              </a:rPr>
              <a:t>. (R1, R2, R3 y R4).</a:t>
            </a:r>
            <a:endParaRPr lang="es-ES" sz="2000" dirty="0">
              <a:solidFill>
                <a:schemeClr val="tx1"/>
              </a:solidFill>
            </a:endParaRPr>
          </a:p>
          <a:p>
            <a:pPr algn="just" eaLnBrk="0" hangingPunct="0">
              <a:tabLst>
                <a:tab pos="342900" algn="l"/>
              </a:tabLst>
              <a:defRPr/>
            </a:pPr>
            <a:endParaRPr lang="es-ES" sz="36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4583" name="Picture 3" descr="http://virtual-machine.org/logos/downlo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75" y="3500438"/>
            <a:ext cx="17335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4" descr="http://3.bp.blogspot.com/-526zF8o0LKw/TvytbaamPhI/AAAAAAAAZgE/U9VRIJb8m7E/s1600/calendar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38" y="1500188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259632" y="970856"/>
            <a:ext cx="75340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Buscadores de Unidades, Oficinas, Unidades </a:t>
            </a:r>
            <a:r>
              <a:rPr lang="es-ES" sz="2000" u="sng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No Orgánicas </a:t>
            </a: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y descarga en ficheros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:</a:t>
            </a: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68FA2-7055-4613-8DC1-3539E2E468D2}" type="slidenum">
              <a:rPr lang="es-ES" smtClean="0"/>
              <a:pPr>
                <a:defRPr/>
              </a:pPr>
              <a:t>17</a:t>
            </a:fld>
            <a:endParaRPr lang="es-ES" smtClean="0"/>
          </a:p>
        </p:txBody>
      </p:sp>
      <p:sp>
        <p:nvSpPr>
          <p:cNvPr id="24580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4581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034678" y="-243408"/>
            <a:ext cx="7497762" cy="114300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92222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9pPr>
            <a:extLst/>
          </a:lstStyle>
          <a:p>
            <a:pPr eaLnBrk="1" hangingPunct="1">
              <a:defRPr/>
            </a:pPr>
            <a:r>
              <a:rPr lang="es-ES" sz="2400" b="0" dirty="0" smtClean="0"/>
              <a:t>Consultas a través de la Aplicación Web</a:t>
            </a:r>
            <a:endParaRPr lang="es-ES" sz="2400" b="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22" y="1844824"/>
            <a:ext cx="775698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8118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C0653F-B9FB-478E-94A3-721C787CA4AE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29635" y="836712"/>
            <a:ext cx="75340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Consulta de detalle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:</a:t>
            </a: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034678" y="-243408"/>
            <a:ext cx="7497762" cy="114300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92222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9pPr>
            <a:extLst/>
          </a:lstStyle>
          <a:p>
            <a:pPr eaLnBrk="1" hangingPunct="1">
              <a:defRPr/>
            </a:pPr>
            <a:r>
              <a:rPr lang="es-ES" sz="2400" b="0" dirty="0" smtClean="0"/>
              <a:t>Consultas a través de la Aplicación Web</a:t>
            </a:r>
            <a:endParaRPr lang="es-ES" sz="2400" b="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288" y="1340768"/>
            <a:ext cx="786557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9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259632" y="3995192"/>
            <a:ext cx="73090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Histórico de relaciones entre oficinas, unidades orgánicas o unidades no orgánicas: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68FA2-7055-4613-8DC1-3539E2E468D2}" type="slidenum">
              <a:rPr lang="es-ES" smtClean="0"/>
              <a:pPr>
                <a:defRPr/>
              </a:pPr>
              <a:t>19</a:t>
            </a:fld>
            <a:endParaRPr lang="es-ES" smtClean="0"/>
          </a:p>
        </p:txBody>
      </p:sp>
      <p:sp>
        <p:nvSpPr>
          <p:cNvPr id="24580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4581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034678" y="-243408"/>
            <a:ext cx="7497762" cy="114300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92222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922223"/>
                </a:solidFill>
                <a:latin typeface="Gill Sans MT" pitchFamily="34" charset="0"/>
              </a:defRPr>
            </a:lvl9pPr>
            <a:extLst/>
          </a:lstStyle>
          <a:p>
            <a:pPr eaLnBrk="1" hangingPunct="1">
              <a:defRPr/>
            </a:pPr>
            <a:r>
              <a:rPr lang="es-ES" sz="2400" b="0" dirty="0" smtClean="0"/>
              <a:t>Consultas a través de la Aplicación Web</a:t>
            </a:r>
            <a:endParaRPr lang="es-ES" sz="2400" b="0" dirty="0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229635" y="836712"/>
            <a:ext cx="75340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tabLst>
                <a:tab pos="342900" algn="l"/>
              </a:tabLst>
              <a:defRPr/>
            </a:pPr>
            <a:r>
              <a:rPr lang="es-ES" sz="2000" u="sng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Visualización de </a:t>
            </a: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organigramas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:</a:t>
            </a: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211" y="1268760"/>
            <a:ext cx="5562046" cy="270950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862" y="4797152"/>
            <a:ext cx="7541986" cy="1508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103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14"/>
          <p:cNvSpPr txBox="1">
            <a:spLocks noChangeArrowheads="1"/>
          </p:cNvSpPr>
          <p:nvPr/>
        </p:nvSpPr>
        <p:spPr bwMode="auto">
          <a:xfrm>
            <a:off x="1142976" y="0"/>
            <a:ext cx="64087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2075" indent="-92075"/>
            <a:r>
              <a:rPr lang="es-ES_tradnl" sz="2700" b="0" dirty="0" smtClean="0">
                <a:solidFill>
                  <a:srgbClr val="C8103A"/>
                </a:solidFill>
              </a:rPr>
              <a:t>Provisión de Información</a:t>
            </a:r>
            <a:endParaRPr lang="es-ES_tradnl" sz="2700" b="0" dirty="0">
              <a:solidFill>
                <a:srgbClr val="C8103A"/>
              </a:solidFill>
            </a:endParaRPr>
          </a:p>
        </p:txBody>
      </p:sp>
      <p:pic>
        <p:nvPicPr>
          <p:cNvPr id="13319" name="Picture 2" descr="http://www.businessanalytics.cl/wordpress/wp-content/uploads/2009/11/ETLEngranaj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3619" y="4857403"/>
            <a:ext cx="13573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10 Grupo"/>
          <p:cNvGrpSpPr/>
          <p:nvPr/>
        </p:nvGrpSpPr>
        <p:grpSpPr>
          <a:xfrm>
            <a:off x="2051720" y="891877"/>
            <a:ext cx="6120085" cy="3444627"/>
            <a:chOff x="1692275" y="1412875"/>
            <a:chExt cx="6553200" cy="3876675"/>
          </a:xfrm>
        </p:grpSpPr>
        <p:pic>
          <p:nvPicPr>
            <p:cNvPr id="13317" name="1 Imagen" descr="DIR3 Modelo Corresponsabilidad.jpg"/>
            <p:cNvPicPr>
              <a:picLocks noChangeAspect="1" noChangeArrowheads="1"/>
            </p:cNvPicPr>
            <p:nvPr/>
          </p:nvPicPr>
          <p:blipFill>
            <a:blip r:embed="rId4" cstate="print"/>
            <a:srcRect l="8125" t="15608" r="14519" b="23363"/>
            <a:stretch>
              <a:fillRect/>
            </a:stretch>
          </p:blipFill>
          <p:spPr bwMode="auto">
            <a:xfrm>
              <a:off x="1692275" y="1412875"/>
              <a:ext cx="6553200" cy="3876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5" descr="Logotipo Ministerio de Hacienda y Administraciones Públicas"/>
            <p:cNvPicPr>
              <a:picLocks noChangeAspect="1" noChangeArrowheads="1"/>
            </p:cNvPicPr>
            <p:nvPr/>
          </p:nvPicPr>
          <p:blipFill>
            <a:blip r:embed="rId5" cstate="print"/>
            <a:srcRect l="7002" r="32440"/>
            <a:stretch>
              <a:fillRect/>
            </a:stretch>
          </p:blipFill>
          <p:spPr bwMode="auto">
            <a:xfrm>
              <a:off x="4714876" y="1810996"/>
              <a:ext cx="1600196" cy="403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2" name="Picture 2" descr="http://www.rediris.es/iris-sara/logo_RedSAR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643570" y="3429000"/>
              <a:ext cx="742334" cy="569123"/>
            </a:xfrm>
            <a:prstGeom prst="rect">
              <a:avLst/>
            </a:prstGeom>
            <a:noFill/>
          </p:spPr>
        </p:pic>
        <p:sp>
          <p:nvSpPr>
            <p:cNvPr id="10" name="9 Rectángulo"/>
            <p:cNvSpPr/>
            <p:nvPr/>
          </p:nvSpPr>
          <p:spPr>
            <a:xfrm>
              <a:off x="6572264" y="3929066"/>
              <a:ext cx="857256" cy="214314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ES" sz="700" dirty="0" smtClean="0"/>
                <a:t>Consumidores</a:t>
              </a:r>
              <a:endParaRPr lang="es-ES" sz="700" dirty="0"/>
            </a:p>
          </p:txBody>
        </p:sp>
      </p:grpSp>
      <p:sp>
        <p:nvSpPr>
          <p:cNvPr id="6" name="5 CuadroTexto"/>
          <p:cNvSpPr txBox="1"/>
          <p:nvPr/>
        </p:nvSpPr>
        <p:spPr>
          <a:xfrm>
            <a:off x="2267744" y="4149080"/>
            <a:ext cx="65527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</a:t>
            </a:r>
            <a:r>
              <a:rPr lang="es-ES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CENTRAL DE PERSONAL </a:t>
            </a: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RCP (Administración del Estado)</a:t>
            </a:r>
            <a:endParaRPr lang="es-ES" sz="1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DE ENTIDADES LOCALES </a:t>
            </a: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 (EELL)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INVESPE (INVENTARIO DE ENTES DEL SECTOR PÚBLICO)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ADMINISTRACIÓN DE JUSTICIA</a:t>
            </a:r>
            <a:endParaRPr lang="es-ES" sz="1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ORGANIGRAMAS DE COMUNIDADES </a:t>
            </a: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AUTÓNOMAS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 ORGANIGRAMAS DE UNIVERSIDADES</a:t>
            </a:r>
            <a:endParaRPr lang="es-ES" sz="1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s-ES" sz="1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USUARIOS DE LOS TRES NIVELES DE ADMON. Y UNIVERSIDADES QUE PROVEEN INFORMACIÓN ADICIONAL DE SU COMPETENCIA, DE FORMA COMPLEMENTARIA A LAS FUENTES PRINCIPALES</a:t>
            </a:r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20</a:t>
            </a:fld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2584775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9F382C-3A42-4394-92CC-87F42A56E30E}" type="slidenum">
              <a:rPr lang="es-ES" smtClean="0"/>
              <a:pPr>
                <a:defRPr/>
              </a:pPr>
              <a:t>21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Provisión de Información</a:t>
            </a:r>
            <a:endParaRPr lang="es-ES" sz="2800" dirty="0"/>
          </a:p>
        </p:txBody>
      </p:sp>
      <p:sp>
        <p:nvSpPr>
          <p:cNvPr id="2560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560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1619672" y="5661248"/>
            <a:ext cx="6715125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es-ES" sz="1800" dirty="0">
                <a:solidFill>
                  <a:schemeClr val="tx1"/>
                </a:solidFill>
              </a:rPr>
              <a:t>A través de la Aplicación de Directorio Común, o de Servicios Web de inserción de datos, se permite colaborar a las Administraciones participantes, en conformidad con el Artículo 9 del ENI.</a:t>
            </a:r>
          </a:p>
          <a:p>
            <a:pPr>
              <a:defRPr/>
            </a:pPr>
            <a:endParaRPr lang="es-ES_tradnl" sz="1800" dirty="0">
              <a:solidFill>
                <a:schemeClr val="tx1"/>
              </a:solidFill>
            </a:endParaRPr>
          </a:p>
          <a:p>
            <a:pPr>
              <a:defRPr/>
            </a:pPr>
            <a:endParaRPr lang="es-ES_tradnl" sz="1800" dirty="0">
              <a:solidFill>
                <a:schemeClr val="tx1"/>
              </a:solidFill>
            </a:endParaRPr>
          </a:p>
          <a:p>
            <a:pPr algn="just" eaLnBrk="0" hangingPunct="0">
              <a:tabLst>
                <a:tab pos="342900" algn="l"/>
              </a:tabLst>
              <a:defRPr/>
            </a:pPr>
            <a:endParaRPr lang="es-ES" sz="32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5608" name="Picture 6" descr="http://www.thistleprintworks.co.uk/v/vspfiles/assets/images/upload-icon%5b1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8174" y="1571625"/>
            <a:ext cx="1911350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4" descr="http://miradorvr.com/imagenes/map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5299" y="3214688"/>
            <a:ext cx="21431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286" y="760128"/>
            <a:ext cx="4335236" cy="46805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14"/>
          <p:cNvSpPr txBox="1">
            <a:spLocks noChangeArrowheads="1"/>
          </p:cNvSpPr>
          <p:nvPr/>
        </p:nvSpPr>
        <p:spPr bwMode="auto">
          <a:xfrm>
            <a:off x="1142976" y="0"/>
            <a:ext cx="64087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2075" indent="-92075"/>
            <a:r>
              <a:rPr lang="es-ES_tradnl" sz="2700" b="0" dirty="0" smtClean="0">
                <a:solidFill>
                  <a:srgbClr val="C8103A"/>
                </a:solidFill>
              </a:rPr>
              <a:t>Provisión de Información</a:t>
            </a:r>
            <a:endParaRPr lang="es-ES_tradnl" sz="2700" b="0" dirty="0">
              <a:solidFill>
                <a:srgbClr val="C8103A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311046" y="1142984"/>
            <a:ext cx="44754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Fuentes de datos complementarias:</a:t>
            </a:r>
          </a:p>
          <a:p>
            <a:pPr algn="just" eaLnBrk="0" hangingPunct="0">
              <a:buFontTx/>
              <a:buChar char="•"/>
              <a:defRPr/>
            </a:pP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defRPr/>
            </a:pP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La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flexibilidad del Directorio Común permite la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convivencia de múltiples fuentes que provean información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de manera complementaria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.</a:t>
            </a:r>
          </a:p>
          <a:p>
            <a:pPr marL="342900" indent="-342900" algn="just" eaLnBrk="0" hangingPunct="0">
              <a:buFont typeface="Arial" pitchFamily="34" charset="0"/>
              <a:buChar char="•"/>
              <a:defRPr/>
            </a:pP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marL="342900" indent="-342900" algn="just" eaLnBrk="0" hangingPunct="0">
              <a:buFont typeface="Arial" pitchFamily="34" charset="0"/>
              <a:buChar char="•"/>
              <a:defRPr/>
            </a:pP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El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Directorio dispone de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mecanismos de control para evitar el solapamiento de fuentes y usuarios que pudieran provocar inconsistencias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en la información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provisionada.</a:t>
            </a: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0242" name="Picture 2" descr="http://www.ptgrey.com/images/multisync.jpg"/>
          <p:cNvPicPr>
            <a:picLocks noChangeAspect="1" noChangeArrowheads="1"/>
          </p:cNvPicPr>
          <p:nvPr/>
        </p:nvPicPr>
        <p:blipFill>
          <a:blip r:embed="rId3" cstate="print"/>
          <a:srcRect l="43500"/>
          <a:stretch>
            <a:fillRect/>
          </a:stretch>
        </p:blipFill>
        <p:spPr bwMode="auto">
          <a:xfrm>
            <a:off x="6215074" y="1857364"/>
            <a:ext cx="2690798" cy="2524126"/>
          </a:xfrm>
          <a:prstGeom prst="rect">
            <a:avLst/>
          </a:prstGeom>
          <a:noFill/>
        </p:spPr>
      </p:pic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22</a:t>
            </a:fld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246176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14"/>
          <p:cNvSpPr txBox="1">
            <a:spLocks noChangeArrowheads="1"/>
          </p:cNvSpPr>
          <p:nvPr/>
        </p:nvSpPr>
        <p:spPr bwMode="auto">
          <a:xfrm>
            <a:off x="1142976" y="0"/>
            <a:ext cx="64087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2075" indent="-92075"/>
            <a:r>
              <a:rPr lang="es-ES_tradnl" sz="2700" b="0" dirty="0" smtClean="0">
                <a:solidFill>
                  <a:srgbClr val="C8103A"/>
                </a:solidFill>
              </a:rPr>
              <a:t>Provisión de Información</a:t>
            </a:r>
            <a:endParaRPr lang="es-ES_tradnl" sz="2700" b="0" dirty="0">
              <a:solidFill>
                <a:srgbClr val="C8103A"/>
              </a:solidFill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118102" y="764703"/>
            <a:ext cx="772431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marL="342900" indent="-342900" algn="just" eaLnBrk="0" hangingPunct="0">
              <a:buFont typeface="Arial" pitchFamily="34" charset="0"/>
              <a:buChar char="•"/>
              <a:defRPr/>
            </a:pP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Las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principales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fuentes de provisión actuales son:</a:t>
            </a:r>
            <a:endParaRPr lang="es-ES" sz="2000" i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marL="800100" lvl="1" indent="-342900" algn="just" eaLnBrk="0" hangingPunct="0">
              <a:buFont typeface="Arial" pitchFamily="34" charset="0"/>
              <a:buChar char="•"/>
              <a:defRPr/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CENTRAL DE PERSONAL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(Administración del Estado)</a:t>
            </a: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REGISTRO DE ENTIDADES LOCALES (EELL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INVESPE (INVENTARIO DE ENTES DEL SECTOR PÚBLICO)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BDGEL (BASE DE DATOS GENERAL DE EELL)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ADMINISTRACION DE JUSTICA</a:t>
            </a:r>
          </a:p>
          <a:p>
            <a:pPr lvl="1">
              <a:defRPr/>
            </a:pPr>
            <a:endParaRPr lang="es-ES" sz="20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 eaLnBrk="0" hangingPunct="0">
              <a:buFont typeface="Arial" pitchFamily="34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Adicionalmente se ha provisionado el organigrama básico (Consejerías) de las 17 CCAA, como base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para su posterior extensión y mantenimiento por parte de usuarios competentes en cada una de ellas.</a:t>
            </a: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ORGANIGRAMAS DE COMUNIDADES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AUTÓNOMAS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de 100 usuarios dados de alta en las CCAA</a:t>
            </a: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00100" lvl="1" indent="-342900">
              <a:buFont typeface="Arial" pitchFamily="34" charset="0"/>
              <a:buChar char="•"/>
              <a:defRPr/>
            </a:pPr>
            <a:endParaRPr lang="es-ES" sz="20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Times New Roman" pitchFamily="18" charset="0"/>
              <a:cs typeface="Arial" pitchFamily="34" charset="0"/>
            </a:endParaRPr>
          </a:p>
          <a:p>
            <a:pPr marL="342900" lvl="1" indent="-342900" algn="just" eaLnBrk="0" hangingPunct="0">
              <a:buFont typeface="Arial" pitchFamily="34" charset="0"/>
              <a:buChar char="•"/>
              <a:defRPr/>
            </a:pP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 nivel de EELL se han gestionado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más de 1.000 usuarios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para complementar la información recibida del Registro de Entidades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Locales</a:t>
            </a:r>
          </a:p>
          <a:p>
            <a:pPr marL="342900" lvl="1" indent="-342900" algn="just" eaLnBrk="0" hangingPunct="0">
              <a:buFont typeface="Arial" pitchFamily="34" charset="0"/>
              <a:buChar char="•"/>
              <a:defRPr/>
            </a:pP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23</a:t>
            </a:fld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37413143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86 CuadroTexto"/>
          <p:cNvSpPr txBox="1"/>
          <p:nvPr/>
        </p:nvSpPr>
        <p:spPr>
          <a:xfrm>
            <a:off x="3131840" y="692696"/>
            <a:ext cx="2505248" cy="7386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Usuario 3 – Tiene permisos de edición sobre las unidades con fuente </a:t>
            </a:r>
            <a:r>
              <a:rPr lang="es-ES" sz="1400" i="1" dirty="0" smtClean="0">
                <a:solidFill>
                  <a:schemeClr val="accent4"/>
                </a:solidFill>
              </a:rPr>
              <a:t>AEAT </a:t>
            </a:r>
            <a:endParaRPr lang="es-ES" sz="1400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39" name="38 Grupo"/>
          <p:cNvGrpSpPr/>
          <p:nvPr/>
        </p:nvGrpSpPr>
        <p:grpSpPr>
          <a:xfrm>
            <a:off x="3131840" y="692696"/>
            <a:ext cx="3600400" cy="1800200"/>
            <a:chOff x="3131840" y="692696"/>
            <a:chExt cx="3600400" cy="1800200"/>
          </a:xfrm>
        </p:grpSpPr>
        <p:sp>
          <p:nvSpPr>
            <p:cNvPr id="86" name="85 CuadroTexto"/>
            <p:cNvSpPr txBox="1"/>
            <p:nvPr/>
          </p:nvSpPr>
          <p:spPr>
            <a:xfrm>
              <a:off x="3131840" y="692696"/>
              <a:ext cx="2505248" cy="52322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ES" sz="1400" i="1" dirty="0" smtClean="0">
                  <a:solidFill>
                    <a:schemeClr val="accent3">
                      <a:lumMod val="75000"/>
                    </a:schemeClr>
                  </a:solidFill>
                </a:rPr>
                <a:t>Usuario 3 – Cambio a la fuente </a:t>
              </a:r>
              <a:r>
                <a:rPr lang="es-ES" sz="1400" i="1" dirty="0" smtClean="0">
                  <a:solidFill>
                    <a:schemeClr val="accent4"/>
                  </a:solidFill>
                </a:rPr>
                <a:t>AEAT </a:t>
              </a:r>
              <a:r>
                <a:rPr lang="es-ES" sz="1400" i="1" dirty="0" smtClean="0">
                  <a:solidFill>
                    <a:schemeClr val="accent3">
                      <a:lumMod val="75000"/>
                    </a:schemeClr>
                  </a:solidFill>
                </a:rPr>
                <a:t>de la </a:t>
              </a:r>
              <a:r>
                <a:rPr lang="es-ES" sz="1400" i="1" smtClean="0">
                  <a:solidFill>
                    <a:schemeClr val="bg1">
                      <a:lumMod val="50000"/>
                    </a:schemeClr>
                  </a:solidFill>
                </a:rPr>
                <a:t>Agencia  </a:t>
              </a:r>
              <a:r>
                <a:rPr lang="es-ES" sz="1400" i="1" dirty="0" smtClean="0">
                  <a:solidFill>
                    <a:schemeClr val="bg1">
                      <a:lumMod val="50000"/>
                    </a:schemeClr>
                  </a:solidFill>
                </a:rPr>
                <a:t>Tributaria</a:t>
              </a:r>
              <a:endParaRPr lang="es-ES" sz="1400" i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8" name="37 Conector recto de flecha"/>
            <p:cNvCxnSpPr/>
            <p:nvPr/>
          </p:nvCxnSpPr>
          <p:spPr>
            <a:xfrm>
              <a:off x="5730180" y="1215916"/>
              <a:ext cx="1002060" cy="1276980"/>
            </a:xfrm>
            <a:prstGeom prst="straightConnector1">
              <a:avLst/>
            </a:prstGeom>
            <a:ln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120" name="5119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3779584"/>
              </p:ext>
            </p:extLst>
          </p:nvPr>
        </p:nvGraphicFramePr>
        <p:xfrm>
          <a:off x="1257300" y="3153668"/>
          <a:ext cx="7531100" cy="353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5" name="Visio" r:id="rId3" imgW="5302718" imgH="2419955" progId="Visio.Drawing.11">
                  <p:embed/>
                </p:oleObj>
              </mc:Choice>
              <mc:Fallback>
                <p:oleObj name="Visio" r:id="rId3" imgW="5302718" imgH="2419955" progId="Visio.Drawing.11">
                  <p:embed/>
                  <p:pic>
                    <p:nvPicPr>
                      <p:cNvPr id="0" name="Picture 3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3153668"/>
                        <a:ext cx="7531100" cy="353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3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987897"/>
              </p:ext>
            </p:extLst>
          </p:nvPr>
        </p:nvGraphicFramePr>
        <p:xfrm>
          <a:off x="1259632" y="3153668"/>
          <a:ext cx="7531100" cy="353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6" name="Visio" r:id="rId5" imgW="5302718" imgH="2419955" progId="Visio.Drawing.11">
                  <p:embed/>
                </p:oleObj>
              </mc:Choice>
              <mc:Fallback>
                <p:oleObj name="Visio" r:id="rId5" imgW="5302718" imgH="2419955" progId="Visio.Drawing.11">
                  <p:embed/>
                  <p:pic>
                    <p:nvPicPr>
                      <p:cNvPr id="0" name="Picture 3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3153668"/>
                        <a:ext cx="7531100" cy="353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5127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1171615"/>
              </p:ext>
            </p:extLst>
          </p:nvPr>
        </p:nvGraphicFramePr>
        <p:xfrm>
          <a:off x="323850" y="3925888"/>
          <a:ext cx="7493000" cy="317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7" name="Visio" r:id="rId7" imgW="5180435" imgH="2109801" progId="Visio.Drawing.11">
                  <p:embed/>
                </p:oleObj>
              </mc:Choice>
              <mc:Fallback>
                <p:oleObj name="Visio" r:id="rId7" imgW="5180435" imgH="2109801" progId="Visio.Drawing.11">
                  <p:embed/>
                  <p:pic>
                    <p:nvPicPr>
                      <p:cNvPr id="0" name="Picture 3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3925888"/>
                        <a:ext cx="7493000" cy="317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3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990982"/>
              </p:ext>
            </p:extLst>
          </p:nvPr>
        </p:nvGraphicFramePr>
        <p:xfrm>
          <a:off x="1259632" y="3138760"/>
          <a:ext cx="7531100" cy="353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8" name="Visio" r:id="rId9" imgW="5302718" imgH="2419955" progId="Visio.Drawing.11">
                  <p:embed/>
                </p:oleObj>
              </mc:Choice>
              <mc:Fallback>
                <p:oleObj name="Visio" r:id="rId9" imgW="5302718" imgH="2419955" progId="Visio.Drawing.11">
                  <p:embed/>
                  <p:pic>
                    <p:nvPicPr>
                      <p:cNvPr id="0" name="Picture 3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3138760"/>
                        <a:ext cx="7531100" cy="353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31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7662119"/>
              </p:ext>
            </p:extLst>
          </p:nvPr>
        </p:nvGraphicFramePr>
        <p:xfrm>
          <a:off x="1251124" y="3140968"/>
          <a:ext cx="7531100" cy="353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19" name="Visio" r:id="rId11" imgW="5302718" imgH="2419955" progId="Visio.Drawing.11">
                  <p:embed/>
                </p:oleObj>
              </mc:Choice>
              <mc:Fallback>
                <p:oleObj name="Visio" r:id="rId11" imgW="5302718" imgH="2419955" progId="Visio.Drawing.11">
                  <p:embed/>
                  <p:pic>
                    <p:nvPicPr>
                      <p:cNvPr id="0" name="Picture 39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1124" y="3140968"/>
                        <a:ext cx="7531100" cy="353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" name="84 CuadroTexto"/>
          <p:cNvSpPr txBox="1"/>
          <p:nvPr/>
        </p:nvSpPr>
        <p:spPr>
          <a:xfrm>
            <a:off x="5580112" y="5805264"/>
            <a:ext cx="324036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Y para la creación de nuevas unidades a partir del la </a:t>
            </a:r>
            <a:r>
              <a:rPr lang="es-ES" sz="1400" i="1" dirty="0" smtClean="0">
                <a:solidFill>
                  <a:schemeClr val="bg1">
                    <a:lumMod val="50000"/>
                  </a:schemeClr>
                </a:solidFill>
              </a:rPr>
              <a:t>D. G. del Catastro</a:t>
            </a:r>
            <a:endParaRPr lang="es-ES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5127" name="512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8086238"/>
              </p:ext>
            </p:extLst>
          </p:nvPr>
        </p:nvGraphicFramePr>
        <p:xfrm>
          <a:off x="1258888" y="1052934"/>
          <a:ext cx="7494587" cy="403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0" name="Visio" r:id="rId13" imgW="5180435" imgH="2739826" progId="Visio.Drawing.11">
                  <p:embed/>
                </p:oleObj>
              </mc:Choice>
              <mc:Fallback>
                <p:oleObj name="Visio" r:id="rId13" imgW="5180435" imgH="2739826" progId="Visio.Drawing.11">
                  <p:embed/>
                  <p:pic>
                    <p:nvPicPr>
                      <p:cNvPr id="0" name="Picture 3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1052934"/>
                        <a:ext cx="7494587" cy="403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15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6728844"/>
              </p:ext>
            </p:extLst>
          </p:nvPr>
        </p:nvGraphicFramePr>
        <p:xfrm>
          <a:off x="1244798" y="1412776"/>
          <a:ext cx="7359650" cy="3960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1" name="Visio" r:id="rId15" imgW="5180435" imgH="2739826" progId="Visio.Drawing.11">
                  <p:embed/>
                </p:oleObj>
              </mc:Choice>
              <mc:Fallback>
                <p:oleObj name="Visio" r:id="rId15" imgW="5180435" imgH="2739826" progId="Visio.Drawing.11">
                  <p:embed/>
                  <p:pic>
                    <p:nvPicPr>
                      <p:cNvPr id="0" name="Picture 3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4798" y="1412776"/>
                        <a:ext cx="7359650" cy="3960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0" name="5129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491825"/>
              </p:ext>
            </p:extLst>
          </p:nvPr>
        </p:nvGraphicFramePr>
        <p:xfrm>
          <a:off x="1538288" y="1379538"/>
          <a:ext cx="7494587" cy="403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2" name="Visio" r:id="rId17" imgW="5180435" imgH="2739826" progId="Visio.Drawing.11">
                  <p:embed/>
                </p:oleObj>
              </mc:Choice>
              <mc:Fallback>
                <p:oleObj name="Visio" r:id="rId17" imgW="5180435" imgH="2739826" progId="Visio.Drawing.11">
                  <p:embed/>
                  <p:pic>
                    <p:nvPicPr>
                      <p:cNvPr id="0" name="Picture 3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8288" y="1379538"/>
                        <a:ext cx="7494587" cy="403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17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6040264"/>
              </p:ext>
            </p:extLst>
          </p:nvPr>
        </p:nvGraphicFramePr>
        <p:xfrm>
          <a:off x="1403350" y="1420341"/>
          <a:ext cx="7345363" cy="3952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3" name="Visio" r:id="rId19" imgW="5180435" imgH="2739826" progId="Visio.Drawing.11">
                  <p:embed/>
                </p:oleObj>
              </mc:Choice>
              <mc:Fallback>
                <p:oleObj name="Visio" r:id="rId19" imgW="5180435" imgH="2739826" progId="Visio.Drawing.11">
                  <p:embed/>
                  <p:pic>
                    <p:nvPicPr>
                      <p:cNvPr id="0" name="Picture 39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1420341"/>
                        <a:ext cx="7345363" cy="3952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9255451"/>
              </p:ext>
            </p:extLst>
          </p:nvPr>
        </p:nvGraphicFramePr>
        <p:xfrm>
          <a:off x="1258888" y="1409700"/>
          <a:ext cx="7531100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4" name="Visio" r:id="rId21" imgW="5302718" imgH="2739826" progId="Visio.Drawing.11">
                  <p:embed/>
                </p:oleObj>
              </mc:Choice>
              <mc:Fallback>
                <p:oleObj name="Visio" r:id="rId21" imgW="5302718" imgH="2739826" progId="Visio.Drawing.11">
                  <p:embed/>
                  <p:pic>
                    <p:nvPicPr>
                      <p:cNvPr id="0" name="Picture 4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8888" y="1409700"/>
                        <a:ext cx="7531100" cy="396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512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330847"/>
              </p:ext>
            </p:extLst>
          </p:nvPr>
        </p:nvGraphicFramePr>
        <p:xfrm>
          <a:off x="1259632" y="1412776"/>
          <a:ext cx="7531100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5" name="Visio" r:id="rId23" imgW="5302718" imgH="2739826" progId="Visio.Drawing.11">
                  <p:embed/>
                </p:oleObj>
              </mc:Choice>
              <mc:Fallback>
                <p:oleObj name="Visio" r:id="rId23" imgW="5302718" imgH="2739826" progId="Visio.Drawing.11">
                  <p:embed/>
                  <p:pic>
                    <p:nvPicPr>
                      <p:cNvPr id="0" name="Picture 4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1412776"/>
                        <a:ext cx="7531100" cy="396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1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6149846"/>
              </p:ext>
            </p:extLst>
          </p:nvPr>
        </p:nvGraphicFramePr>
        <p:xfrm>
          <a:off x="1259632" y="1412776"/>
          <a:ext cx="7531100" cy="396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26" name="Visio" r:id="rId25" imgW="5302718" imgH="2739826" progId="Visio.Drawing.11">
                  <p:embed/>
                </p:oleObj>
              </mc:Choice>
              <mc:Fallback>
                <p:oleObj name="Visio" r:id="rId25" imgW="5302718" imgH="2739826" progId="Visio.Drawing.11">
                  <p:embed/>
                  <p:pic>
                    <p:nvPicPr>
                      <p:cNvPr id="0" name="Picture 4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1412776"/>
                        <a:ext cx="7531100" cy="3962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" name="29 Grupo"/>
          <p:cNvGrpSpPr/>
          <p:nvPr/>
        </p:nvGrpSpPr>
        <p:grpSpPr>
          <a:xfrm>
            <a:off x="2483768" y="1988840"/>
            <a:ext cx="6188248" cy="3070944"/>
            <a:chOff x="2483768" y="1988840"/>
            <a:chExt cx="6188248" cy="3070944"/>
          </a:xfrm>
        </p:grpSpPr>
        <p:pic>
          <p:nvPicPr>
            <p:cNvPr id="20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576" y="378065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2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378065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0796" y="30029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8176" y="198884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240" y="297709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7976" y="47777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2276" y="483537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0504" y="477113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47608" y="477113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4516" y="379335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2 Grupo"/>
          <p:cNvGrpSpPr/>
          <p:nvPr/>
        </p:nvGrpSpPr>
        <p:grpSpPr>
          <a:xfrm>
            <a:off x="2483768" y="1990440"/>
            <a:ext cx="6191956" cy="3056644"/>
            <a:chOff x="2483768" y="1990440"/>
            <a:chExt cx="6191956" cy="3056644"/>
          </a:xfrm>
        </p:grpSpPr>
        <p:pic>
          <p:nvPicPr>
            <p:cNvPr id="67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482267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3768" y="379422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3496" y="299572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004" y="199044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452" y="377300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0504" y="47777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1316" y="476670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4396" y="477866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5536" y="38077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6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9860" y="29711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16 Grupo"/>
          <p:cNvGrpSpPr/>
          <p:nvPr/>
        </p:nvGrpSpPr>
        <p:grpSpPr>
          <a:xfrm>
            <a:off x="2483768" y="1988840"/>
            <a:ext cx="6188248" cy="3053928"/>
            <a:chOff x="2615084" y="1988840"/>
            <a:chExt cx="6188248" cy="3053928"/>
          </a:xfrm>
        </p:grpSpPr>
        <p:pic>
          <p:nvPicPr>
            <p:cNvPr id="5124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4812" y="29902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1620" y="198884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4704" y="297709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5084" y="378065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4892" y="379335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3352" y="3789288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5052" y="476965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5084" y="481836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8924" y="477113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1820" y="476152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20 Grupo"/>
          <p:cNvGrpSpPr/>
          <p:nvPr/>
        </p:nvGrpSpPr>
        <p:grpSpPr>
          <a:xfrm>
            <a:off x="2473052" y="1984884"/>
            <a:ext cx="6196757" cy="4358220"/>
            <a:chOff x="2473052" y="1984884"/>
            <a:chExt cx="6196757" cy="4358220"/>
          </a:xfrm>
        </p:grpSpPr>
        <p:pic>
          <p:nvPicPr>
            <p:cNvPr id="59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2696" y="611869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5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5476" y="198488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5372" y="300299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5752" y="3786088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3052" y="4826372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4024" y="611869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2281" y="476596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9537" y="379423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7464" y="297636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669" y="3787068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1889" y="476596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6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45401" y="4775584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30 Grupo"/>
          <p:cNvGrpSpPr/>
          <p:nvPr/>
        </p:nvGrpSpPr>
        <p:grpSpPr>
          <a:xfrm>
            <a:off x="3428244" y="6118696"/>
            <a:ext cx="1825736" cy="243532"/>
            <a:chOff x="3432696" y="6118696"/>
            <a:chExt cx="1825736" cy="243532"/>
          </a:xfrm>
        </p:grpSpPr>
        <p:pic>
          <p:nvPicPr>
            <p:cNvPr id="80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4024" y="613782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" name="Picture 12" descr="C:\Users\sbahon\Desktop\Docs Pendientes\Presentacion\not_edit_24.pn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2696" y="611869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5 Grupo"/>
          <p:cNvGrpSpPr/>
          <p:nvPr/>
        </p:nvGrpSpPr>
        <p:grpSpPr>
          <a:xfrm>
            <a:off x="3432696" y="6118696"/>
            <a:ext cx="1821284" cy="237232"/>
            <a:chOff x="3432696" y="6118696"/>
            <a:chExt cx="1821284" cy="237232"/>
          </a:xfrm>
        </p:grpSpPr>
        <p:pic>
          <p:nvPicPr>
            <p:cNvPr id="35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2696" y="6118696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4" descr="C:\Users\sbahon\Desktop\Docs Pendientes\Presentacion\edit_24.pn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572" y="6131520"/>
              <a:ext cx="224408" cy="224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C0653F-B9FB-478E-94A3-721C787CA4AE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  <p:sp>
        <p:nvSpPr>
          <p:cNvPr id="40" name="Text Box 14"/>
          <p:cNvSpPr txBox="1">
            <a:spLocks noChangeArrowheads="1"/>
          </p:cNvSpPr>
          <p:nvPr/>
        </p:nvSpPr>
        <p:spPr bwMode="auto">
          <a:xfrm>
            <a:off x="1142976" y="0"/>
            <a:ext cx="64087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2075" indent="-92075"/>
            <a:r>
              <a:rPr lang="es-ES_tradnl" sz="2700" b="0" dirty="0" smtClean="0">
                <a:solidFill>
                  <a:srgbClr val="C8103A"/>
                </a:solidFill>
              </a:rPr>
              <a:t>Provisión de Información</a:t>
            </a:r>
            <a:endParaRPr lang="es-ES_tradnl" sz="2700" b="0" dirty="0">
              <a:solidFill>
                <a:srgbClr val="C8103A"/>
              </a:solidFill>
            </a:endParaRPr>
          </a:p>
        </p:txBody>
      </p:sp>
      <p:pic>
        <p:nvPicPr>
          <p:cNvPr id="77" name="Picture 4" descr="C:\Users\sbahon\Desktop\Docs Pendientes\Presentacion\edit_24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6182320"/>
            <a:ext cx="224408" cy="22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4" descr="C:\Users\sbahon\Desktop\Docs Pendientes\Presentacion\edit_24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6118696"/>
            <a:ext cx="224408" cy="22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82 CuadroTexto"/>
          <p:cNvSpPr txBox="1"/>
          <p:nvPr/>
        </p:nvSpPr>
        <p:spPr>
          <a:xfrm>
            <a:off x="3923928" y="5930116"/>
            <a:ext cx="2520280" cy="5232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Y para la creación de nuevas unidades a partir de  </a:t>
            </a:r>
            <a:r>
              <a:rPr lang="es-ES" sz="1400" i="1" dirty="0" smtClean="0">
                <a:solidFill>
                  <a:schemeClr val="bg1">
                    <a:lumMod val="50000"/>
                  </a:schemeClr>
                </a:solidFill>
              </a:rPr>
              <a:t>MINHAP</a:t>
            </a:r>
            <a:endParaRPr lang="es-ES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8" name="87 CuadroTexto"/>
          <p:cNvSpPr txBox="1"/>
          <p:nvPr/>
        </p:nvSpPr>
        <p:spPr>
          <a:xfrm>
            <a:off x="7452320" y="5301208"/>
            <a:ext cx="1584176" cy="116955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Y para la creación de nuevas unidades a partir de la </a:t>
            </a:r>
            <a:r>
              <a:rPr lang="es-ES" sz="1400" i="1" dirty="0" smtClean="0">
                <a:solidFill>
                  <a:schemeClr val="bg1">
                    <a:lumMod val="50000"/>
                  </a:schemeClr>
                </a:solidFill>
              </a:rPr>
              <a:t>Agencia Tributaria</a:t>
            </a:r>
            <a:endParaRPr lang="es-ES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8" name="77 CuadroTexto"/>
          <p:cNvSpPr txBox="1"/>
          <p:nvPr/>
        </p:nvSpPr>
        <p:spPr>
          <a:xfrm>
            <a:off x="5925255" y="1273790"/>
            <a:ext cx="2750469" cy="7386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Usuario 1 – Tiene permisos de edición sobre todas las unidades con la fuente </a:t>
            </a:r>
            <a:r>
              <a:rPr lang="es-ES" sz="14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DIR3</a:t>
            </a:r>
            <a:endParaRPr lang="es-ES" sz="1400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4" name="83 CuadroTexto"/>
          <p:cNvSpPr txBox="1"/>
          <p:nvPr/>
        </p:nvSpPr>
        <p:spPr>
          <a:xfrm>
            <a:off x="5940152" y="1268760"/>
            <a:ext cx="2736303" cy="95410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Usuario 2 -  Tiene permisos de edición sobre todas las unidades con la fuente </a:t>
            </a:r>
            <a:r>
              <a:rPr lang="es-ES" sz="14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DIR3 </a:t>
            </a:r>
            <a:r>
              <a:rPr lang="es-ES" sz="1400" i="1" dirty="0" smtClean="0">
                <a:solidFill>
                  <a:schemeClr val="accent3">
                    <a:lumMod val="75000"/>
                  </a:schemeClr>
                </a:solidFill>
              </a:rPr>
              <a:t>que dependan de</a:t>
            </a:r>
            <a:r>
              <a:rPr lang="es-ES" sz="14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s-ES" sz="1400" i="1" dirty="0" smtClean="0">
                <a:solidFill>
                  <a:schemeClr val="bg1">
                    <a:lumMod val="50000"/>
                  </a:schemeClr>
                </a:solidFill>
              </a:rPr>
              <a:t>D. G. del Catastro</a:t>
            </a:r>
            <a:endParaRPr lang="es-ES" sz="14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5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5" grpId="0" animBg="1"/>
      <p:bldP spid="85" grpId="1" animBg="1"/>
      <p:bldP spid="83" grpId="0" animBg="1"/>
      <p:bldP spid="83" grpId="1" animBg="1"/>
      <p:bldP spid="88" grpId="0" animBg="1"/>
      <p:bldP spid="78" grpId="0" animBg="1"/>
      <p:bldP spid="78" grpId="1" animBg="1"/>
      <p:bldP spid="84" grpId="0" animBg="1"/>
      <p:bldP spid="8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C0653F-B9FB-478E-94A3-721C787CA4AE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87624" y="908720"/>
            <a:ext cx="730961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2100" b="1" kern="1200">
                <a:solidFill>
                  <a:srgbClr val="FF6600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just" eaLnBrk="0" hangingPunct="0">
              <a:defRPr/>
            </a:pPr>
            <a:r>
              <a:rPr lang="es-ES" sz="2000" dirty="0" smtClean="0">
                <a:solidFill>
                  <a:schemeClr val="tx1"/>
                </a:solidFill>
                <a:cs typeface="Arial" pitchFamily="34" charset="0"/>
              </a:rPr>
              <a:t>El Directorio Común facilita el mantenimiento de las estructuras jerárquicas de los organismos de forma ordenada </a:t>
            </a:r>
            <a:r>
              <a:rPr lang="es-ES" sz="2000" dirty="0" smtClean="0">
                <a:solidFill>
                  <a:schemeClr val="tx1"/>
                </a:solidFill>
              </a:rPr>
              <a:t>mediante varios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procedimientos de gestión del cambio, que garantizan el adecuado ciclo de vida de la información. </a:t>
            </a:r>
            <a:r>
              <a:rPr lang="es-ES" sz="2000" b="0" dirty="0"/>
              <a:t>	</a:t>
            </a:r>
          </a:p>
          <a:p>
            <a:pPr algn="just" eaLnBrk="0" hangingPunct="0">
              <a:defRPr/>
            </a:pP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Gestión del Cambio</a:t>
            </a:r>
            <a:endParaRPr lang="es-ES" sz="2800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163477" y="2536904"/>
            <a:ext cx="7606034" cy="4510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tIns="216000" bIns="288000"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Cambio de Denominación: </a:t>
            </a:r>
          </a:p>
          <a:p>
            <a:pPr algn="just" eaLnBrk="0" hangingPunct="0">
              <a:defRPr/>
            </a:pP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El cambio oficial de la denominación de una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unidad orgánica,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implica la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creación de una 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unidad orgánica aumentando el numero de versión en 1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y la extinción de la anterior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, con una entrada su correspondiente relación (R3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). Todas las unidades dependientes se verán afectadas de la misma forma</a:t>
            </a: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endParaRPr lang="es-ES" sz="20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Cambio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de Dependencia: </a:t>
            </a:r>
          </a:p>
          <a:p>
            <a:pPr algn="just" eaLnBrk="0" hangingPunct="0">
              <a:defRPr/>
            </a:pP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Si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una unidad orgánica cambia de unidad jerárquicamente superior,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implica la creación de una </a:t>
            </a: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unidad orgánicas 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aumentando el numero de versión en 1 y la extinción de la anterior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, con una entrada en su correspondiente relación (R3). Todas las unidades dependientes se verán </a:t>
            </a:r>
            <a:r>
              <a:rPr lang="es-ES" sz="20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afectadas </a:t>
            </a:r>
            <a:r>
              <a:rPr lang="es-ES" sz="20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de la misma forma</a:t>
            </a:r>
          </a:p>
        </p:txBody>
      </p:sp>
      <p:pic>
        <p:nvPicPr>
          <p:cNvPr id="8" name="Picture 3" descr="http://images4.wikia.nocookie.net/__cb20111030055410/quimica/es/images/e/e2/Stylised_Lithium_Ato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9576" y="1916832"/>
            <a:ext cx="866001" cy="98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794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3490766"/>
              </p:ext>
            </p:extLst>
          </p:nvPr>
        </p:nvGraphicFramePr>
        <p:xfrm>
          <a:off x="1367383" y="3212976"/>
          <a:ext cx="7597105" cy="3082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0" name="Visio" r:id="rId3" imgW="6835173" imgH="2739826" progId="Visio.Drawing.11">
                  <p:embed/>
                </p:oleObj>
              </mc:Choice>
              <mc:Fallback>
                <p:oleObj name="Visio" r:id="rId3" imgW="6835173" imgH="2739826" progId="Visio.Drawing.11">
                  <p:embed/>
                  <p:pic>
                    <p:nvPicPr>
                      <p:cNvPr id="0" name="Picture 1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7383" y="3212976"/>
                        <a:ext cx="7597105" cy="30822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4340004"/>
              </p:ext>
            </p:extLst>
          </p:nvPr>
        </p:nvGraphicFramePr>
        <p:xfrm>
          <a:off x="1366713" y="3212976"/>
          <a:ext cx="7597775" cy="308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1" name="Visio" r:id="rId5" imgW="6835173" imgH="2739826" progId="Visio.Drawing.11">
                  <p:embed/>
                </p:oleObj>
              </mc:Choice>
              <mc:Fallback>
                <p:oleObj name="Visio" r:id="rId5" imgW="6835173" imgH="2739826" progId="Visio.Drawing.11">
                  <p:embed/>
                  <p:pic>
                    <p:nvPicPr>
                      <p:cNvPr id="0" name="Picture 1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6713" y="3212976"/>
                        <a:ext cx="7597775" cy="308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1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7705929"/>
              </p:ext>
            </p:extLst>
          </p:nvPr>
        </p:nvGraphicFramePr>
        <p:xfrm>
          <a:off x="1296293" y="3212976"/>
          <a:ext cx="7596187" cy="308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2" name="Visio" r:id="rId7" imgW="6835173" imgH="2739826" progId="Visio.Drawing.11">
                  <p:embed/>
                </p:oleObj>
              </mc:Choice>
              <mc:Fallback>
                <p:oleObj name="Visio" r:id="rId7" imgW="6835173" imgH="2739826" progId="Visio.Drawing.11">
                  <p:embed/>
                  <p:pic>
                    <p:nvPicPr>
                      <p:cNvPr id="0" name="Picture 1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6293" y="3212976"/>
                        <a:ext cx="7596187" cy="308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C0653F-B9FB-478E-94A3-721C787CA4AE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96293" y="961852"/>
            <a:ext cx="4929187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División: </a:t>
            </a:r>
          </a:p>
          <a:p>
            <a:pPr algn="just" eaLnBrk="0" hangingPunct="0">
              <a:buFontTx/>
              <a:buChar char="•"/>
              <a:defRPr/>
            </a:pP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" sz="18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Si una unidad se divide en dos unidades nuevas, </a:t>
            </a:r>
            <a:r>
              <a:rPr lang="es-ES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se generan dos códigos nuevos, y se extingue el anterior</a:t>
            </a:r>
            <a:r>
              <a:rPr lang="es-ES" sz="18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, con dos entradas en su correspondiente relación (R3</a:t>
            </a:r>
            <a:r>
              <a:rPr lang="es-ES" sz="18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). Todas las unidades dependientes aumentarán en 1 el numero de versión.</a:t>
            </a:r>
            <a:endParaRPr lang="es-ES" sz="18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Gestión del Cambio</a:t>
            </a:r>
            <a:endParaRPr lang="es-ES" sz="2800" dirty="0"/>
          </a:p>
        </p:txBody>
      </p:sp>
      <p:pic>
        <p:nvPicPr>
          <p:cNvPr id="8" name="Picture 3" descr="http://images4.wikia.nocookie.net/__cb20111030055410/quimica/es/images/e/e2/Stylised_Lithium_Atom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280" y="1124744"/>
            <a:ext cx="17240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7092280" y="3212976"/>
            <a:ext cx="1758950" cy="415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solidFill>
                  <a:schemeClr val="accent3">
                    <a:lumMod val="75000"/>
                  </a:schemeClr>
                </a:solidFill>
              </a:rPr>
              <a:t>Competencias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6084168" y="4005064"/>
            <a:ext cx="2448272" cy="701203"/>
            <a:chOff x="6084168" y="4005064"/>
            <a:chExt cx="2448272" cy="701203"/>
          </a:xfrm>
        </p:grpSpPr>
        <p:cxnSp>
          <p:nvCxnSpPr>
            <p:cNvPr id="12" name="11 Conector recto de flecha"/>
            <p:cNvCxnSpPr/>
            <p:nvPr/>
          </p:nvCxnSpPr>
          <p:spPr>
            <a:xfrm flipH="1">
              <a:off x="6084168" y="4221088"/>
              <a:ext cx="936104" cy="485179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6 CuadroTexto"/>
            <p:cNvSpPr txBox="1"/>
            <p:nvPr/>
          </p:nvSpPr>
          <p:spPr>
            <a:xfrm>
              <a:off x="7020272" y="4005064"/>
              <a:ext cx="1512168" cy="307777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ES" sz="1400" i="1" dirty="0">
                  <a:solidFill>
                    <a:schemeClr val="accent3">
                      <a:lumMod val="75000"/>
                    </a:schemeClr>
                  </a:solidFill>
                </a:rPr>
                <a:t>Unidad a Dividir</a:t>
              </a: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1357338" y="3789621"/>
            <a:ext cx="7493892" cy="2447691"/>
            <a:chOff x="1357338" y="3789621"/>
            <a:chExt cx="7493892" cy="2447691"/>
          </a:xfrm>
        </p:grpSpPr>
        <p:sp>
          <p:nvSpPr>
            <p:cNvPr id="2" name="1 CuadroTexto"/>
            <p:cNvSpPr txBox="1"/>
            <p:nvPr/>
          </p:nvSpPr>
          <p:spPr>
            <a:xfrm>
              <a:off x="1357338" y="3789621"/>
              <a:ext cx="2062534" cy="52322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400" i="1">
                  <a:solidFill>
                    <a:schemeClr val="accent3">
                      <a:lumMod val="75000"/>
                    </a:schemeClr>
                  </a:solidFill>
                </a:defRPr>
              </a:lvl1pPr>
            </a:lstStyle>
            <a:p>
              <a:pPr algn="ctr"/>
              <a:r>
                <a:rPr lang="es-ES" dirty="0" smtClean="0"/>
                <a:t>Se distribuyen las unidades </a:t>
              </a:r>
              <a:r>
                <a:rPr lang="es-ES" dirty="0"/>
                <a:t>dependientes</a:t>
              </a:r>
            </a:p>
          </p:txBody>
        </p:sp>
        <p:sp>
          <p:nvSpPr>
            <p:cNvPr id="13" name="12 Rectángulo"/>
            <p:cNvSpPr/>
            <p:nvPr/>
          </p:nvSpPr>
          <p:spPr>
            <a:xfrm>
              <a:off x="1429321" y="5445224"/>
              <a:ext cx="3070671" cy="792088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  <a:effectLst>
              <a:outerShdw blurRad="101600" dist="50800" dir="5400000" sx="97000" sy="97000" algn="ctr" rotWithShape="0">
                <a:schemeClr val="tx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Rectángulo"/>
            <p:cNvSpPr/>
            <p:nvPr/>
          </p:nvSpPr>
          <p:spPr>
            <a:xfrm>
              <a:off x="4644008" y="5445224"/>
              <a:ext cx="4207222" cy="792088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  <a:effectLst>
              <a:outerShdw blurRad="101600" dist="50800" dir="5400000" sx="99000" sy="99000" algn="ctr" rotWithShape="0">
                <a:schemeClr val="tx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  <p:extLst>
      <p:ext uri="{BB962C8B-B14F-4D97-AF65-F5344CB8AC3E}">
        <p14:creationId xmlns:p14="http://schemas.microsoft.com/office/powerpoint/2010/main" val="217144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6451613"/>
              </p:ext>
            </p:extLst>
          </p:nvPr>
        </p:nvGraphicFramePr>
        <p:xfrm>
          <a:off x="1411163" y="3284984"/>
          <a:ext cx="7597775" cy="308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7" name="Visio" r:id="rId3" imgW="6835173" imgH="2739826" progId="Visio.Drawing.11">
                  <p:embed/>
                </p:oleObj>
              </mc:Choice>
              <mc:Fallback>
                <p:oleObj name="Visio" r:id="rId3" imgW="6835173" imgH="2739826" progId="Visio.Drawing.11">
                  <p:embed/>
                  <p:pic>
                    <p:nvPicPr>
                      <p:cNvPr id="0" name="Picture 1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1163" y="3284984"/>
                        <a:ext cx="7597775" cy="308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8973405"/>
              </p:ext>
            </p:extLst>
          </p:nvPr>
        </p:nvGraphicFramePr>
        <p:xfrm>
          <a:off x="1304082" y="3299396"/>
          <a:ext cx="7596188" cy="308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8" name="Visio" r:id="rId5" imgW="6835173" imgH="2739826" progId="Visio.Drawing.11">
                  <p:embed/>
                </p:oleObj>
              </mc:Choice>
              <mc:Fallback>
                <p:oleObj name="Visio" r:id="rId5" imgW="6835173" imgH="2739826" progId="Visio.Drawing.11">
                  <p:embed/>
                  <p:pic>
                    <p:nvPicPr>
                      <p:cNvPr id="0" name="Picture 1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4082" y="3299396"/>
                        <a:ext cx="7596188" cy="3081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4854" name="97485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9451392"/>
              </p:ext>
            </p:extLst>
          </p:nvPr>
        </p:nvGraphicFramePr>
        <p:xfrm>
          <a:off x="1411163" y="3212976"/>
          <a:ext cx="7597775" cy="308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" name="Visio" r:id="rId7" imgW="6835173" imgH="2739826" progId="Visio.Drawing.11">
                  <p:embed/>
                </p:oleObj>
              </mc:Choice>
              <mc:Fallback>
                <p:oleObj name="Visio" r:id="rId7" imgW="6835173" imgH="2739826" progId="Visio.Drawing.11">
                  <p:embed/>
                  <p:pic>
                    <p:nvPicPr>
                      <p:cNvPr id="0" name="Picture 1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1163" y="3212976"/>
                        <a:ext cx="7597775" cy="308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791786"/>
              </p:ext>
            </p:extLst>
          </p:nvPr>
        </p:nvGraphicFramePr>
        <p:xfrm>
          <a:off x="1267147" y="3299990"/>
          <a:ext cx="7597775" cy="308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" name="Visio" r:id="rId9" imgW="6835173" imgH="2739826" progId="Visio.Drawing.11">
                  <p:embed/>
                </p:oleObj>
              </mc:Choice>
              <mc:Fallback>
                <p:oleObj name="Visio" r:id="rId9" imgW="6835173" imgH="2739826" progId="Visio.Drawing.11">
                  <p:embed/>
                  <p:pic>
                    <p:nvPicPr>
                      <p:cNvPr id="0" name="Picture 1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7147" y="3299990"/>
                        <a:ext cx="7597775" cy="308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BC1600-56A6-4967-8884-365E7B5ED0DA}" type="slidenum">
              <a:rPr lang="es-ES" smtClean="0"/>
              <a:pPr>
                <a:defRPr/>
              </a:pPr>
              <a:t>27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Gestión del Cambio</a:t>
            </a:r>
            <a:endParaRPr lang="es-ES" sz="2800" dirty="0"/>
          </a:p>
        </p:txBody>
      </p:sp>
      <p:sp>
        <p:nvSpPr>
          <p:cNvPr id="2048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2161" name="Rectangle 1"/>
          <p:cNvSpPr>
            <a:spLocks noChangeArrowheads="1"/>
          </p:cNvSpPr>
          <p:nvPr/>
        </p:nvSpPr>
        <p:spPr bwMode="auto">
          <a:xfrm>
            <a:off x="1258610" y="718825"/>
            <a:ext cx="536613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>
              <a:buFontTx/>
              <a:buChar char="•"/>
              <a:defRPr/>
            </a:pP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Fusión</a:t>
            </a: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: </a:t>
            </a:r>
          </a:p>
          <a:p>
            <a:pPr algn="just" eaLnBrk="0" hangingPunct="0">
              <a:buFontTx/>
              <a:buChar char="•"/>
              <a:defRPr/>
            </a:pPr>
            <a:endParaRPr lang="es-ES" sz="18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pPr algn="just" eaLnBrk="0" hangingPunct="0">
              <a:defRPr/>
            </a:pPr>
            <a:r>
              <a:rPr lang="es-ES" sz="18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Si dos unidades </a:t>
            </a:r>
            <a:r>
              <a:rPr lang="es-ES" sz="18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se funden en una unidad nueva, se genera un código nuevo y se extinguen las dos anteriores</a:t>
            </a:r>
            <a:r>
              <a:rPr lang="es-ES" sz="18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, con dos entradas en su correspondiente relación (R3). Todas las unidades dependientes aumentarán en 1 el numero de versión.</a:t>
            </a:r>
          </a:p>
        </p:txBody>
      </p:sp>
      <p:pic>
        <p:nvPicPr>
          <p:cNvPr id="20487" name="Picture 3" descr="http://images4.wikia.nocookie.net/__cb20111030055410/quimica/es/images/e/e2/Stylised_Lithium_Atom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1124744"/>
            <a:ext cx="17240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7064722" y="3284984"/>
            <a:ext cx="1758950" cy="415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solidFill>
                  <a:schemeClr val="accent3">
                    <a:lumMod val="75000"/>
                  </a:schemeClr>
                </a:solidFill>
              </a:rPr>
              <a:t>Competencias</a:t>
            </a:r>
          </a:p>
        </p:txBody>
      </p:sp>
      <p:grpSp>
        <p:nvGrpSpPr>
          <p:cNvPr id="974853" name="974852 Grupo"/>
          <p:cNvGrpSpPr/>
          <p:nvPr/>
        </p:nvGrpSpPr>
        <p:grpSpPr>
          <a:xfrm>
            <a:off x="2024162" y="3789040"/>
            <a:ext cx="6067450" cy="1584176"/>
            <a:chOff x="1907704" y="3717032"/>
            <a:chExt cx="6067450" cy="1584176"/>
          </a:xfrm>
        </p:grpSpPr>
        <p:sp>
          <p:nvSpPr>
            <p:cNvPr id="7" name="6 Rectángulo"/>
            <p:cNvSpPr/>
            <p:nvPr/>
          </p:nvSpPr>
          <p:spPr>
            <a:xfrm>
              <a:off x="1907704" y="4653136"/>
              <a:ext cx="2232248" cy="648072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Rectángulo"/>
            <p:cNvSpPr/>
            <p:nvPr/>
          </p:nvSpPr>
          <p:spPr>
            <a:xfrm>
              <a:off x="5436096" y="4653136"/>
              <a:ext cx="2088232" cy="648072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11" name="10 Conector recto de flecha"/>
            <p:cNvCxnSpPr>
              <a:stCxn id="20" idx="2"/>
            </p:cNvCxnSpPr>
            <p:nvPr/>
          </p:nvCxnSpPr>
          <p:spPr>
            <a:xfrm flipH="1">
              <a:off x="3023829" y="4240252"/>
              <a:ext cx="3933824" cy="321712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 de flecha"/>
            <p:cNvCxnSpPr>
              <a:stCxn id="20" idx="2"/>
              <a:endCxn id="14" idx="0"/>
            </p:cNvCxnSpPr>
            <p:nvPr/>
          </p:nvCxnSpPr>
          <p:spPr>
            <a:xfrm flipH="1">
              <a:off x="6480212" y="4240252"/>
              <a:ext cx="477441" cy="412884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19 CuadroTexto"/>
            <p:cNvSpPr txBox="1"/>
            <p:nvPr/>
          </p:nvSpPr>
          <p:spPr>
            <a:xfrm>
              <a:off x="5940152" y="3717032"/>
              <a:ext cx="2035002" cy="52322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>
                <a:defRPr sz="1400" i="1">
                  <a:solidFill>
                    <a:schemeClr val="accent3">
                      <a:lumMod val="75000"/>
                    </a:schemeClr>
                  </a:solidFill>
                </a:defRPr>
              </a:lvl1pPr>
            </a:lstStyle>
            <a:p>
              <a:pPr algn="ctr"/>
              <a:r>
                <a:rPr lang="es-ES" dirty="0"/>
                <a:t>Selección de unidades a fusionar</a:t>
              </a:r>
            </a:p>
          </p:txBody>
        </p:sp>
      </p:grpSp>
      <p:grpSp>
        <p:nvGrpSpPr>
          <p:cNvPr id="974858" name="974857 Grupo"/>
          <p:cNvGrpSpPr/>
          <p:nvPr/>
        </p:nvGrpSpPr>
        <p:grpSpPr>
          <a:xfrm>
            <a:off x="1187624" y="2996952"/>
            <a:ext cx="2924770" cy="1728192"/>
            <a:chOff x="1215182" y="2924944"/>
            <a:chExt cx="2924770" cy="1728192"/>
          </a:xfrm>
        </p:grpSpPr>
        <p:sp>
          <p:nvSpPr>
            <p:cNvPr id="22" name="21 CuadroTexto"/>
            <p:cNvSpPr txBox="1"/>
            <p:nvPr/>
          </p:nvSpPr>
          <p:spPr>
            <a:xfrm>
              <a:off x="1215182" y="2924944"/>
              <a:ext cx="2204690" cy="52322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algn="ctr">
                <a:defRPr sz="1400" i="1">
                  <a:solidFill>
                    <a:schemeClr val="accent3">
                      <a:lumMod val="75000"/>
                    </a:schemeClr>
                  </a:solidFill>
                </a:defRPr>
              </a:lvl1pPr>
            </a:lstStyle>
            <a:p>
              <a:r>
                <a:rPr lang="es-ES" dirty="0"/>
                <a:t>Elegir </a:t>
              </a:r>
              <a:r>
                <a:rPr lang="es-ES" u="sng" dirty="0"/>
                <a:t>Denominación</a:t>
              </a:r>
              <a:r>
                <a:rPr lang="es-ES" dirty="0"/>
                <a:t> para la nueva </a:t>
              </a:r>
              <a:r>
                <a:rPr lang="es-ES" dirty="0" smtClean="0"/>
                <a:t>unidad</a:t>
              </a:r>
              <a:endParaRPr lang="es-ES" dirty="0"/>
            </a:p>
          </p:txBody>
        </p:sp>
        <p:cxnSp>
          <p:nvCxnSpPr>
            <p:cNvPr id="974856" name="974855 Conector recto de flecha"/>
            <p:cNvCxnSpPr/>
            <p:nvPr/>
          </p:nvCxnSpPr>
          <p:spPr>
            <a:xfrm>
              <a:off x="2317527" y="3448164"/>
              <a:ext cx="1822425" cy="1204972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4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748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748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74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74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748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74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4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748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748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BC1600-56A6-4967-8884-365E7B5ED0DA}" type="slidenum">
              <a:rPr lang="es-ES" smtClean="0"/>
              <a:pPr>
                <a:defRPr/>
              </a:pPr>
              <a:t>28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Reglas de calidad</a:t>
            </a:r>
            <a:endParaRPr lang="es-ES" sz="2800" dirty="0"/>
          </a:p>
        </p:txBody>
      </p:sp>
      <p:sp>
        <p:nvSpPr>
          <p:cNvPr id="2048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187624" y="908720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eaLnBrk="0" hangingPunct="0">
              <a:buFont typeface="Arial" pitchFamily="34" charset="0"/>
              <a:buChar char="•"/>
              <a:defRPr/>
            </a:pPr>
            <a:r>
              <a:rPr lang="es-ES" sz="2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Adicionalmente a los mecanismos de control, existen </a:t>
            </a:r>
            <a:r>
              <a:rPr lang="es-ES" sz="24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reglas de calidad que velan por la </a:t>
            </a:r>
            <a:r>
              <a:rPr lang="es-ES" sz="24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solvencia de </a:t>
            </a:r>
            <a:r>
              <a:rPr lang="es-ES" sz="24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los datos </a:t>
            </a:r>
            <a:r>
              <a:rPr lang="es-ES" sz="2400" dirty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provisionados por las distintas fuentes</a:t>
            </a:r>
          </a:p>
        </p:txBody>
      </p:sp>
      <p:pic>
        <p:nvPicPr>
          <p:cNvPr id="5122" name="Picture 2" descr="https://encrypted-tbn3.gstatic.com/images?q=tbn:ANd9GcSD7uwic8Q2TLH4XWnwAIMSpFaMDJXW3kTj85cewL3VS8l0zcQ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165" y="2230832"/>
            <a:ext cx="1126077" cy="118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63688" y="2248411"/>
            <a:ext cx="544045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Estructuras duplicadas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Existencia de relaciones de extinción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Coherencia en la unidad raíz propia y la de la unidad padre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Coherencia en el estado de una unidad y sus hijas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Normalización en las denominaciones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Coherencia en la estructura completa de </a:t>
            </a:r>
            <a:r>
              <a:rPr lang="es-ES" sz="2000" dirty="0" err="1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EDPs</a:t>
            </a: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Relaciones de servicio de una oficina con unidades relacionadas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Pertenencia al mismo organigrama de las oficinas auxiliares y generales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s-ES" sz="2000" dirty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Etc..</a:t>
            </a:r>
          </a:p>
          <a:p>
            <a:pPr marL="342900" indent="-342900">
              <a:buFont typeface="Arial" pitchFamily="34" charset="0"/>
              <a:buChar char="•"/>
            </a:pP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r>
              <a:rPr lang="es-ES" sz="2000" dirty="0" smtClean="0"/>
              <a:t> 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8134235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BC1600-56A6-4967-8884-365E7B5ED0DA}" type="slidenum">
              <a:rPr lang="es-ES" smtClean="0"/>
              <a:pPr>
                <a:defRPr/>
              </a:pPr>
              <a:t>29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Mecanismos de validación</a:t>
            </a:r>
            <a:endParaRPr lang="es-ES" sz="2800" dirty="0"/>
          </a:p>
        </p:txBody>
      </p:sp>
      <p:sp>
        <p:nvSpPr>
          <p:cNvPr id="2048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187624" y="764704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eaLnBrk="0" hangingPunct="0">
              <a:buFont typeface="Arial" pitchFamily="34" charset="0"/>
              <a:buChar char="•"/>
              <a:defRPr/>
            </a:pPr>
            <a:r>
              <a:rPr lang="es-ES" sz="24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Diccionario Corrector</a:t>
            </a:r>
            <a:endParaRPr lang="es-ES" sz="2400" dirty="0">
              <a:solidFill>
                <a:schemeClr val="tx1"/>
              </a:solidFill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2" y="1412776"/>
            <a:ext cx="6260184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 descr="Resultado de imagen de diccionari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132856"/>
            <a:ext cx="1295831" cy="72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62" y="3861048"/>
            <a:ext cx="6260184" cy="27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862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BC1600-56A6-4967-8884-365E7B5ED0DA}" type="slidenum">
              <a:rPr lang="es-ES" smtClean="0"/>
              <a:pPr>
                <a:defRPr/>
              </a:pPr>
              <a:t>30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Indicadores </a:t>
            </a:r>
            <a:r>
              <a:rPr lang="es-ES" sz="2800" smtClean="0"/>
              <a:t>(1/3)</a:t>
            </a:r>
            <a:endParaRPr lang="es-ES" sz="2800" dirty="0"/>
          </a:p>
        </p:txBody>
      </p:sp>
      <p:sp>
        <p:nvSpPr>
          <p:cNvPr id="2048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cxnSp>
        <p:nvCxnSpPr>
          <p:cNvPr id="11" name="10 Conector recto"/>
          <p:cNvCxnSpPr/>
          <p:nvPr/>
        </p:nvCxnSpPr>
        <p:spPr>
          <a:xfrm>
            <a:off x="1259632" y="1509143"/>
            <a:ext cx="674059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1259632" y="1196752"/>
            <a:ext cx="3706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C00000"/>
                </a:solidFill>
              </a:rPr>
              <a:t>Número de Unidades Orgánicas Vigentes</a:t>
            </a:r>
            <a:endParaRPr lang="es-ES" sz="1400" b="1" dirty="0">
              <a:solidFill>
                <a:srgbClr val="C0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613" y="1801169"/>
            <a:ext cx="6649378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664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BC1600-56A6-4967-8884-365E7B5ED0DA}" type="slidenum">
              <a:rPr lang="es-ES" smtClean="0"/>
              <a:pPr>
                <a:defRPr/>
              </a:pPr>
              <a:t>31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Indicadores (</a:t>
            </a:r>
            <a:r>
              <a:rPr lang="es-ES" sz="2800" dirty="0"/>
              <a:t>2</a:t>
            </a:r>
            <a:r>
              <a:rPr lang="es-ES" sz="2800" dirty="0" smtClean="0"/>
              <a:t>/3)</a:t>
            </a:r>
            <a:endParaRPr lang="es-ES" sz="2800" dirty="0"/>
          </a:p>
        </p:txBody>
      </p:sp>
      <p:sp>
        <p:nvSpPr>
          <p:cNvPr id="2048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cxnSp>
        <p:nvCxnSpPr>
          <p:cNvPr id="11" name="10 Conector recto"/>
          <p:cNvCxnSpPr/>
          <p:nvPr/>
        </p:nvCxnSpPr>
        <p:spPr>
          <a:xfrm>
            <a:off x="1259632" y="1509143"/>
            <a:ext cx="674059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1259632" y="1196752"/>
            <a:ext cx="3706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C00000"/>
                </a:solidFill>
              </a:rPr>
              <a:t>Número de Unidades No Orgánicas Vigentes</a:t>
            </a:r>
            <a:endParaRPr lang="es-ES" sz="1400" b="1" dirty="0">
              <a:solidFill>
                <a:srgbClr val="C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31251"/>
            <a:ext cx="6582694" cy="438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57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Indicadores (</a:t>
            </a:r>
            <a:r>
              <a:rPr lang="es-ES" sz="2800" dirty="0"/>
              <a:t>3</a:t>
            </a:r>
            <a:r>
              <a:rPr lang="es-ES" sz="2800" dirty="0" smtClean="0"/>
              <a:t>/3)</a:t>
            </a:r>
            <a:endParaRPr lang="es-ES" sz="2800" dirty="0"/>
          </a:p>
        </p:txBody>
      </p:sp>
      <p:sp>
        <p:nvSpPr>
          <p:cNvPr id="20484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5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6744891" y="2028154"/>
            <a:ext cx="22916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C00000"/>
                </a:solidFill>
              </a:rPr>
              <a:t>Número de Usuarios Activos</a:t>
            </a:r>
            <a:endParaRPr lang="es-ES" sz="1400" b="1" dirty="0">
              <a:solidFill>
                <a:srgbClr val="C00000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7168665" y="2438607"/>
            <a:ext cx="1465623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1400" b="1" dirty="0" smtClean="0">
                <a:solidFill>
                  <a:schemeClr val="bg2">
                    <a:lumMod val="25000"/>
                  </a:schemeClr>
                </a:solidFill>
              </a:rPr>
              <a:t>Total de Usuarios </a:t>
            </a:r>
          </a:p>
        </p:txBody>
      </p:sp>
      <p:sp>
        <p:nvSpPr>
          <p:cNvPr id="25" name="24 Elipse"/>
          <p:cNvSpPr/>
          <p:nvPr/>
        </p:nvSpPr>
        <p:spPr>
          <a:xfrm>
            <a:off x="7581924" y="2878563"/>
            <a:ext cx="791633" cy="75499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bg2">
                <a:lumMod val="50000"/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</a:t>
            </a:r>
            <a:endParaRPr lang="es-ES" dirty="0"/>
          </a:p>
        </p:txBody>
      </p:sp>
      <p:sp>
        <p:nvSpPr>
          <p:cNvPr id="26" name="25 CuadroTexto"/>
          <p:cNvSpPr txBox="1"/>
          <p:nvPr/>
        </p:nvSpPr>
        <p:spPr>
          <a:xfrm>
            <a:off x="7521839" y="3023550"/>
            <a:ext cx="943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C00000"/>
                </a:solidFill>
              </a:rPr>
              <a:t>7.316</a:t>
            </a:r>
            <a:endParaRPr lang="es-ES" sz="2400" b="1" dirty="0" smtClean="0">
              <a:solidFill>
                <a:srgbClr val="C00000"/>
              </a:solidFill>
            </a:endParaRPr>
          </a:p>
        </p:txBody>
      </p:sp>
      <p:cxnSp>
        <p:nvCxnSpPr>
          <p:cNvPr id="30" name="29 Conector recto"/>
          <p:cNvCxnSpPr/>
          <p:nvPr/>
        </p:nvCxnSpPr>
        <p:spPr>
          <a:xfrm>
            <a:off x="6632004" y="2339681"/>
            <a:ext cx="2476500" cy="1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0 Conector recto"/>
          <p:cNvCxnSpPr/>
          <p:nvPr/>
        </p:nvCxnSpPr>
        <p:spPr>
          <a:xfrm>
            <a:off x="1259632" y="1509143"/>
            <a:ext cx="674059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1 CuadroTexto"/>
          <p:cNvSpPr txBox="1"/>
          <p:nvPr/>
        </p:nvSpPr>
        <p:spPr>
          <a:xfrm>
            <a:off x="1259632" y="1196752"/>
            <a:ext cx="3706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C00000"/>
                </a:solidFill>
              </a:rPr>
              <a:t>Número de Oficinas Vigentes</a:t>
            </a:r>
            <a:endParaRPr lang="es-ES" sz="1400" b="1" dirty="0">
              <a:solidFill>
                <a:srgbClr val="C00000"/>
              </a:solidFill>
            </a:endParaRPr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/>
          <a:p>
            <a:pPr>
              <a:defRPr/>
            </a:pPr>
            <a:fld id="{C003566B-7781-4BBE-83EA-E5B3E82B7696}" type="slidenum">
              <a:rPr lang="es-ES" smtClean="0"/>
              <a:pPr>
                <a:defRPr/>
              </a:pPr>
              <a:t>32</a:t>
            </a:fld>
            <a:endParaRPr lang="es-ES" smtClean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773" y="1877050"/>
            <a:ext cx="5288490" cy="351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2473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86B1D6-16BD-41F1-B61C-0D1535DDBFEC}" type="slidenum">
              <a:rPr lang="es-ES" smtClean="0"/>
              <a:pPr>
                <a:defRPr/>
              </a:pPr>
              <a:t>33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Acceso y soporte</a:t>
            </a:r>
            <a:endParaRPr lang="es-ES" sz="2800" dirty="0"/>
          </a:p>
        </p:txBody>
      </p:sp>
      <p:sp>
        <p:nvSpPr>
          <p:cNvPr id="26628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6629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03648" y="764704"/>
            <a:ext cx="49291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 algn="ctr" eaLnBrk="0" hangingPunct="0">
              <a:buFontTx/>
              <a:buChar char="•"/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Acceso</a:t>
            </a:r>
          </a:p>
          <a:p>
            <a:pPr algn="ctr" eaLnBrk="0" hangingPunct="0">
              <a:defRPr/>
            </a:pP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https://directorio3.redsara.es</a:t>
            </a: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763688" y="4869160"/>
            <a:ext cx="6014535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ctr" eaLnBrk="0" hangingPunct="0">
              <a:buFontTx/>
              <a:buChar char="•"/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r>
              <a:rPr lang="es-ES" sz="2000" u="sng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Soporte</a:t>
            </a:r>
          </a:p>
          <a:p>
            <a:pPr marL="342900" indent="-342900" eaLnBrk="0" hangingPunct="0">
              <a:buFont typeface="Arial" pitchFamily="34" charset="0"/>
              <a:buChar char="•"/>
              <a:defRPr/>
            </a:pPr>
            <a:endParaRPr lang="es-ES" sz="2000" u="sng" dirty="0" smtClean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es-ES" sz="2000" dirty="0" smtClean="0">
                <a:solidFill>
                  <a:schemeClr val="accent3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https://ssweb.seap.minhap.es/ayuda/consulta/DIR</a:t>
            </a:r>
            <a:endParaRPr lang="es-ES" sz="2000" dirty="0">
              <a:solidFill>
                <a:schemeClr val="accent3">
                  <a:lumMod val="75000"/>
                </a:schemeClr>
              </a:solidFill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132856"/>
            <a:ext cx="7273503" cy="228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86B1D6-16BD-41F1-B61C-0D1535DDBFEC}" type="slidenum">
              <a:rPr lang="es-ES" smtClean="0"/>
              <a:pPr>
                <a:defRPr/>
              </a:pPr>
              <a:t>34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Referencias: PAE</a:t>
            </a:r>
            <a:endParaRPr lang="es-ES" sz="2800" dirty="0"/>
          </a:p>
        </p:txBody>
      </p:sp>
      <p:sp>
        <p:nvSpPr>
          <p:cNvPr id="26628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6629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196752"/>
            <a:ext cx="6623645" cy="531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022696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86B1D6-16BD-41F1-B61C-0D1535DDBFEC}" type="slidenum">
              <a:rPr lang="es-ES" smtClean="0"/>
              <a:pPr>
                <a:defRPr/>
              </a:pPr>
              <a:t>35</a:t>
            </a:fld>
            <a:endParaRPr lang="es-ES" smtClean="0"/>
          </a:p>
        </p:txBody>
      </p:sp>
      <p:sp>
        <p:nvSpPr>
          <p:cNvPr id="974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-214313"/>
            <a:ext cx="7497762" cy="1143001"/>
          </a:xfrm>
        </p:spPr>
        <p:txBody>
          <a:bodyPr/>
          <a:lstStyle/>
          <a:p>
            <a:pPr eaLnBrk="1" hangingPunct="1">
              <a:defRPr/>
            </a:pPr>
            <a:r>
              <a:rPr lang="es-ES" sz="2800" dirty="0" smtClean="0"/>
              <a:t>Referencias: PAE</a:t>
            </a:r>
            <a:endParaRPr lang="es-ES" sz="2800" dirty="0"/>
          </a:p>
        </p:txBody>
      </p:sp>
      <p:sp>
        <p:nvSpPr>
          <p:cNvPr id="26628" name="AutoShape 5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6629" name="AutoShape 7" descr="data:image/jpeg;base64,/9j/4AAQSkZJRgABAQAAAQABAAD/2wCEAAkGBhQSEBUUEhQUFRUWGBgXGBYVFBcYFxcYGBcYGBgUFhwaGyYfFxojGhocHy8gIycpLCwsGh8xNTAqNSYrLCkBCQoKDgwOGg8PGi0kHyUsLCksKSwsKiwpKSosLCwsKSwsLCwsLCwpLCwsLCwsLCksLCwsLCwsLCwsLCwsLCwsLP/AABEIAL8BBwMBIgACEQEDEQH/xAAbAAAABwEAAAAAAAAAAAAAAAAAAQIDBAUGB//EAEwQAAIBAwMCBAIGBQgIAwkBAAECEQADIQQSMQVBBhMiUWFxMkKBkaGxBxQjYtEVFiUzUsHh8CRTcnOCkqKyY2STQ0RUdJTCw9LTNP/EABoBAAMBAQEBAAAAAAAAAAAAAAABAgMEBQb/xAAwEQACAgECAwcCBgMBAAAAAAAAAQIRAxIhMUGhBBMUUWGR0SLhMkJScYHwYrHBM//aAAwDAQACEQMRAD8AvgKOKEUYr6Q8UFChR0AEKVRUdAwUIoUdIQKFCjigYUUcUKFAAihFHQoAIiiijihQAUUYoUKADoRQo6ACihR0IoGChFCKFAAoUKFAgqFHFFFABUDR0KYCYoUdFFABRQo6FACYoRRxRxQIKKEUcUcUgExR0cUcUAFFCjihFABUcUcUKBhChFJtGRJ9z+Zj8KTqrjKsou8g5XdBI77cQW9gYB9xSsY7QiqpPEaHBS6rgqCjJDgsYOO4AhiROGBqw017fJEFZ9JE5ECT8RMxFTGalwG4tcR2KhdU6kLIUtAUsFLHhZMAmp0VX9b6Oupt+WxhZk4nsRx9tOV1sJVe491HXLZtPcuGFQSff4Ae5JwPnS9JqVuIrqZDAMPtAMH2OeK56ovXl/VnLny3VPLcg/QkAzEtz9oA+3oek0aWlCooVR2HyAn7gKxxZe8bpbL/AGazx6EOxQijio+p1otn1+ldpO73IklfnGR75A4zu3RlRIoVn7vjW1usqiXLnmiQFXIkwBHv75gczWiipjOMuDG4uPETFCKVFCKskTFCKVQoATQpUUUUAJigRSooEUAIigaOKFMBBo6OKFAAihFKAoRSEJihFLiiigAoo6VFCKAExQilxQikMRFHSopL8H5GgKEWR6R8qz3is6y3+2091dij1W2Vflukgz+EffWlVcVQeO7hGgugT6tqyJwCwk4EkYj7ayyfgZpD8SME3iO3eutcvgySgJtkjjAC57CRJP1qv9JqNX1N2K3DY0wYAgTuYRJAYQWPE5AG7vWI6R0h3uoptt6nQEFSB6mABPsDPNdx0ukS2gS2oVFwAOBXD2aDyNtvb/Z15pKCSSIPSfD9nTT5SkE4LMzMxzOST+VMeJroW1IfbcB3W13ON5HKEJ6mBEiB3g1o9HofMBnjgyrHn/ZZSPnNOa7wpYv/ANbatvmc2rozAE4vewFaZ+0RheOKIxYXL6mcV/lW+dS+o8onAAxJwnlk4yGAG4/EVs/C3W2u3bnmzufZtCvvQBV9UACLZJkwcn2xnbJ4QsLxZtcR9C/x/wCt+PNJ0/g7TW7oupZtK8ESF1AwRBxvI71x487jKzoniUlRU9R6lbsJvukqvchWYD57QY+2qW94x0F1Sly5KNAIZLgBEg9l4raa/poVZAEd/wCsPJn6/wCU1j+oeAdLdmENtj9ZGPJ7wZBr0u8lkjqx1/Jx6IwdT6HPtD1dtOwuAln+iAT9V1lRgSNsRON0ntXVeiXWfT23uNuZl3EwBySYAHEcR2jMmuJdTXZqHXMLd2+xIQlVxxMD7z8a7B4NM6RIIKiVUBYwrsCxkkksc9gOIrm7JJ63Fm3aIrSmXUUIpUUIr0ziExQilRQigBMUIpUUUUAJoAUqKKKBCYoqWRRUAJihRxQpgHFHFKihFIBMUIpUUe2kAmKEUqKOKBiKOKVFCKACim72FPyp2KTd4+ZH5ik+AAIqvu9Sv27jLbYgEiIgTjtjNWcU5/JavauMQd21oIPssj8a4+2f+f8AJ09n/EUd3rl8ofUXBEwCpke4x9tNr1W7GUz8h/GrjpfQFbSp6TunuTEeYRn4baN9Om3d5QIAPE8jgfT7/wB+Yry4zceDo7nFPiip0fXb4mJXP7on5SDUgeJtREh8czutxHvxxT/S+mLcsXHZTuG6P3fROPbNRdHbFu0m4DYQVZm+r6ztAMTgdu8x3qXu7Y0qLCx1fWMoIaQ30YFs7u0j05qN/OnUf2lMfC3yORxT1jom423kqMAqpkYYrAIPOMx+fDFiwHLpsCkAsQILI8Ez7qCYMD3nvhDE6nxLfZCDDDHAT3x9EVHHWGiSn4H+NWvSfD6tp1aW3ZHPYMRt49qbu6VNs+qIJ5xjsfRzWscsobRdEShGXFFJoNaFDbLNoku1xt9pXO9jJILZj8qnr1Z2KoLVpcwCtoLAJk5BGJyR3qR07pouWXfIZd23ggekN+dO9M6MBYW5J3AEfYCVH4RTx3rW/MJ7RY7FFFLihFe8eSJiipVCgBMUIpUURFACYoqXRRTAKKKKXFFFIBDChQvXVRSzEKo5LEADtknHNCiwox3hvxa1thp9Yc8W731XA7Mex/yfetqBVd1e1p7N42ilxiFDYuEYJC+3uYq7/mpaCk/tMdt5+6vMh2pxVNWd0sCk7TI22hVb0ZdPqbuxVurKs2bsiFbYew+tipnWOj2rEGLjydsC4Rz9lW+2P9JHhudj1HFF0noFq8m+LiiSINyTgxMxUXqGns2rjW9l4xtz5vvHH2mjxj/SD7MvMl7aOKdveGbaqxLXTE4DntPGKgdO0Nm6du2+p27t3mDsY7D3o8b/AIj8NXMlbaRc5Ue5/IE/3Ujq3TLGnUFvPeWAEXBiZj8qY6d0e1fTejX1AJEFxMqc9uKl9s2vSHht+I/q9SLayQSJjAqZoPFFlEA23Z7+lefvrM9b01pC9qdQWCAglwVkwFJHJyaz+m6WXUMSRKxE+x+XwrnzZ5Zdq2NseJQ/c6da8W2FEBLg5wEWPzpr+cGl/wBS3/pL/Gucnopz6jmO/wDZ47UpelNM7jzPP4ccVy0zezpFrxLp1B2o6zkgWwBP31WazqWnuAhleDwACAvfcsfX3Zn5fbhDoSMeYfSCDk43Y+/NNmx/4rcBZk9oPtz/AI06YWdGt9cRQqqxCjt5R47R2n3motjU2EuNcQlXbO7a2Y+oRtgIc++cisPc0zc+YwmO/wDZB4/z2oBXiRcaJnk/D8KVBZ07T+INOogEqJJjYxAkk+1JHU9HEbhB7bbo9s/hXM7YeB+1aMiSx7yc5p86W9/rW4jk/DPPNFBZ0fTdV0qbgrgAnja8cAe1JHVNMLZRbigeqBDYliQOK5ybF/8AtnMHk4jtz3pJF4cucEt9n9nnimrTsT3VG5tahW+iwPyp2Kq/DnS3uW/Tfi4ApcFfozMAmMmPzqRrtO1khbmpAJBI9BOBycCvTh21V9S3OOXZnyexLihFFa6ReZA631IIkSkT9hFQrRZ3CLqbZYkiPLbkTI+jV+Mh5Mnw0iaaEU3rOn3rQ3PetKOJKmM8DFNabTX7gm3dsMoMSFbBjjI+VPxkPUXhpkmKEVAvNeRtrXdMGxgkjnin9Ro9WilibEDJkkR884p+Lxi8NMkRVd1vrlnSW/MvNtHYD6TH2Udz+A70vSnUXPoHTtETDExPHBxxWb6n4Da5f83U3Fd+y3L6BQJxCwIX4cfOpl2uNfSVHszvcyPVurXuoNvunydOPoWxkn94j6x/eOPahWt1/gC7tnJmOHWIx8KFcMpqTuTOpQa4ECz40dr/AJj2lcbQuS3AbcBMT9LP+GKvG/Sy3JtJzmTc5+6sAnUFLYHaZ+XyqULisQCoM8kgj++RXmrK1swjKjSdM8d27B3W7CBgptyXuHG83CIjnceal6z9KO+N9i2QpDfSudjj6vE1mdNoLbzAbvyvy4PFNalbKttYXJjMW2MTxPxxXSre5ptRs9J+lEW1CLYQDJjc+ZJM/R+dMXf0j27j7msIS236z/UJI+p8azx6YmMHj+yePeOT86i2LdlyABczJE2XAIz3nIwY+VG/Ee1Ubc/pYBmbK/8AO8c+2ymLX6SraGVsKCBtPrfiZz+z96y+p0dpBLbsxwhOTAAG0nPw5pm3ZtN9GfbNth25yR9/wpK0HHc1uu/SXbugB7CkAq4/aN9XIn9nx8KRpP0kW7KBEsLtknN1iZJk58v3rIvZtAwS05wLTnvGYmM0F6ehEgkgCfoMPvk0U6oL5ml1nj+w7F2043FQmLp7NuEDy+Z70ttTbS1vZ/TE7gxCGQG9J+MnHwNYo20nBbB/1bQIwcxFbPrPQgvRRdBJYrbJwOD+PcVSbQmguo6+3Ztm4WJXsQfperb6Z+l2OOx98VT/AM9LE/SuVb+OPDvl9OsMpJZmUNx3Td+YrBHoh9xPt/jEU2wN7pb9q6guhjBHMxHqIhzMLHxjkUQu2fK8yTt27p3CI27omYmMRzOKLwt4cnpOouMSGRbxUY+qN39x4ptfDv8AQXmyS5VcY48zZ+RosCAfE+kx6n/D+NWGivWbqB0Y7TP1h2IBnPp5nPYGsH/IjRyJ9sfwitx+j7w6bul1EkgrvAHudm4D4iaEwJCW7TKGVscg7lIwWEnJGCDz7j3qAviux/rT/wBNPeHugG50W9dk7glyABztPcfKawx6G0dvliaTYHQdH1e3dBKXCQDE7RExuj7vv4FPi6pkbjIkQVEkghSB7mTx/CqT9GfQGu3Lik7du34YaQRjkGKs/B/h1nt6qSFKNdEREkSYMfvCqTFRc9J8W6SwzlGvHcFBDW0GVAWcXD7T9tOdT8W6O+yM5ujaHEBFMhwB/bxHNYDS6NCRD2zjs4JgmcxTt3piKPUUAkcsBn7aj6ruy9qo6Ro/HmkS2F3XCFET5Y4k5+kaqrXiDRJfF1blyfMd4No8OV9P0u0HPxrH2elqwwUK/BxHecxRP0dJgtbBMcuoNNahOmdA634w0moslPMdSSpDG02CGDf3UjpHifR2Q6+cxDOWH7K5IknBxB7cVhLvRYz6fj6h7ZxTVvo6ngocdmU/34o+qqDa7Nn1bqmju3i41G0/s8G1d5QnmF7qYq21Xi3SXLT2zeyykH9nciSCM+mYk1zS90YYnaAJj1L3+2iXoBIwB8DuXPEd896f1OkLZbm58P8AXdPp7jk30Ibb9S7ghVB+p7gx86Pr3WNLqGBXU2x6YytzkOrA4TiN1c/Xo+eM5xKz+dJu9JPtj5j+Py/GncrsVKqN54p8U2W0my3fQ3BsG0BvUBzysdgfsoVzm70on2HxJxPtImP8KFYuST3L10QdFO0QsZ+3449poWtd6gPb3+JmodwuAWLMfYnnODjsKjI53An3596WmzKjqnhjUJdW1YVfV5gLODJKzJERxG38c0finpZ/lC4FQhWNtVgGI2AGD/tE1mPD2ruK5e0zbgM7cMBEH5iPnWus3NXt3q+oi5DTtPqwIOfhFGObQ4pNUzZa3w8guXHE7RaICR6QRPqB57DE1jvAvT999UuKYS3mQRkIEj5gsaT52ryN9/1c+g5xHtjHtS01GrVQofUAARBtHj7Vmr1sukT+u9FFrS2yQWb9YBJgzt9bRHwgUfQOhre0d0ztfcFDATHoWRHceo1WnUasqFNy+QsQPLbt7wsn7eaJuo6qAN92JnFojIz2XNLUx0h/xJoxZ1g2j0+Xak+58xyT+ANW2k8PoyadoiUBcZ9RKA/mTWcu9S1RbcXuSBH9U0fdtj7eaQ/iDVzPmPgR/VGPu2wTS1Oh0iFqECXLy8DfcAE++oH90VtPE6/0LA7pZH3la57rbzO5Z3JYmTIODEYEY4HFdG8SWv6KQe504/Fau7Joa/SQf9AtDH9anP8Au3rm5Ux9T7jXRv0pCNEn+2T91q4P764x5zf23/5j/GmlYro7T4QX+h7wMSyaj/tcU2qbegbcYtL+N1TT3hBf6GP+6vfirUNasdCf4WV/NaQzmjKY4X8f410X9FA/Y3ge9yP+ke9cbF54J3vj9412D9Ebf6O08ll/7Fp6aAX4Rsx0bUJ7JqPyeK506tHC/ef410zw1b/o7Uj93UD/AKGriR1Tx9Nv+airC6Oo/oqeL12Y4Xj5n+NaXwjbAvaxO3n3fxY1kv0V/wBaxPe0n3iSa1nhwxrdWP8AxifvM/30hGP8P6FL+vVWWAVu8diAhHb4VZ9S8NqmlDsAXDODgRHlsR25wPvpm31trVwlRY3qzgOVXcASRGI7Ypep8T3biFTcs5O6QEkfASCMCRkHk09dyselVQ/0bw8tyzeZFUOupjOF2HymjA/eNVHjXotu0zhFH9XuBIEzsU8x7g1ZW/E9y2GFr9Wt7zJ2qPpQAGyYmAPuFR9Z1w3XDXP1d4XaVIUqw4G6c4zwRTUxafUvLnhRGJETbNrcvE7iGPtHtWZ8L9Ft3NaEKqA1u5EAAblZCJx7MatF8ZXxtg6cBRAGPaBOe1RNH15rTB1XTFxuh8AgN9TBGI95PuTQpOgpD3VPDCJp7bXEUuGUMIDDBUzJEyQDPzNH0Pw4jaW0QB/W3Ldwfuo7gEY7ADmmtf4muXkZH8ghmkEEAriPT29+QeaO34tdEKW00qAktggwx5YSTk0WwpFP1Holq31EJtAXz1WYE7XJXOM8irnrvhMLZ1BZR6D6O+5JXJkYgN29qh6nrpuXTca3pWbH1h9JSIcGZnA7xTuq8dPcDytghlII94OTyCTgAdsUSyJO2KkY67bMFVRSqmYCnG6Dj7ScfChUvrDB7Y2BLYgKz7yzXNpwzSZ+0UK524N2RSMrp7obDd+wMTkT9kUyjyymJA7TE5kx/Z9sVGQHHAmI++KutPoAW3+llYSRwFMkQPumt1Gy+B0jo/hKxYsnUs5DLbNzG0MLewXI28ebyntOflV+GPFFy9rQhBQXWIUm4z7CRxc3YuKcBsCJkcRVZ1NALEZEwOT3Ikf596iaLpqLcUqpn/aJ9x9tRBKUXLyNp43CSj5nRvFuvXSafzBuJdtqorbTuZSxBfJVFA7ZbA+UDwL1d9UHRwZSC0kspDkqLiTlHBiQDDAniKyHXLCsyKZgBiQDHAHv9v30vpOiW27bd32tMwe3t3oSXd6w0PvNHM03jXr50rrat7txCuQDtRVMhQxALXGYAnkBREfC88OXzq9OlwhskgSfVuTBtswA3r6lZWIkZHauZ6vRJcvOX34gCDEQsn++rHpabLZUFgFJiTJ7E0SSUFIIQcpuC5E/q3jEpqiieYyW2ZGKsqBmUkHyk2kBQwIG4kt3ImtZqrUWfOJAAtli207dm0XPO2cZWP2fG74Yrl1vpisNzG5uJkwwzJPE/I1Y6h2Nj6b5WPpHggf3UTiopeosac7rkR7nWDevEsGhsDcVJ9huAUAduOMV1jxasaK0vvesD7j/AIVx49LRTI8yQcSVjDBc59z2rs/jO2fJ04/8xa/+6tJR0mUZWVH6Uz/otsfFz/0f41yn9VXzCsYArr36SdG9yxaVACx8zlgvZBEkgd65z/NXUbydix/vLXx/fqsbRM/Q6L4Zx0U/7m7+TUfUh/Qdz/cj81qT4e05/kfZBLNbZMDdkll7cj5UWqTzOltYUNua0FDFHCTIzMcfZ3FZmhyrS9OtxcBHNtD358wH8hXQP0VIRYIjun/aKzlrwzcRihht6KoI3YKtuJPpmIx8zWv8Aac6VCtz936Adhgf7NK93+//ABByX95sc8LJ/omoHxvD/pNchPTl9OMFN3f93+Ndm6BcW1p73mEDcbjKSGEg4gSASZ5A4rjVzVjAHISP+2T94qlNQ4mczZ/ovEXR/u61PRR/SOqH7wP/AEg1yzo3iK7pLiukALMzxH9k94nP2Ud3xRqfMa8LhDvywMEwNvy4rJ5EPUbNvFJ/XrthmgeaUTegCbt23aSjbrYJgBhPMnkxddSvfq+na8xYZ+sNzKSYFsLIUvukScAKT3xyBerMWksSQ0yTkmQd3fPxrS3PE7aq01u5dvDu0vuEgyCJ/wA5oVNpFqfGzSeG/EB1YZGJ3qsnAVgCQouKVw4BI3AiRMinPFvWzo9iqTvPqIChiVB2szMxhRMhVUZ2yTWU0KHTXUZLl31AoSDtwVDQCAD2p3xCxvQ7XrsqCJLbuJb2nvxWjilPSNXo18jadEufrKLcUkqd30fQWIwbbLkI4aBj0kMGHEHO6jx0qatrJYC2G2FvKHlhwdp+t5nl9t87sTFVXhfqb27bIt27AcsNrlOQMwO+OflVX1PwyxNy7vJks+QO6lxPv8aUUm2hyuMVJ8zpfWL40umuah/TtxBG/afSu1RgOxbgk7YJY+wz/hTxR+vKyz61GRtCsoPpFwFcOskTIDLM5GKrOoa25qdKU8y4TcVTDOWXENweeKpukaK5o9QpDMu9WSUO0mVDcjtikqasck1JRfFmx8aeITo7iWU3FmUswS2rt5cshuMzHBkHaggCASZrJLm0fKUwQEZlLH6Q9JKZgSCTHBjsRUvrZNy6jN5jnaVBNyXAWWIlvq5+/wC4wBrk2A7mJAOAxDcZBIADffEAVhOW6pGU7UqZDfX8tO2GMenapkDiAfb39/c0KrteHLbmkKeDMqP+IYmhWqWxI907oRcWSpQlixPqyoQSQ0gR79x8ZrR9G8OtcClXFwbthAf6JiVcSolIP5+1UHh3o/mbSC4LFl9I3GdoOBIA7DPYzPE6ToXTrVw7Q+x525KsGf2JVhtkyASCMiSKb25mt2X6eC7j+m6VCgTi4BkEQJCtHft2p294IZRNshmEY80HEkk5tpHPvVZf6SqJvZrkAbiAuQoMFiSwVBOATn4HmlaTpiXbe9HfbG4K30igMFlZTtaDg+08HmoSai4p7GssjlJSa3RYJ4Ge5JuQpEqALijBAz9FgfvFN3vBN623o9e6Z9amMk+y8z+FQtd05bGXuXInb6FwG7KWZgs+4Ex+FSV6IxA23WMnaQdysrbS21wfo4E9wRmcGCvp03sCyfXrrcA/R9cJ3liGYZUPbgSu0iD3zzRWfCF+2SqqSJnduWDOT37TH2VDG0ttXUO7Hjy1Lr33SQQcD2U1KPTLg/8AbmNu8MHOzZMbpjAnHHMjnFJptUwjk0yckt2LTwTdUAATwAd1qMbhP0/3vyqBrPD19bR3IVAXkxGOO/8Amad2sWKjUuCOdwuIgn6PqIxP7wUYqv6pqXQMrXXYgwVLEif7+Kcm3VvgTGaxp0uIvopXz0/WELIDJVCAWO8OokzCyBPMjGOa6P1DxZav+WLmnuHy3FwetfpKDE+nIz+Fcct9UKuIJDcjGeO1XD+KGa1BJBGWcGOJ2iPnEmc/no8t8TnTS4HT73i+y7KWs3pWYhwOYmYGeBTL+I9KBjT3gfhcM/jNcu6Z4iYNJLOBiNxE5EZz8vtrQ6PxkjgLeSOwdfqer6y/Xx8QcfOUpx5j1Gk0HjQWVWzYs/s7YAAfLERyxAHfPapFvxyyqFGmt7QAAPVwOOTWcuuEvHau4HA+zvz9tQH6rdJJULt7SDMfHNabIds16+MBv3HSW+IiT7zPHNSB44gY0qf8x/hWQ03UWKEsUDCce8DHf7Kianq+o2HCZByJxI555p7BuQv0g+Mv1k2ksqbaobisoZjJdpJk/wDFWUdpwp9Xf++arryut4q2TPac9/tP8al3WshB5YueYX9W5lI2iMQFkNMzmIrJxsTHQckkwv1fl37ZpsDbMEEdgczGeOKLyC4BaQuJxIAkZGeP4/GpGh0T3DHpUggAnAJZlUKCJzmfaB8qlRFQymwH5zzwPYD3/wAaeW6Fz2/L8cmmus9NNi6yh7b7TAZGLBlA+kpj6PaT90ULbrEHnvPI+NKURtF6vWkZVDtBUg7j39OyPnWn03QL9xGAtOeOVjkEfWIrnSs1sYJ7jjOcFftE1rdF4qvOYa+6kCQSxg+wEZn2otqSlZpGaUHjfBk/S+EdTZJm053f2Vnj3iff8DVufDt97ceVcyo7IPqle7g9/aqm51O4F3/rhI99zKfnteCRzxP2UNTqr6BS+puDdEAF3aGEqSF4B7ZnIMRmmrUtRpKSlBQrgPaDwxqLexDauHZCk7MHtIMx+P20nqnhDVO9twtwLbA9BW3kgESIuEyRiINNrc1JIC37jbiQCtxoJHIMxtjvIEd8ZqI+ou7iv63ckQZHmbI998YE4mI+NCVJocp6mm1wLbT+HL7KytZuRjGFmVYEepln8aw3W+ntZdhOIiCVLLI4YAkKe8EzNaM2dQQxOougKYMu5kkSFULJYkZx8TxmqLXaN7g9DM+4Fy77lf0/SCy0PAySJwDxQlSozyPU9VGeJNphGTHB4z2Hv9owZoU/1LQi1AJbgSDmJz9gPI96KtKszLjrGvFiEso1pGtlGh9xYMwxwInbHxqm0/UthlZBPJH1e0UjrIulzKsAIGASO5E/jVat5gIBIpKKaKkt6NYviV76i0xNxQxcK2QXAhSwP0o9jjmtT4O60NMbm6y27cpGzaqBgrqzKAMFgYPvsHNYroGmA2tgMVJkbSczg7jjFXlq8Nnqb4FsA5kjEe3xpvHpixQnDVTkSPFXVGv7i1sm0CVt+kBkwCYPcSc++Oav/CPiS3a0ttLtu67AFW9IyguEomTmFJUfAxxVQemgWLZu3/S7NsUhQJPx5YmoQskbobEt2Hv/AIVEmlFG8IapNGc6rqvNffbUoysxUpPp9bEAEZBGPuFdNueLbK6YsVubwnmbvLXb5vlAb4LceZLxxJrE9M0bPb3MQAFxOScMcn5iKeueYbPI4iI+JHY/GqnSqyMcdV+hG0fWFF23cDXCyn1biSLiFsq+YMiQZFQup9QBeRhSxjJ+jP4dqm6O0HwyKIVewG7JAJ2xmZ+NQtb05RcAI9IPbuInOaJJajPS2rE2bwkYJzz3ycxP51b6Xw/fuW2ZLbPtPqEEso2k7j2gj7ZBq58J9JsXr2nR0VVuecoY7SWItuMAjkGCOc8ZFbLovRW8sXr14IFa+jD6rftHtnc2AvrUlT+970aEKjlXVB+rnY2GwGUbeYnkc9u/5UxpWHm225TepPyBkj5dpp7qVndbDOPUVUiAQJgE7cRG05+QIwYqtS8Qu0GYnJ47YMGPc4oUA0nWvDmu0txRc1GwlmC5YjZiSxUGYMkTmIrN9X8R2LdxzaUlN5CqpmFiRk8+1ZHT3224wT79scAHv86a1F2WyMcxnMfiK0HRfr4utEz5Vw/8v8ad/nXbYgFHAnJwfnFZS/baJUAfLHtj+6mDrNo7k++MfA5oQ6Ovp4U6b1EW71i4bDgepCyktsOSybtwYZhhjjGDHP8Axt4fTR63Yj7w6K6k/vMwxJ9lj5k1Vt1kWraNZZxeK3FuEiAAxwVIPtKx2jvNVr6/c4Zpc4PqJye8kmTSFRsfBngy5rheKXFR7cBVcmCSpZeARtwQfmK0Wt8PoNFbNkbrwueQ+leRdF5gVXgjeUP7RSwAKgZg7alfoWuC6NTJM7rLSpIKnZeEg9j/ABjImr/rvTNnVtHcdyEusULJ6GN5LVwWC0Y3Q7KCIBgArAyUBzzrHSWvk3vNXbcVyvqKs+y5ctKQNgCiLQOwhQoKqIiBA6foNKls3HZ7jm2zIoTAfy8b5IAUOQQT2A7mK0N7SNcsQwVrdo6uCGC3GRNTcYtckAKskiFGfccVSaXS3GtZCoNoUCBu2rPMjBzxHtUSdGsI6jOWbwXEzuOZ+3tUnqWme2u4NMkAQsHGZ/Cn9RpvIuqQoJzyJMzM5ET9kVM16u1rJByMBT2njNJpJomENSbGtJ1ibN2363WFuItzOx94FwWzGEKsfT7gGpnjfqfmvZVPMCqm4qAQBdJO5sHJiACYIAqlsq6MSpggHgRmRI+Fafp+kFy363O4jOVwCvORPM5Px+NVtYq+mwabrzNYt7C3nS1tg6q5uKZW2WPBcAsJK5BEn3zeo6k41dy+WffJyCVGBBBXjZg+njKjirZ7e65sW56UuLDKVn1AfWUZYfGY4qF4g0hS64gxLAM3LQxBPxPvQqsbTSTLG91h/wBTvoxcO4UW9iDaq+gNkEGWUBfl8zUHwp1VLJCMt0qVYsJBXzAQbb2gY2kCZzkVN6NpEPll5IbbMsYgiPfAmldT6XbXaUzFwbgGmA6R2OAImjbcK4epW+PeqJeuWyltkw24FVBYzAaQcwAFg8RQpjxB08koUWYmc9jHufehRFpoeSLjKjbdMfQm5qAxBRmRRuNzIFtd3EY3E4PtWc8RdNtXL7LpmQWwqKWZjgy7GBBLQCo+7nmm06DedbjpbaQzekowiHKHMRgg4J+qfan/AAj0k3LO8BTLsCW/4fdTgDPymmoUZuV8RvT6ZgVRRu2KElSV4ABmBJzPen7fRRecLdvCzbCyxMyfURtUsB6oz8u1THvrZvlb1p7nMhbgXnaQQdsyJMg+/aKkdJ0QuCfLuFT6jtBczyB2AYj5Vs2mqMUt70r97ZodRptMLdpXcKsEoPN2jbwOR6uBmoH8m6UmfPAEzHmJ93FC/wCHjeQHT2r1th6QmouIxb/ZU3CwzjAzTNzwTf2tvREIEsGuBSB3IBEcZzWDgnszpjNx3RE8OaW0bY81isx6dygQS3IZfl99WFno9jywfOB5xNv3x/GoY8EP6DpwSvLA3beeMLHf3FRuqdFNm0xdVVlgEeYNwOJEd/8AEVU8b/MiMeVNPQyZ0Lo1prMs4VpIE7OASFOYP41R67Sr5r5DDcQCY7YnBq20/RbCEKyakHy9+zYpDCDBBgeowYGZjtSNRobYX02dUDBb12hAicN6fh+Io072PXtRpfCujsbdK1/y9iJqSFfbBLuqxB55J+wUrrPW9Og1mlsMSb+w2QHlVuXE2XJJ+qNouET79qpOk6dXeyDbvBAl0r5rkKdxttK7V9PPAwZ+Gcx4l6XdOrfyTgNaTBJhrg3AcSQADz+M0UIgeKdMululEum7tYZn0ncs8YIiI9jWesa4g5/ADn3q1borXbrWrYLMpb1ncAV7TI9Jn8T2ptPCd07QsElVMZn1AkAiPTIHemMjnqPq4wSOPbmpF6+rrgx3kgdzGJ5z7e9N6Lw7ed9mw7p2gGRLExtPscjFaPrPgpdNbS5cuSPM8sjbHqFpXOdpwC0cHg0AtzMPdOJJO2DJxP8An/PFMOLlySFJgbmAnAGJ/Gr64tkAjPaZ3Y9uUkfcak9Ht2jcYJJBtXARmIO3GQPj/niVIbVGYez6YB3ROe339/8ACk3LJ2hsQcY+ArqH8wEFz1R5FxF2gSGW5t3QT2BG6CJ+iB88NrrSW08tUbcT6XnDKTkQc/SGDVE2XfgLxkOnpeEEtd2bWEEIyhgCwKncvqMgZwIjmts3iG3rtIynU/6T6dRYBAVbV2yw2KD+9xEn6TGTzXHbWkuFyoVpALEQxwAD2EjEH7RWv8JdL828Q9tSFENJZYjsu3OYjM8Uhlx4Qu/rq3lO22A952yC5F0+YLZED9mrqSffAxmtAvhu0edQvuRtHfn63vWT6Vo0TX6xPLvMMgCzcIgPk7iVO4eoYIipWm8Ps9tW8pvV7hwe8SAuOKmUVLiVGbjwLDxF4c06ad3S4GdcqItZlhIkDdwT3psdO0stb89i3luw9KBZ9W0bpMHE/aaztrpDC8VvWbu0lo+oCV+LIZEe3wpdk7Wuoyom1lULd2ggMxBBO0SQO8DE09CfEcZ6bLzqPTdE1gvavAmHgkoMhHMRtByVAn96h0/p+jexbNy8J2gsN6DkEFczMEfj8axXTrU3grrvUyIDAdjnCkwPlV7rPDV3yy9uwwEiFhiY7sDAkHn5UaUTq5FzqOnaEAm3dUEQQPMT1NIIBAH5VZarRaEXLhe6JJkgXgMwPYVhel6VCH3qC6kfs3BUEfPvPGBUvqNq65G3SBIx+yW4B8ARETnmhRQORb2v1E3nFy4BbH0IuLnOZkZxjtTF3S9PYMBe2+uB+2I/ZwCVHpMSZyPc1QaLSneAwRfUQzMMjMmc/D3qDrLDC66jaQCYZSSDgEZ4p6Ra2bVR0wLBuAj6u5u2D2EzMj7KFUw0togA3rQwDwe+Y55yMfP2oUaEPU3xKi1euqjBcEgiVuAQGncOcyPTHsa1HgbUeWhS5dt2h2L3Y5MwAs/fTZ6MwP8A/ktx/wDMXP41WavSbLp32woKNtQXCcifUTtMkbgRx9Gu1Rwydb9Dkbyry6nQLuq06kuussM+0oFJOyXZZdmyWACjAGQsSKrtVp7d4ftddpWJDAtsLESMRuZYAPYD7qx3hjrentsy6rTm+2WX9oUAAEEGAZMgkccmpa9QNvbfv6Sx+r3JCou8Mu4HYQwcsYMTPIniqrCvPoRJZJca6/A/rfDGlsDeNYbzfSC2rIB553b2gyMCD9gzWk67qtJq79q9q0UPctbnexcJ2gHaiOoJLXeJECB3IE1ltL1bT+dcZ9NutsE8tBccbIBDGZkyc5NT/wCVtEf/AHJvsvP/AP0puOJPi+nyCeVrl1+DT+D00LWmsM12zvBCM14QsjGQqlSDkTIx8INT1PwfdRyQ1q6ANxui9baQuSSSwMx2j5TVNqtRpXe0lrS3EJuKWHmzvtzDIu65AJkZx8xU3UJ09lcJpdWjo20kXLRhpHp9TkZmJzzUzhjfN9PkcXNcl/f4LvWfpTFolfIvsVjg4OAcETOKrr36Yrm0kaR4IIzdMjtx5fxql1HT0nFi+gxzdtMfiTwM/KoWk0ilFLrdmMlSkc9pNZ91jr8T9l8ld5k8l7lkf0p3Syn9V4nm40Zx/YqDp/0gXLdy9c/VwTdcORuYbYUIFHpzjP20k6W3/wCL960ztTeRucLtxwTMmZ+ERTWLG/zP2+4d7PyXuWI/SCQtzbpraM0kwWXczDbu+jkxyZmqzReMbi3S66cMzQFEsdoCqojE8CkX2j6Nw/8AFI/IUhtYuzl/M3AD1Su36znAPbAnv8MtYMb/ADP2+4d7Ncl7mk6da1jZfT27a2r36w1+47bFLLtAwPV9U7RknEc1p9RbTVWktDTvqFSXgu1sCRBYgEsSeY3SSSYma53Y1CHcrXbhIOCJClY5gyQaP9bsg4vXAftP5AVSwY/PoJ5MnJdTe6Hw9pb2wDpl6YVfS94ZIGWLCIExubsKuuofo/02nvDZo2cv6Ua3qCkjlg4cwGx2EH4cVyhOqJsYtfulvVsUbgGH1STJieTTtvXWw48zUOQVkMFcbWkYIJMgicgjIoeDHfHoxrLLmup2bxF4S1Rs/wChi0zkqwF1mQoVIYH0yGIYDuBXF7viTVafUJae3bLacvbkBnG7IYiOZYzI944kU+3UrJvwbt57IX6S4fd2EMOOe1J1Asljsv3AvYMm4/eGUfhU9xBfmfsPvZPgupWfy276o3WVFaCpBVtoXaqkc+o7QVyff50NJ4t1dosunVEViIC2R2EDnMxyT3knOanXbdsIxF26zQdo2gCe0+o4p5tJaIMPeJjHpSAfiC+fwpdzj/U/b7h3s/Je410/U9Qt3bl5Htpcu/TZtsECIwJjgdquF8SajaBdvBmJElVdeZkyqfRBGYMmRxBqj0GhYOfNRriRgoURt3xBY4+2kafpV15gPgkQFtGI7Em4M1ax4eNv2+5Lnk9Pcu9V4jvM0+avH1bTiOMD0D2qBe1SXJNxWcn6wtQxjAkkice9AeGb5+pdP/04/wDyGm9H0W8l/bdsl1Ksyr5iKxAgSSpjB/OrXdcLfsvkh6/638Eew5tNutA7hMbrfvzwav8ApusuX7beY9m2cAb2Ck4ye/wpmx0Ex6tK5Pc/rCc/ADgUz1Xpe1FI05T1oCTeDSCfox8eJ7Vj3eFvZvp8ml5EuXX4FW+jnzi51OmB4nzVOBtIwDPJP3fGoGs0as7E3VG52JAgqZed308wM1efyR/5NPtvn+FM6vpJ8t40ttTtaG89iRg5A25ijTi9ehV5PTqPWej6L1htYoyIIQZG2D9b3on8P9POTrhxGLY9ueTmovTenFrNs/q9lpUeo3WBb4kbDBqSOkH/AOG0/wBt25/+lVWJbb9CV3j326jX8gaCc6/HwtD4UKidI6YxN0G1ZYrcYetnx7KsLlcUVNrEvP3QLX6dT//Z"/>
          <p:cNvSpPr>
            <a:spLocks noChangeAspect="1" noChangeArrowheads="1"/>
          </p:cNvSpPr>
          <p:nvPr/>
        </p:nvSpPr>
        <p:spPr bwMode="auto">
          <a:xfrm>
            <a:off x="60325" y="-881063"/>
            <a:ext cx="2505075" cy="181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052736"/>
            <a:ext cx="5785153" cy="55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354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14074</TotalTime>
  <Words>2207</Words>
  <Application>Microsoft Office PowerPoint</Application>
  <PresentationFormat>Presentación en pantalla (4:3)</PresentationFormat>
  <Paragraphs>324</Paragraphs>
  <Slides>35</Slides>
  <Notes>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Solsticio</vt:lpstr>
      <vt:lpstr>Visio</vt:lpstr>
      <vt:lpstr>   Directorio Común de Unidades Orgánicas y Oficinas de Registro (DIR3)  Presentación Ejecutiva</vt:lpstr>
      <vt:lpstr>Motivación</vt:lpstr>
      <vt:lpstr>Información relacionada con el DIR</vt:lpstr>
      <vt:lpstr>Necesidad de la Codificación Única</vt:lpstr>
      <vt:lpstr>Cobertura Legal</vt:lpstr>
      <vt:lpstr>Presentación de PowerPoint</vt:lpstr>
      <vt:lpstr>Modelo de Información</vt:lpstr>
      <vt:lpstr>Presentación de PowerPoint</vt:lpstr>
      <vt:lpstr>Presentación de PowerPoint</vt:lpstr>
      <vt:lpstr>Estados de Unidades y Oficinas</vt:lpstr>
      <vt:lpstr>Información Adicional</vt:lpstr>
      <vt:lpstr>Relaciones entre Unidades/Oficinas</vt:lpstr>
      <vt:lpstr>Servicios del Directorio</vt:lpstr>
      <vt:lpstr>Sincronización con Directorio</vt:lpstr>
      <vt:lpstr>Descarga Completa</vt:lpstr>
      <vt:lpstr>Descarga Incremental / Cambios</vt:lpstr>
      <vt:lpstr>Presentación de PowerPoint</vt:lpstr>
      <vt:lpstr>Presentación de PowerPoint</vt:lpstr>
      <vt:lpstr>Presentación de PowerPoint</vt:lpstr>
      <vt:lpstr>Presentación de PowerPoint</vt:lpstr>
      <vt:lpstr>Provisión de Información</vt:lpstr>
      <vt:lpstr>Presentación de PowerPoint</vt:lpstr>
      <vt:lpstr>Presentación de PowerPoint</vt:lpstr>
      <vt:lpstr>Presentación de PowerPoint</vt:lpstr>
      <vt:lpstr>Gestión del Cambio</vt:lpstr>
      <vt:lpstr>Gestión del Cambio</vt:lpstr>
      <vt:lpstr>Gestión del Cambio</vt:lpstr>
      <vt:lpstr>Reglas de calidad</vt:lpstr>
      <vt:lpstr>Mecanismos de validación</vt:lpstr>
      <vt:lpstr>Indicadores (1/3)</vt:lpstr>
      <vt:lpstr>Indicadores (2/3)</vt:lpstr>
      <vt:lpstr>Indicadores (3/3)</vt:lpstr>
      <vt:lpstr>Acceso y soporte</vt:lpstr>
      <vt:lpstr>Referencias: PAE</vt:lpstr>
      <vt:lpstr>Referencias: PAE</vt:lpstr>
    </vt:vector>
  </TitlesOfParts>
  <Company>MAP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LAECSP</dc:title>
  <dc:creator>JMMF</dc:creator>
  <cp:lastModifiedBy>PALOMA GOBERNADO FERRANDO</cp:lastModifiedBy>
  <cp:revision>952</cp:revision>
  <dcterms:created xsi:type="dcterms:W3CDTF">2005-10-20T04:47:32Z</dcterms:created>
  <dcterms:modified xsi:type="dcterms:W3CDTF">2019-05-20T07:52:02Z</dcterms:modified>
</cp:coreProperties>
</file>