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7" r:id="rId2"/>
    <p:sldId id="287" r:id="rId3"/>
    <p:sldId id="280" r:id="rId4"/>
    <p:sldId id="282" r:id="rId5"/>
    <p:sldId id="268" r:id="rId6"/>
    <p:sldId id="286" r:id="rId7"/>
    <p:sldId id="271" r:id="rId8"/>
    <p:sldId id="272" r:id="rId9"/>
    <p:sldId id="273" r:id="rId10"/>
    <p:sldId id="274" r:id="rId11"/>
    <p:sldId id="275" r:id="rId12"/>
    <p:sldId id="269" r:id="rId13"/>
    <p:sldId id="270" r:id="rId14"/>
    <p:sldId id="276"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201" autoAdjust="0"/>
  </p:normalViewPr>
  <p:slideViewPr>
    <p:cSldViewPr>
      <p:cViewPr varScale="1">
        <p:scale>
          <a:sx n="106" d="100"/>
          <a:sy n="106" d="100"/>
        </p:scale>
        <p:origin x="1686" y="1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45C28A-9A7E-41F7-BE5A-7EC2FF546181}" type="datetimeFigureOut">
              <a:rPr lang="es-ES" smtClean="0"/>
              <a:t>03/12/2019</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19E063-A628-42A0-BF85-77D3BEE8B24E}" type="slidenum">
              <a:rPr lang="es-ES" smtClean="0"/>
              <a:t>‹Nº›</a:t>
            </a:fld>
            <a:endParaRPr lang="es-ES" dirty="0"/>
          </a:p>
        </p:txBody>
      </p:sp>
    </p:spTree>
    <p:extLst>
      <p:ext uri="{BB962C8B-B14F-4D97-AF65-F5344CB8AC3E}">
        <p14:creationId xmlns:p14="http://schemas.microsoft.com/office/powerpoint/2010/main" val="3910958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dirty="0" err="1" smtClean="0"/>
              <a:t>Metadatado</a:t>
            </a:r>
            <a:r>
              <a:rPr lang="es-ES" dirty="0" smtClean="0"/>
              <a:t>: </a:t>
            </a:r>
            <a:r>
              <a:rPr lang="es-ES" sz="1200" kern="1200" dirty="0" smtClean="0">
                <a:solidFill>
                  <a:schemeClr val="tx1"/>
                </a:solidFill>
                <a:latin typeface="+mn-lt"/>
                <a:ea typeface="+mn-ea"/>
                <a:cs typeface="+mn-cs"/>
              </a:rPr>
              <a:t>Objetivo: Automatización del procesamiento de los</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asientos recibidos a través de unos</a:t>
            </a:r>
            <a:r>
              <a:rPr lang="es-ES" sz="1200" kern="1200" baseline="0" dirty="0" smtClean="0">
                <a:solidFill>
                  <a:schemeClr val="tx1"/>
                </a:solidFill>
                <a:latin typeface="+mn-lt"/>
                <a:ea typeface="+mn-ea"/>
                <a:cs typeface="+mn-cs"/>
              </a:rPr>
              <a:t> metadatos que en algunos casos serán comunes y acordados entre todas las administraciones integradas en SIR y en otros casos serán particulares del destino.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kern="1200" dirty="0" smtClean="0">
                <a:solidFill>
                  <a:schemeClr val="tx1"/>
                </a:solidFill>
                <a:latin typeface="+mn-lt"/>
                <a:ea typeface="+mn-ea"/>
                <a:cs typeface="+mn-cs"/>
              </a:rPr>
              <a:t>Simplificación</a:t>
            </a:r>
            <a:r>
              <a:rPr lang="es-ES" sz="1200" kern="1200" baseline="0" dirty="0" smtClean="0">
                <a:solidFill>
                  <a:schemeClr val="tx1"/>
                </a:solidFill>
                <a:latin typeface="+mn-lt"/>
                <a:ea typeface="+mn-ea"/>
                <a:cs typeface="+mn-cs"/>
              </a:rPr>
              <a:t> y unificación del formato de firma: </a:t>
            </a:r>
            <a:r>
              <a:rPr lang="es-ES" sz="1200" kern="1200" dirty="0" smtClean="0">
                <a:solidFill>
                  <a:schemeClr val="tx1"/>
                </a:solidFill>
                <a:latin typeface="+mn-lt"/>
                <a:ea typeface="+mn-ea"/>
                <a:cs typeface="+mn-cs"/>
              </a:rPr>
              <a:t>Requisito que se pretende abordar para todas las aplicaciones que</a:t>
            </a:r>
            <a:r>
              <a:rPr lang="es-ES" sz="1200" kern="1200" baseline="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interoperan</a:t>
            </a:r>
            <a:r>
              <a:rPr lang="es-ES" sz="1200" kern="1200" dirty="0" smtClean="0">
                <a:solidFill>
                  <a:schemeClr val="tx1"/>
                </a:solidFill>
                <a:latin typeface="+mn-lt"/>
                <a:ea typeface="+mn-ea"/>
                <a:cs typeface="+mn-cs"/>
              </a:rPr>
              <a:t> entre administraciones públicas con el fin de normalizar</a:t>
            </a:r>
            <a:r>
              <a:rPr lang="es-ES" sz="1200" kern="1200" baseline="0" dirty="0" smtClean="0">
                <a:solidFill>
                  <a:schemeClr val="tx1"/>
                </a:solidFill>
                <a:latin typeface="+mn-lt"/>
                <a:ea typeface="+mn-ea"/>
                <a:cs typeface="+mn-cs"/>
              </a:rPr>
              <a:t> la diversidad de formatos de firma en las aplicaciones de registro </a:t>
            </a:r>
            <a:r>
              <a:rPr lang="es-ES" sz="1200" kern="1200" dirty="0" smtClean="0">
                <a:solidFill>
                  <a:schemeClr val="tx1"/>
                </a:solidFill>
                <a:latin typeface="+mn-lt"/>
                <a:ea typeface="+mn-ea"/>
                <a:cs typeface="+mn-cs"/>
              </a:rPr>
              <a:t>que dificultan su validación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kern="1200" dirty="0" smtClean="0">
                <a:solidFill>
                  <a:schemeClr val="tx1"/>
                </a:solidFill>
                <a:latin typeface="+mn-lt"/>
                <a:ea typeface="+mn-ea"/>
                <a:cs typeface="+mn-cs"/>
              </a:rPr>
              <a:t>El sistema de referencia a documentos evita el intercambio de la documentación, sustituyéndolo por un sistema de intercambio de referencias normalizado para que pueda ser interpretado y utilizado por cualquier organismo o aplicación</a:t>
            </a:r>
            <a:endParaRPr lang="es-ES" sz="1200" kern="1200" baseline="0" dirty="0" smtClean="0">
              <a:solidFill>
                <a:schemeClr val="tx1"/>
              </a:solidFill>
              <a:latin typeface="+mn-lt"/>
              <a:ea typeface="+mn-ea"/>
              <a:cs typeface="+mn-cs"/>
            </a:endParaRPr>
          </a:p>
          <a:p>
            <a:pPr marL="171450" indent="-171450">
              <a:buFont typeface="Arial" panose="020B0604020202020204" pitchFamily="34" charset="0"/>
              <a:buChar char="•"/>
            </a:pPr>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5</a:t>
            </a:fld>
            <a:endParaRPr lang="es-ES" dirty="0"/>
          </a:p>
        </p:txBody>
      </p:sp>
    </p:spTree>
    <p:extLst>
      <p:ext uri="{BB962C8B-B14F-4D97-AF65-F5344CB8AC3E}">
        <p14:creationId xmlns:p14="http://schemas.microsoft.com/office/powerpoint/2010/main" val="4175833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dirty="0" err="1" smtClean="0"/>
              <a:t>Metadatado</a:t>
            </a:r>
            <a:r>
              <a:rPr lang="es-ES" dirty="0" smtClean="0"/>
              <a:t>: </a:t>
            </a:r>
            <a:r>
              <a:rPr lang="es-ES" sz="1200" kern="1200" dirty="0" smtClean="0">
                <a:solidFill>
                  <a:schemeClr val="tx1"/>
                </a:solidFill>
                <a:latin typeface="+mn-lt"/>
                <a:ea typeface="+mn-ea"/>
                <a:cs typeface="+mn-cs"/>
              </a:rPr>
              <a:t>Objetivo: Automatización del procesamiento de los</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asientos recibidos a través de unos</a:t>
            </a:r>
            <a:r>
              <a:rPr lang="es-ES" sz="1200" kern="1200" baseline="0" dirty="0" smtClean="0">
                <a:solidFill>
                  <a:schemeClr val="tx1"/>
                </a:solidFill>
                <a:latin typeface="+mn-lt"/>
                <a:ea typeface="+mn-ea"/>
                <a:cs typeface="+mn-cs"/>
              </a:rPr>
              <a:t> metadatos que en algunos casos serán comunes y acordados entre todas las administraciones integradas en SIR y en otros casos serán particulares del destino.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kern="1200" dirty="0" smtClean="0">
                <a:solidFill>
                  <a:schemeClr val="tx1"/>
                </a:solidFill>
                <a:latin typeface="+mn-lt"/>
                <a:ea typeface="+mn-ea"/>
                <a:cs typeface="+mn-cs"/>
              </a:rPr>
              <a:t>Simplificación</a:t>
            </a:r>
            <a:r>
              <a:rPr lang="es-ES" sz="1200" kern="1200" baseline="0" dirty="0" smtClean="0">
                <a:solidFill>
                  <a:schemeClr val="tx1"/>
                </a:solidFill>
                <a:latin typeface="+mn-lt"/>
                <a:ea typeface="+mn-ea"/>
                <a:cs typeface="+mn-cs"/>
              </a:rPr>
              <a:t> y unificación del formato de firma: </a:t>
            </a:r>
            <a:r>
              <a:rPr lang="es-ES" sz="1200" kern="1200" dirty="0" smtClean="0">
                <a:solidFill>
                  <a:schemeClr val="tx1"/>
                </a:solidFill>
                <a:latin typeface="+mn-lt"/>
                <a:ea typeface="+mn-ea"/>
                <a:cs typeface="+mn-cs"/>
              </a:rPr>
              <a:t>Requisito que se pretende abordar para todas las aplicaciones que</a:t>
            </a:r>
            <a:r>
              <a:rPr lang="es-ES" sz="1200" kern="1200" baseline="0" dirty="0" smtClean="0">
                <a:solidFill>
                  <a:schemeClr val="tx1"/>
                </a:solidFill>
                <a:latin typeface="+mn-lt"/>
                <a:ea typeface="+mn-ea"/>
                <a:cs typeface="+mn-cs"/>
              </a:rPr>
              <a:t> </a:t>
            </a:r>
            <a:r>
              <a:rPr lang="es-ES" sz="1200" kern="1200" dirty="0" err="1" smtClean="0">
                <a:solidFill>
                  <a:schemeClr val="tx1"/>
                </a:solidFill>
                <a:latin typeface="+mn-lt"/>
                <a:ea typeface="+mn-ea"/>
                <a:cs typeface="+mn-cs"/>
              </a:rPr>
              <a:t>interoperan</a:t>
            </a:r>
            <a:r>
              <a:rPr lang="es-ES" sz="1200" kern="1200" dirty="0" smtClean="0">
                <a:solidFill>
                  <a:schemeClr val="tx1"/>
                </a:solidFill>
                <a:latin typeface="+mn-lt"/>
                <a:ea typeface="+mn-ea"/>
                <a:cs typeface="+mn-cs"/>
              </a:rPr>
              <a:t> entre administraciones públicas con el fin de normalizar</a:t>
            </a:r>
            <a:r>
              <a:rPr lang="es-ES" sz="1200" kern="1200" baseline="0" dirty="0" smtClean="0">
                <a:solidFill>
                  <a:schemeClr val="tx1"/>
                </a:solidFill>
                <a:latin typeface="+mn-lt"/>
                <a:ea typeface="+mn-ea"/>
                <a:cs typeface="+mn-cs"/>
              </a:rPr>
              <a:t> la diversidad de formatos de firma en las aplicaciones de registro </a:t>
            </a:r>
            <a:r>
              <a:rPr lang="es-ES" sz="1200" kern="1200" dirty="0" smtClean="0">
                <a:solidFill>
                  <a:schemeClr val="tx1"/>
                </a:solidFill>
                <a:latin typeface="+mn-lt"/>
                <a:ea typeface="+mn-ea"/>
                <a:cs typeface="+mn-cs"/>
              </a:rPr>
              <a:t>que dificultan su validación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kern="1200" dirty="0" smtClean="0">
                <a:solidFill>
                  <a:schemeClr val="tx1"/>
                </a:solidFill>
                <a:latin typeface="+mn-lt"/>
                <a:ea typeface="+mn-ea"/>
                <a:cs typeface="+mn-cs"/>
              </a:rPr>
              <a:t>El sistema de referencia a documentos evita el intercambio de la documentación, sustituyéndolo por un sistema de intercambio de referencias normalizado para que pueda ser interpretado y utilizado por cualquier organismo o aplicación</a:t>
            </a:r>
            <a:endParaRPr lang="es-ES" sz="1200" kern="1200" baseline="0" dirty="0" smtClean="0">
              <a:solidFill>
                <a:schemeClr val="tx1"/>
              </a:solidFill>
              <a:latin typeface="+mn-lt"/>
              <a:ea typeface="+mn-ea"/>
              <a:cs typeface="+mn-cs"/>
            </a:endParaRPr>
          </a:p>
          <a:p>
            <a:pPr marL="171450" indent="-171450">
              <a:buFont typeface="Arial" panose="020B0604020202020204" pitchFamily="34" charset="0"/>
              <a:buChar char="•"/>
            </a:pPr>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6</a:t>
            </a:fld>
            <a:endParaRPr lang="es-ES" dirty="0"/>
          </a:p>
        </p:txBody>
      </p:sp>
    </p:spTree>
    <p:extLst>
      <p:ext uri="{BB962C8B-B14F-4D97-AF65-F5344CB8AC3E}">
        <p14:creationId xmlns:p14="http://schemas.microsoft.com/office/powerpoint/2010/main" val="4175833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Objetivo: Automatización del procesamiento de los</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asientos recibidos a través de unos</a:t>
            </a:r>
            <a:r>
              <a:rPr lang="es-ES" sz="1200" kern="1200" baseline="0" dirty="0" smtClean="0">
                <a:solidFill>
                  <a:schemeClr val="tx1"/>
                </a:solidFill>
                <a:latin typeface="+mn-lt"/>
                <a:ea typeface="+mn-ea"/>
                <a:cs typeface="+mn-cs"/>
              </a:rPr>
              <a:t> metadatos que en algunos casos serán comunes y acordados entre todas las administraciones integradas en SIR y en otros casos serán particulares del destino.</a:t>
            </a:r>
          </a:p>
          <a:p>
            <a:r>
              <a:rPr lang="es-ES" sz="1200" kern="1200" dirty="0" smtClean="0">
                <a:solidFill>
                  <a:schemeClr val="tx1"/>
                </a:solidFill>
                <a:latin typeface="+mn-lt"/>
                <a:ea typeface="+mn-ea"/>
                <a:cs typeface="+mn-cs"/>
              </a:rPr>
              <a:t>Para que la inclusión de Metadatos sea totalmente compatible con la Norma SICRES 3.0 y las aplicaciones de registro puedan incluir estos metadatos sin afectar al resto de aplicaciones integradas en SIR los metadatos se añaden en un Fichero Técnico XML Interno dentro del mensaje SICRES 3.0.</a:t>
            </a:r>
          </a:p>
          <a:p>
            <a:r>
              <a:rPr lang="es-ES" sz="1200" b="0" i="0" kern="1200" dirty="0" smtClean="0">
                <a:solidFill>
                  <a:schemeClr val="tx1"/>
                </a:solidFill>
                <a:effectLst/>
                <a:latin typeface="+mn-lt"/>
                <a:ea typeface="+mn-ea"/>
                <a:cs typeface="+mn-cs"/>
              </a:rPr>
              <a:t>La Norma</a:t>
            </a:r>
            <a:r>
              <a:rPr lang="es-ES" sz="1200" b="0" i="0" kern="1200" baseline="0" dirty="0" smtClean="0">
                <a:solidFill>
                  <a:schemeClr val="tx1"/>
                </a:solidFill>
                <a:effectLst/>
                <a:latin typeface="+mn-lt"/>
                <a:ea typeface="+mn-ea"/>
                <a:cs typeface="+mn-cs"/>
              </a:rPr>
              <a:t> SICRES 3.0 n</a:t>
            </a:r>
            <a:r>
              <a:rPr lang="es-ES" sz="1200" b="0" i="0" kern="1200" dirty="0" smtClean="0">
                <a:solidFill>
                  <a:schemeClr val="tx1"/>
                </a:solidFill>
                <a:effectLst/>
                <a:latin typeface="+mn-lt"/>
                <a:ea typeface="+mn-ea"/>
                <a:cs typeface="+mn-cs"/>
              </a:rPr>
              <a:t>ormaliza y establece de forma única, global y completa, el Modelo de Datos para el intercambio de asientos entre Entidades Registrales con independencia del Sistema de Registro origen o destino, y de la tecnología de intercambio.</a:t>
            </a:r>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En la próxima versión de la Norma SICRES 4.0 la información de los metadatos tendrá una sección propia y no será incluida como</a:t>
            </a:r>
            <a:r>
              <a:rPr lang="es-ES" sz="1200" kern="1200" baseline="0" dirty="0" smtClean="0">
                <a:solidFill>
                  <a:schemeClr val="tx1"/>
                </a:solidFill>
                <a:latin typeface="+mn-lt"/>
                <a:ea typeface="+mn-ea"/>
                <a:cs typeface="+mn-cs"/>
              </a:rPr>
              <a:t> fichero adjunto.</a:t>
            </a:r>
            <a:endParaRPr lang="es-ES" sz="1200" kern="1200" dirty="0" smtClean="0">
              <a:solidFill>
                <a:schemeClr val="tx1"/>
              </a:solidFill>
              <a:latin typeface="+mn-lt"/>
              <a:ea typeface="+mn-ea"/>
              <a:cs typeface="+mn-cs"/>
            </a:endParaRPr>
          </a:p>
          <a:p>
            <a:endParaRPr lang="es-ES" sz="1200" kern="1200" dirty="0" smtClean="0">
              <a:solidFill>
                <a:schemeClr val="tx1"/>
              </a:solidFill>
              <a:latin typeface="+mn-lt"/>
              <a:ea typeface="+mn-ea"/>
              <a:cs typeface="+mn-cs"/>
            </a:endParaRPr>
          </a:p>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7</a:t>
            </a:fld>
            <a:endParaRPr lang="es-ES" dirty="0"/>
          </a:p>
        </p:txBody>
      </p:sp>
    </p:spTree>
    <p:extLst>
      <p:ext uri="{BB962C8B-B14F-4D97-AF65-F5344CB8AC3E}">
        <p14:creationId xmlns:p14="http://schemas.microsoft.com/office/powerpoint/2010/main" val="1563451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Se han identificado los siguientes metadatos:</a:t>
            </a:r>
          </a:p>
          <a:p>
            <a:r>
              <a:rPr lang="es-ES" sz="1200" kern="1200" dirty="0" smtClean="0">
                <a:solidFill>
                  <a:schemeClr val="tx1"/>
                </a:solidFill>
                <a:latin typeface="+mn-lt"/>
                <a:ea typeface="+mn-ea"/>
                <a:cs typeface="+mn-cs"/>
              </a:rPr>
              <a:t>Metadatos fijos (comunes): son aquellos comunes a todos los Niveles de Administración y a todos los organismos.</a:t>
            </a:r>
          </a:p>
          <a:p>
            <a:r>
              <a:rPr lang="es-ES" sz="1200" kern="1200" dirty="0" smtClean="0">
                <a:solidFill>
                  <a:schemeClr val="tx1"/>
                </a:solidFill>
                <a:latin typeface="+mn-lt"/>
                <a:ea typeface="+mn-ea"/>
                <a:cs typeface="+mn-cs"/>
              </a:rPr>
              <a:t>Metadatos variables (particulares): cada organismo puede</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definir sus propios metadatos si así lo precisa.</a:t>
            </a:r>
          </a:p>
          <a:p>
            <a:r>
              <a:rPr lang="es-ES" sz="1200" kern="1200" dirty="0" smtClean="0">
                <a:solidFill>
                  <a:schemeClr val="tx1"/>
                </a:solidFill>
                <a:latin typeface="+mn-lt"/>
                <a:ea typeface="+mn-ea"/>
                <a:cs typeface="+mn-cs"/>
              </a:rPr>
              <a:t>Además, los metadatos pueden ser a nivel de asiento registral y a nivel de documento adjunto. Por tanto, los metadatos posibles:</a:t>
            </a:r>
          </a:p>
          <a:p>
            <a:r>
              <a:rPr lang="es-ES" sz="1200" kern="1200" dirty="0" smtClean="0">
                <a:solidFill>
                  <a:schemeClr val="tx1"/>
                </a:solidFill>
                <a:latin typeface="+mn-lt"/>
                <a:ea typeface="+mn-ea"/>
                <a:cs typeface="+mn-cs"/>
              </a:rPr>
              <a:t>Metadatos a nivel de asiento registral:</a:t>
            </a:r>
          </a:p>
          <a:p>
            <a:r>
              <a:rPr lang="es-ES" sz="1200" kern="1200" dirty="0" smtClean="0">
                <a:solidFill>
                  <a:schemeClr val="tx1"/>
                </a:solidFill>
                <a:latin typeface="+mn-lt"/>
                <a:ea typeface="+mn-ea"/>
                <a:cs typeface="+mn-cs"/>
              </a:rPr>
              <a:t>o Metadatos fijos</a:t>
            </a:r>
          </a:p>
          <a:p>
            <a:r>
              <a:rPr lang="es-ES" sz="1200" kern="1200" dirty="0" smtClean="0">
                <a:solidFill>
                  <a:schemeClr val="tx1"/>
                </a:solidFill>
                <a:latin typeface="+mn-lt"/>
                <a:ea typeface="+mn-ea"/>
                <a:cs typeface="+mn-cs"/>
              </a:rPr>
              <a:t>o Metadatos variables</a:t>
            </a:r>
          </a:p>
          <a:p>
            <a:r>
              <a:rPr lang="es-ES" sz="1200" kern="1200" dirty="0" smtClean="0">
                <a:solidFill>
                  <a:schemeClr val="tx1"/>
                </a:solidFill>
                <a:latin typeface="+mn-lt"/>
                <a:ea typeface="+mn-ea"/>
                <a:cs typeface="+mn-cs"/>
              </a:rPr>
              <a:t>Metadatos a nivel de documento adjunto:</a:t>
            </a:r>
          </a:p>
          <a:p>
            <a:r>
              <a:rPr lang="es-ES" sz="1200" kern="1200" dirty="0" smtClean="0">
                <a:solidFill>
                  <a:schemeClr val="tx1"/>
                </a:solidFill>
                <a:latin typeface="+mn-lt"/>
                <a:ea typeface="+mn-ea"/>
                <a:cs typeface="+mn-cs"/>
              </a:rPr>
              <a:t>o Metadatos del documento ENI</a:t>
            </a:r>
          </a:p>
          <a:p>
            <a:r>
              <a:rPr lang="es-ES" sz="1200" kern="1200" dirty="0" smtClean="0">
                <a:solidFill>
                  <a:schemeClr val="tx1"/>
                </a:solidFill>
                <a:latin typeface="+mn-lt"/>
                <a:ea typeface="+mn-ea"/>
                <a:cs typeface="+mn-cs"/>
              </a:rPr>
              <a:t>o Metadatos fijos</a:t>
            </a:r>
          </a:p>
          <a:p>
            <a:r>
              <a:rPr lang="es-ES" sz="1200" kern="1200" dirty="0" smtClean="0">
                <a:solidFill>
                  <a:schemeClr val="tx1"/>
                </a:solidFill>
                <a:latin typeface="+mn-lt"/>
                <a:ea typeface="+mn-ea"/>
                <a:cs typeface="+mn-cs"/>
              </a:rPr>
              <a:t>o Metadatos variables</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La librería de intercambio incluirá la gestión de los metadatos: composición del</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fichero técnico de metadatado e incorporación al mensaje SICRES 3.0 al realizar el</a:t>
            </a:r>
          </a:p>
          <a:p>
            <a:r>
              <a:rPr lang="es-ES" sz="1200" kern="1200" dirty="0" smtClean="0">
                <a:solidFill>
                  <a:schemeClr val="tx1"/>
                </a:solidFill>
                <a:latin typeface="+mn-lt"/>
                <a:ea typeface="+mn-ea"/>
                <a:cs typeface="+mn-cs"/>
              </a:rPr>
              <a:t>envío, e interpretación del fichero técnico para los registros recibidos.</a:t>
            </a:r>
          </a:p>
          <a:p>
            <a:endParaRPr lang="es-ES" sz="1200" kern="1200" dirty="0" smtClean="0">
              <a:solidFill>
                <a:schemeClr val="tx1"/>
              </a:solidFill>
              <a:latin typeface="+mn-lt"/>
              <a:ea typeface="+mn-ea"/>
              <a:cs typeface="+mn-cs"/>
            </a:endParaRPr>
          </a:p>
          <a:p>
            <a:r>
              <a:rPr lang="es-ES_tradnl" sz="1200" kern="1200" dirty="0" smtClean="0">
                <a:solidFill>
                  <a:schemeClr val="tx1"/>
                </a:solidFill>
                <a:effectLst/>
                <a:latin typeface="+mn-lt"/>
                <a:ea typeface="+mn-ea"/>
                <a:cs typeface="+mn-cs"/>
              </a:rPr>
              <a:t>Para los metadatos Generales el nombre del Atributo estará predefinido para que todas las aplicaciones de registro lo interpreten de la misma manera.</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Atributos Generales del Asientos Registral:</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Código SIA</a:t>
            </a:r>
            <a:r>
              <a:rPr lang="es-ES_tradnl" sz="1200" kern="1200" dirty="0" smtClean="0">
                <a:solidFill>
                  <a:schemeClr val="tx1"/>
                </a:solidFill>
                <a:effectLst/>
                <a:latin typeface="+mn-lt"/>
                <a:ea typeface="+mn-ea"/>
                <a:cs typeface="+mn-cs"/>
              </a:rPr>
              <a:t>: código del trámite administrativo correspondiente al asiento registral.</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Presencial/No Presencial</a:t>
            </a:r>
            <a:r>
              <a:rPr lang="es-ES_tradnl" sz="1200" kern="1200" dirty="0" smtClean="0">
                <a:solidFill>
                  <a:schemeClr val="tx1"/>
                </a:solidFill>
                <a:effectLst/>
                <a:latin typeface="+mn-lt"/>
                <a:ea typeface="+mn-ea"/>
                <a:cs typeface="+mn-cs"/>
              </a:rPr>
              <a:t>: indica si el asiento se ha realizado de forma presencial en una oficina de registro/unidad de tramitación, o ha sido realizado a través de una Sede Electrónica u otra aplicación informática.</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Tipo de Envío de la Documentación</a:t>
            </a:r>
            <a:r>
              <a:rPr lang="es-ES_tradnl" sz="1200" kern="1200" dirty="0" smtClean="0">
                <a:solidFill>
                  <a:schemeClr val="tx1"/>
                </a:solidFill>
                <a:effectLst/>
                <a:latin typeface="+mn-lt"/>
                <a:ea typeface="+mn-ea"/>
                <a:cs typeface="+mn-cs"/>
              </a:rPr>
              <a:t>: indica si la documentación adjunta al registro se envía embebida en el propio mensaje SICRES o a través del Sistema de Referencia Única de Documentación.</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Códigos </a:t>
            </a:r>
            <a:r>
              <a:rPr lang="es-ES_tradnl" sz="1200" b="1" kern="1200" dirty="0" err="1" smtClean="0">
                <a:solidFill>
                  <a:schemeClr val="tx1"/>
                </a:solidFill>
                <a:effectLst/>
                <a:latin typeface="+mn-lt"/>
                <a:ea typeface="+mn-ea"/>
                <a:cs typeface="+mn-cs"/>
              </a:rPr>
              <a:t>Dire</a:t>
            </a:r>
            <a:r>
              <a:rPr lang="es-ES_tradnl" sz="1200" kern="1200" dirty="0" smtClean="0">
                <a:solidFill>
                  <a:schemeClr val="tx1"/>
                </a:solidFill>
                <a:effectLst/>
                <a:latin typeface="+mn-lt"/>
                <a:ea typeface="+mn-ea"/>
                <a:cs typeface="+mn-cs"/>
              </a:rPr>
              <a:t>: códigos del Directorio de Entidades (unívocamente asociados a los identificadores de interesados/representantes)</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Atributos Generales del Documento Anexo:</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Hash</a:t>
            </a:r>
            <a:r>
              <a:rPr lang="es-ES_tradnl" sz="1200" kern="1200" dirty="0" smtClean="0">
                <a:solidFill>
                  <a:schemeClr val="tx1"/>
                </a:solidFill>
                <a:effectLst/>
                <a:latin typeface="+mn-lt"/>
                <a:ea typeface="+mn-ea"/>
                <a:cs typeface="+mn-cs"/>
              </a:rPr>
              <a:t>: código hash del documento</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Algoritmo de Generación del Hash</a:t>
            </a:r>
            <a:r>
              <a:rPr lang="es-ES_tradnl" sz="1200" kern="1200" dirty="0" smtClean="0">
                <a:solidFill>
                  <a:schemeClr val="tx1"/>
                </a:solidFill>
                <a:effectLst/>
                <a:latin typeface="+mn-lt"/>
                <a:ea typeface="+mn-ea"/>
                <a:cs typeface="+mn-cs"/>
              </a:rPr>
              <a:t>: algoritmo con el que se ha generado el hash anterior</a:t>
            </a:r>
            <a:endParaRPr lang="es-ES" sz="1200" kern="1200" dirty="0" smtClean="0">
              <a:solidFill>
                <a:schemeClr val="tx1"/>
              </a:solidFill>
              <a:effectLst/>
              <a:latin typeface="+mn-lt"/>
              <a:ea typeface="+mn-ea"/>
              <a:cs typeface="+mn-cs"/>
            </a:endParaRPr>
          </a:p>
          <a:p>
            <a:pPr lvl="1"/>
            <a:r>
              <a:rPr lang="es-ES_tradnl" sz="1200" b="1" kern="1200" dirty="0" smtClean="0">
                <a:solidFill>
                  <a:schemeClr val="tx1"/>
                </a:solidFill>
                <a:effectLst/>
                <a:latin typeface="+mn-lt"/>
                <a:ea typeface="+mn-ea"/>
                <a:cs typeface="+mn-cs"/>
              </a:rPr>
              <a:t>CSV</a:t>
            </a:r>
            <a:r>
              <a:rPr lang="es-ES_tradnl" sz="1200" kern="1200" dirty="0" smtClean="0">
                <a:solidFill>
                  <a:schemeClr val="tx1"/>
                </a:solidFill>
                <a:effectLst/>
                <a:latin typeface="+mn-lt"/>
                <a:ea typeface="+mn-ea"/>
                <a:cs typeface="+mn-cs"/>
              </a:rPr>
              <a:t>: código de verificación seguro del documento</a:t>
            </a:r>
            <a:endParaRPr lang="es-ES" sz="1200" kern="1200" dirty="0" smtClean="0">
              <a:solidFill>
                <a:schemeClr val="tx1"/>
              </a:solidFill>
              <a:effectLst/>
              <a:latin typeface="+mn-lt"/>
              <a:ea typeface="+mn-ea"/>
              <a:cs typeface="+mn-cs"/>
            </a:endParaRPr>
          </a:p>
          <a:p>
            <a:endParaRPr lang="es-ES" sz="1200" kern="1200" dirty="0" smtClean="0">
              <a:solidFill>
                <a:schemeClr val="tx1"/>
              </a:solidFill>
              <a:latin typeface="+mn-lt"/>
              <a:ea typeface="+mn-ea"/>
              <a:cs typeface="+mn-cs"/>
            </a:endParaRPr>
          </a:p>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8</a:t>
            </a:fld>
            <a:endParaRPr lang="es-ES" dirty="0"/>
          </a:p>
        </p:txBody>
      </p:sp>
    </p:spTree>
    <p:extLst>
      <p:ext uri="{BB962C8B-B14F-4D97-AF65-F5344CB8AC3E}">
        <p14:creationId xmlns:p14="http://schemas.microsoft.com/office/powerpoint/2010/main" val="1783629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Simplificación y unificación del formato de firma. </a:t>
            </a:r>
          </a:p>
          <a:p>
            <a:r>
              <a:rPr lang="es-ES" sz="1200" kern="1200" dirty="0" smtClean="0">
                <a:solidFill>
                  <a:schemeClr val="tx1"/>
                </a:solidFill>
                <a:latin typeface="+mn-lt"/>
                <a:ea typeface="+mn-ea"/>
                <a:cs typeface="+mn-cs"/>
              </a:rPr>
              <a:t>Requisito que se pretende abordar para todas las aplicaciones que</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interoperan entre administraciones públicas con el fin de normalidad</a:t>
            </a:r>
            <a:r>
              <a:rPr lang="es-ES" sz="1200" kern="1200" baseline="0" dirty="0" smtClean="0">
                <a:solidFill>
                  <a:schemeClr val="tx1"/>
                </a:solidFill>
                <a:latin typeface="+mn-lt"/>
                <a:ea typeface="+mn-ea"/>
                <a:cs typeface="+mn-cs"/>
              </a:rPr>
              <a:t> la diversidad de formatos de firma en las aplicaciones de registro </a:t>
            </a:r>
            <a:r>
              <a:rPr lang="es-ES" sz="1200" kern="1200" dirty="0" smtClean="0">
                <a:solidFill>
                  <a:schemeClr val="tx1"/>
                </a:solidFill>
                <a:latin typeface="+mn-lt"/>
                <a:ea typeface="+mn-ea"/>
                <a:cs typeface="+mn-cs"/>
              </a:rPr>
              <a:t>que dificultan su validación, y para poder firmar documentos de gran tamaño sin afectar al rendimiento</a:t>
            </a:r>
          </a:p>
          <a:p>
            <a:r>
              <a:rPr lang="es-ES" sz="1200" kern="1200" dirty="0" smtClean="0">
                <a:solidFill>
                  <a:schemeClr val="tx1"/>
                </a:solidFill>
                <a:latin typeface="+mn-lt"/>
                <a:ea typeface="+mn-ea"/>
                <a:cs typeface="+mn-cs"/>
              </a:rPr>
              <a:t>Para SIR se han elegido los siguientes formatos para la firma de los documentos anexos a los asientos registrales:</a:t>
            </a:r>
          </a:p>
          <a:p>
            <a:r>
              <a:rPr lang="es-ES" sz="1200" kern="1200" dirty="0" smtClean="0">
                <a:solidFill>
                  <a:schemeClr val="tx1"/>
                </a:solidFill>
                <a:latin typeface="+mn-lt"/>
                <a:ea typeface="+mn-ea"/>
                <a:cs typeface="+mn-cs"/>
              </a:rPr>
              <a:t>o Firma PADES para documentos PDF de pequeño tamaño que deben ser</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tratados por personas de forma manual (por ejemplo el justificante)</a:t>
            </a:r>
          </a:p>
          <a:p>
            <a:r>
              <a:rPr lang="es-ES" sz="1200" kern="1200" dirty="0" smtClean="0">
                <a:solidFill>
                  <a:schemeClr val="tx1"/>
                </a:solidFill>
                <a:latin typeface="+mn-lt"/>
                <a:ea typeface="+mn-ea"/>
                <a:cs typeface="+mn-cs"/>
              </a:rPr>
              <a:t>o Firma XADES-Manifest, BASELINE o firma CSV para el resto de documentos adjuntos.</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Las aplicaciones de registro deberán firmar:</a:t>
            </a:r>
          </a:p>
          <a:p>
            <a:r>
              <a:rPr lang="es-ES" sz="1200" kern="1200" dirty="0" smtClean="0">
                <a:solidFill>
                  <a:schemeClr val="tx1"/>
                </a:solidFill>
                <a:latin typeface="+mn-lt"/>
                <a:ea typeface="+mn-ea"/>
                <a:cs typeface="+mn-cs"/>
              </a:rPr>
              <a:t>Los justificantes de registro con firma PADES.</a:t>
            </a:r>
          </a:p>
          <a:p>
            <a:r>
              <a:rPr lang="es-ES" sz="1200" kern="1200" dirty="0" smtClean="0">
                <a:solidFill>
                  <a:schemeClr val="tx1"/>
                </a:solidFill>
                <a:latin typeface="+mn-lt"/>
                <a:ea typeface="+mn-ea"/>
                <a:cs typeface="+mn-cs"/>
              </a:rPr>
              <a:t>Los documentos anexos a los asientos registrales bien con firma XADES-Manifest o</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con firma CSV.</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El detalle de las especificaciones correspondientes a cada uno de estos tipos de firma está publicado</a:t>
            </a:r>
            <a:r>
              <a:rPr lang="es-ES" sz="1200" kern="1200" baseline="0" dirty="0" smtClean="0">
                <a:solidFill>
                  <a:schemeClr val="tx1"/>
                </a:solidFill>
                <a:latin typeface="+mn-lt"/>
                <a:ea typeface="+mn-ea"/>
                <a:cs typeface="+mn-cs"/>
              </a:rPr>
              <a:t> por el grupo de trabajo los grupos de trabajo </a:t>
            </a:r>
            <a:r>
              <a:rPr lang="es-ES" sz="1200" kern="1200" dirty="0" smtClean="0">
                <a:solidFill>
                  <a:schemeClr val="tx1"/>
                </a:solidFill>
                <a:latin typeface="+mn-lt"/>
                <a:ea typeface="+mn-ea"/>
                <a:cs typeface="+mn-cs"/>
              </a:rPr>
              <a:t>.</a:t>
            </a:r>
          </a:p>
          <a:p>
            <a:endParaRPr lang="es-ES" sz="1200" kern="1200" dirty="0" smtClean="0">
              <a:solidFill>
                <a:schemeClr val="tx1"/>
              </a:solidFill>
              <a:latin typeface="+mn-lt"/>
              <a:ea typeface="+mn-ea"/>
              <a:cs typeface="+mn-cs"/>
            </a:endParaRPr>
          </a:p>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9</a:t>
            </a:fld>
            <a:endParaRPr lang="es-ES" dirty="0"/>
          </a:p>
        </p:txBody>
      </p:sp>
    </p:spTree>
    <p:extLst>
      <p:ext uri="{BB962C8B-B14F-4D97-AF65-F5344CB8AC3E}">
        <p14:creationId xmlns:p14="http://schemas.microsoft.com/office/powerpoint/2010/main" val="2645797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El sistema de referencia a documentos evita el intercambio de la documentación, sustituyéndolo por un sistema de intercambio de referencias normalizado para que pueda ser interpretado y utilizado por cualquier organismo o aplicación, en nuestro caso integrada</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en SIR.</a:t>
            </a:r>
          </a:p>
          <a:p>
            <a:r>
              <a:rPr lang="es-ES" sz="1200" kern="1200" dirty="0" smtClean="0">
                <a:solidFill>
                  <a:schemeClr val="tx1"/>
                </a:solidFill>
                <a:latin typeface="+mn-lt"/>
                <a:ea typeface="+mn-ea"/>
                <a:cs typeface="+mn-cs"/>
              </a:rPr>
              <a:t>El objetivo</a:t>
            </a:r>
            <a:r>
              <a:rPr lang="es-ES" sz="1200" kern="1200" baseline="0" dirty="0" smtClean="0">
                <a:solidFill>
                  <a:schemeClr val="tx1"/>
                </a:solidFill>
                <a:latin typeface="+mn-lt"/>
                <a:ea typeface="+mn-ea"/>
                <a:cs typeface="+mn-cs"/>
              </a:rPr>
              <a:t> es </a:t>
            </a:r>
            <a:r>
              <a:rPr lang="es-ES" sz="1200" kern="1200" dirty="0" smtClean="0">
                <a:solidFill>
                  <a:schemeClr val="tx1"/>
                </a:solidFill>
                <a:latin typeface="+mn-lt"/>
                <a:ea typeface="+mn-ea"/>
                <a:cs typeface="+mn-cs"/>
              </a:rPr>
              <a:t>eliminar las restricciones actuales de tamaño</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y número de adjuntos que actualmente tiene la plataforma (máximo 5 ficheros</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anexos, máximo 10MB por fichero, máximo 15MB por la totalidad de adjuntos).</a:t>
            </a:r>
          </a:p>
          <a:p>
            <a:endParaRPr lang="es-ES" sz="1200" kern="1200" dirty="0" smtClean="0">
              <a:solidFill>
                <a:schemeClr val="tx1"/>
              </a:solidFill>
              <a:latin typeface="+mn-lt"/>
              <a:ea typeface="+mn-ea"/>
              <a:cs typeface="+mn-cs"/>
            </a:endParaRPr>
          </a:p>
          <a:p>
            <a:r>
              <a:rPr lang="es-ES" sz="1200" kern="1200" dirty="0" smtClean="0">
                <a:solidFill>
                  <a:schemeClr val="tx1"/>
                </a:solidFill>
                <a:latin typeface="+mn-lt"/>
                <a:ea typeface="+mn-ea"/>
                <a:cs typeface="+mn-cs"/>
              </a:rPr>
              <a:t>Con esta solución, cada aplicación de registro puede tener un repositorio propio de documentación, o utilizar el repositorio CSV Storage proporcionado por la SGAD. Los</a:t>
            </a:r>
          </a:p>
          <a:p>
            <a:r>
              <a:rPr lang="es-ES" sz="1200" kern="1200" dirty="0" smtClean="0">
                <a:solidFill>
                  <a:schemeClr val="tx1"/>
                </a:solidFill>
                <a:latin typeface="+mn-lt"/>
                <a:ea typeface="+mn-ea"/>
                <a:cs typeface="+mn-cs"/>
              </a:rPr>
              <a:t>documentos adjuntos al asiento registral vendrán referenciados con un identificador único de documento y la URL para su descarga.</a:t>
            </a:r>
          </a:p>
          <a:p>
            <a:pPr marL="228600" lvl="0" indent="-228600">
              <a:buFont typeface="+mj-lt"/>
              <a:buAutoNum type="arabicPeriod"/>
            </a:pPr>
            <a:r>
              <a:rPr lang="es-ES" sz="1200" kern="1200" dirty="0" smtClean="0">
                <a:solidFill>
                  <a:schemeClr val="tx1"/>
                </a:solidFill>
                <a:effectLst/>
                <a:latin typeface="+mn-lt"/>
                <a:ea typeface="+mn-ea"/>
                <a:cs typeface="+mn-cs"/>
              </a:rPr>
              <a:t>La aplicación generadora del documento ha de disponer de información de acceso al mismo:</a:t>
            </a:r>
          </a:p>
          <a:p>
            <a:pPr marL="685800" lvl="1" indent="-228600">
              <a:buFont typeface="Arial" panose="020B0604020202020204" pitchFamily="34" charset="0"/>
              <a:buChar char="•"/>
            </a:pPr>
            <a:r>
              <a:rPr lang="es-ES" sz="1200" kern="1200" dirty="0" smtClean="0">
                <a:solidFill>
                  <a:schemeClr val="tx1"/>
                </a:solidFill>
                <a:effectLst/>
                <a:latin typeface="+mn-lt"/>
                <a:ea typeface="+mn-ea"/>
                <a:cs typeface="+mn-cs"/>
              </a:rPr>
              <a:t>Identificador del documento</a:t>
            </a:r>
          </a:p>
          <a:p>
            <a:pPr marL="685800" lvl="1" indent="-228600">
              <a:buFont typeface="Arial" panose="020B0604020202020204" pitchFamily="34" charset="0"/>
              <a:buChar char="•"/>
            </a:pPr>
            <a:r>
              <a:rPr lang="es-ES" sz="1200" kern="1200" dirty="0" smtClean="0">
                <a:solidFill>
                  <a:schemeClr val="tx1"/>
                </a:solidFill>
                <a:effectLst/>
                <a:latin typeface="+mn-lt"/>
                <a:ea typeface="+mn-ea"/>
                <a:cs typeface="+mn-cs"/>
              </a:rPr>
              <a:t>Información de Permisos</a:t>
            </a:r>
          </a:p>
          <a:p>
            <a:pPr marL="685800" lvl="1" indent="-228600">
              <a:buFont typeface="Arial" panose="020B0604020202020204" pitchFamily="34" charset="0"/>
              <a:buChar char="•"/>
            </a:pPr>
            <a:r>
              <a:rPr lang="es-ES" sz="1200" kern="1200" dirty="0" smtClean="0">
                <a:solidFill>
                  <a:schemeClr val="tx1"/>
                </a:solidFill>
                <a:effectLst/>
                <a:latin typeface="+mn-lt"/>
                <a:ea typeface="+mn-ea"/>
                <a:cs typeface="+mn-cs"/>
              </a:rPr>
              <a:t>URL del web service de acceso al mismo.</a:t>
            </a:r>
          </a:p>
          <a:p>
            <a:pPr marL="228600" lvl="0" indent="-228600">
              <a:buFont typeface="+mj-lt"/>
              <a:buAutoNum type="arabicPeriod"/>
            </a:pPr>
            <a:r>
              <a:rPr lang="es-ES" sz="1200" kern="1200" dirty="0" smtClean="0">
                <a:solidFill>
                  <a:schemeClr val="tx1"/>
                </a:solidFill>
                <a:effectLst/>
                <a:latin typeface="+mn-lt"/>
                <a:ea typeface="+mn-ea"/>
                <a:cs typeface="+mn-cs"/>
              </a:rPr>
              <a:t>La aplicación generadora del documento enviaría la información (a) y (c) a la aplicación destinataria. </a:t>
            </a:r>
          </a:p>
          <a:p>
            <a:pPr marL="228600" lvl="0" indent="-228600">
              <a:buFont typeface="+mj-lt"/>
              <a:buAutoNum type="arabicPeriod"/>
            </a:pPr>
            <a:r>
              <a:rPr lang="es-ES" sz="1200" kern="1200" dirty="0" smtClean="0">
                <a:solidFill>
                  <a:schemeClr val="tx1"/>
                </a:solidFill>
                <a:effectLst/>
                <a:latin typeface="+mn-lt"/>
                <a:ea typeface="+mn-ea"/>
                <a:cs typeface="+mn-cs"/>
              </a:rPr>
              <a:t>La aplicación destino deberá llamar a (c) con la información de (a) y aportando Información de permisos (b), en su caso.</a:t>
            </a:r>
          </a:p>
          <a:p>
            <a:pPr marL="685800" lvl="1" indent="-228600">
              <a:buFont typeface="Arial" panose="020B0604020202020204" pitchFamily="34" charset="0"/>
              <a:buChar char="•"/>
            </a:pPr>
            <a:r>
              <a:rPr lang="es-ES" sz="1200" kern="1200" dirty="0" smtClean="0">
                <a:solidFill>
                  <a:schemeClr val="tx1"/>
                </a:solidFill>
                <a:effectLst/>
                <a:latin typeface="+mn-lt"/>
                <a:ea typeface="+mn-ea"/>
                <a:cs typeface="+mn-cs"/>
              </a:rPr>
              <a:t>Es importante hacer notar que en ocasiones, como en el intercambio de registros, existe una plataforma que intermedia (en este caso, el SIR), que podría aportar en este caso, credenciales “extra” a la aplicación de destino del documento para dar permisos “por defecto”.</a:t>
            </a:r>
          </a:p>
          <a:p>
            <a:pPr marL="228600" lvl="0" indent="-228600">
              <a:buFont typeface="+mj-lt"/>
              <a:buAutoNum type="arabicPeriod"/>
            </a:pPr>
            <a:r>
              <a:rPr lang="es-ES" sz="1200" kern="1200" dirty="0" smtClean="0">
                <a:solidFill>
                  <a:schemeClr val="tx1"/>
                </a:solidFill>
                <a:effectLst/>
                <a:latin typeface="+mn-lt"/>
                <a:ea typeface="+mn-ea"/>
                <a:cs typeface="+mn-cs"/>
              </a:rPr>
              <a:t>La aplicación generadora del documento contrastará que dispone del documento referenciado, y en su caso, que las credenciales aportadas son válidas para acceder al mismo.</a:t>
            </a:r>
          </a:p>
          <a:p>
            <a:pPr marL="228600" lvl="0" indent="-228600">
              <a:buFont typeface="+mj-lt"/>
              <a:buAutoNum type="arabicPeriod"/>
            </a:pPr>
            <a:endParaRPr lang="es-ES" sz="1200" kern="1200" dirty="0" smtClean="0">
              <a:solidFill>
                <a:schemeClr val="tx1"/>
              </a:solidFill>
              <a:effectLst/>
              <a:latin typeface="+mn-lt"/>
              <a:ea typeface="+mn-ea"/>
              <a:cs typeface="+mn-cs"/>
            </a:endParaRPr>
          </a:p>
          <a:p>
            <a:pPr marL="0" lvl="0" indent="0">
              <a:buFont typeface="+mj-lt"/>
              <a:buNone/>
            </a:pPr>
            <a:r>
              <a:rPr lang="es-ES" sz="1200" kern="1200" dirty="0" smtClean="0">
                <a:solidFill>
                  <a:schemeClr val="tx1"/>
                </a:solidFill>
                <a:effectLst/>
                <a:latin typeface="+mn-lt"/>
                <a:ea typeface="+mn-ea"/>
                <a:cs typeface="+mn-cs"/>
              </a:rPr>
              <a:t>Todos aquellos repositorios que quieran formar parte del sistema de referencias deberán implementar una interfaz de consulta para</a:t>
            </a:r>
            <a:r>
              <a:rPr lang="es-ES" sz="1200" kern="1200" baseline="0" dirty="0" smtClean="0">
                <a:solidFill>
                  <a:schemeClr val="tx1"/>
                </a:solidFill>
                <a:effectLst/>
                <a:latin typeface="+mn-lt"/>
                <a:ea typeface="+mn-ea"/>
                <a:cs typeface="+mn-cs"/>
              </a:rPr>
              <a:t> que puedan consultar sus documentos y un cliente de consulta </a:t>
            </a:r>
            <a:r>
              <a:rPr lang="es-ES" sz="1200" kern="1200" dirty="0" smtClean="0">
                <a:solidFill>
                  <a:schemeClr val="tx1"/>
                </a:solidFill>
                <a:effectLst/>
                <a:latin typeface="+mn-lt"/>
                <a:ea typeface="+mn-ea"/>
                <a:cs typeface="+mn-cs"/>
              </a:rPr>
              <a:t>para poder consultar a su vez documentos en otros repositorios.</a:t>
            </a:r>
          </a:p>
          <a:p>
            <a:pPr marL="0" lvl="0" indent="0">
              <a:buFont typeface="+mj-lt"/>
              <a:buNone/>
            </a:pPr>
            <a:endParaRPr lang="es-ES" sz="1200" kern="1200" dirty="0" smtClean="0">
              <a:solidFill>
                <a:schemeClr val="tx1"/>
              </a:solidFill>
              <a:effectLst/>
              <a:latin typeface="+mn-lt"/>
              <a:ea typeface="+mn-ea"/>
              <a:cs typeface="+mn-cs"/>
            </a:endParaRPr>
          </a:p>
          <a:p>
            <a:r>
              <a:rPr lang="es-ES" sz="1200" kern="1200" dirty="0" smtClean="0">
                <a:solidFill>
                  <a:schemeClr val="tx1"/>
                </a:solidFill>
                <a:effectLst/>
                <a:latin typeface="+mn-lt"/>
                <a:ea typeface="+mn-ea"/>
                <a:cs typeface="+mn-cs"/>
              </a:rPr>
              <a:t>Para que este acceso pueda ser efectivo se pueden dar dos casos:</a:t>
            </a:r>
          </a:p>
          <a:p>
            <a:pPr lvl="0"/>
            <a:r>
              <a:rPr lang="es-ES" sz="1200" kern="1200" dirty="0" smtClean="0">
                <a:solidFill>
                  <a:schemeClr val="tx1"/>
                </a:solidFill>
                <a:effectLst/>
                <a:latin typeface="+mn-lt"/>
                <a:ea typeface="+mn-ea"/>
                <a:cs typeface="+mn-cs"/>
              </a:rPr>
              <a:t>Establecer para el documento a intercambiar </a:t>
            </a:r>
            <a:r>
              <a:rPr lang="es-ES" sz="1200" b="1" kern="1200" dirty="0" smtClean="0">
                <a:solidFill>
                  <a:schemeClr val="tx1"/>
                </a:solidFill>
                <a:effectLst/>
                <a:latin typeface="+mn-lt"/>
                <a:ea typeface="+mn-ea"/>
                <a:cs typeface="+mn-cs"/>
              </a:rPr>
              <a:t>permisos públicos</a:t>
            </a:r>
            <a:r>
              <a:rPr lang="es-ES" sz="1200" kern="1200" dirty="0" smtClean="0">
                <a:solidFill>
                  <a:schemeClr val="tx1"/>
                </a:solidFill>
                <a:effectLst/>
                <a:latin typeface="+mn-lt"/>
                <a:ea typeface="+mn-ea"/>
                <a:cs typeface="+mn-cs"/>
              </a:rPr>
              <a:t>, es decir, todo aquel que tenga la referencia podrá acceder al mismo. </a:t>
            </a:r>
          </a:p>
          <a:p>
            <a:pPr lvl="1"/>
            <a:r>
              <a:rPr lang="es-ES" sz="1200" kern="1200" dirty="0" smtClean="0">
                <a:solidFill>
                  <a:schemeClr val="tx1"/>
                </a:solidFill>
                <a:effectLst/>
                <a:latin typeface="+mn-lt"/>
                <a:ea typeface="+mn-ea"/>
                <a:cs typeface="+mn-cs"/>
              </a:rPr>
              <a:t>Ejemplo: GEISER, podría establecer para todos los anexos permisos públicos de acceso, de modo que todas las aplicaciones de registro integradas en SIR podrían recuperar el documento llegado el caso.</a:t>
            </a:r>
          </a:p>
          <a:p>
            <a:pPr lvl="0"/>
            <a:r>
              <a:rPr lang="es-ES" sz="1200" kern="1200" dirty="0" smtClean="0">
                <a:solidFill>
                  <a:schemeClr val="tx1"/>
                </a:solidFill>
                <a:effectLst/>
                <a:latin typeface="+mn-lt"/>
                <a:ea typeface="+mn-ea"/>
                <a:cs typeface="+mn-cs"/>
              </a:rPr>
              <a:t>Establecer para el documento a intercambiar </a:t>
            </a:r>
            <a:r>
              <a:rPr lang="es-ES" sz="1200" b="1" kern="1200" dirty="0" smtClean="0">
                <a:solidFill>
                  <a:schemeClr val="tx1"/>
                </a:solidFill>
                <a:effectLst/>
                <a:latin typeface="+mn-lt"/>
                <a:ea typeface="+mn-ea"/>
                <a:cs typeface="+mn-cs"/>
              </a:rPr>
              <a:t>permisos restrictivos por aplicación o grupo</a:t>
            </a:r>
            <a:r>
              <a:rPr lang="es-ES" sz="1200" kern="1200" dirty="0" smtClean="0">
                <a:solidFill>
                  <a:schemeClr val="tx1"/>
                </a:solidFill>
                <a:effectLst/>
                <a:latin typeface="+mn-lt"/>
                <a:ea typeface="+mn-ea"/>
                <a:cs typeface="+mn-cs"/>
              </a:rPr>
              <a:t>. La aplicación con permisos en cada momento podrá modificar los mismos para dar acceso a otras aplicaciones. </a:t>
            </a:r>
          </a:p>
          <a:p>
            <a:pPr lvl="1"/>
            <a:r>
              <a:rPr lang="es-ES" sz="1200" kern="1200" dirty="0" smtClean="0">
                <a:solidFill>
                  <a:schemeClr val="tx1"/>
                </a:solidFill>
                <a:effectLst/>
                <a:latin typeface="+mn-lt"/>
                <a:ea typeface="+mn-ea"/>
                <a:cs typeface="+mn-cs"/>
              </a:rPr>
              <a:t>Ejemplo: Portafirmas envía un documento firmado a la aplicación de Extranjería. Portafirmas crearía el documento y le añadiría permisos para la aplicación Extranjería. En este caso se debe tener conocimiento de qué aplicación va a acceder.</a:t>
            </a:r>
          </a:p>
          <a:p>
            <a:pPr lvl="1"/>
            <a:r>
              <a:rPr lang="es-ES" sz="1200" kern="1200" dirty="0" smtClean="0">
                <a:solidFill>
                  <a:schemeClr val="tx1"/>
                </a:solidFill>
                <a:effectLst/>
                <a:latin typeface="+mn-lt"/>
                <a:ea typeface="+mn-ea"/>
                <a:cs typeface="+mn-cs"/>
              </a:rPr>
              <a:t>Ejemplo 2: Portafirmas envía un documento firmado a la aplicación de Extranjería y ésta forma parte de un grupo en el repositorio. Por tanto todas las aplicaciones de ese grupo tendrían acceso al documento.</a:t>
            </a:r>
          </a:p>
          <a:p>
            <a:r>
              <a:rPr lang="es-ES" sz="1200" kern="1200" dirty="0" smtClean="0">
                <a:solidFill>
                  <a:schemeClr val="tx1"/>
                </a:solidFill>
                <a:effectLst/>
                <a:latin typeface="+mn-lt"/>
                <a:ea typeface="+mn-ea"/>
                <a:cs typeface="+mn-cs"/>
              </a:rPr>
              <a:t>Los documentos que se pongan a disposición para los intercambios registrales en los repositorios de documentación se configurarán con permiso de acceso para el grupo “Registros”.</a:t>
            </a:r>
          </a:p>
          <a:p>
            <a:r>
              <a:rPr lang="es-ES" sz="1200" kern="1200" dirty="0" smtClean="0">
                <a:solidFill>
                  <a:schemeClr val="tx1"/>
                </a:solidFill>
                <a:effectLst/>
                <a:latin typeface="+mn-lt"/>
                <a:ea typeface="+mn-ea"/>
                <a:cs typeface="+mn-cs"/>
              </a:rPr>
              <a:t>Formarán parte de este grupo “Registros” todas las aplicaciones de registro integradas en SIR, mediante un usuario y contraseña.</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s-ES" sz="1200" kern="1200" smtClean="0">
                <a:solidFill>
                  <a:schemeClr val="tx1"/>
                </a:solidFill>
                <a:effectLst/>
                <a:latin typeface="+mn-lt"/>
                <a:ea typeface="+mn-ea"/>
                <a:cs typeface="+mn-cs"/>
              </a:rPr>
              <a:t>Cada vez que se intercambien documentos adjuntos en los intercambios registrales, la aplicación que envía subirá los documentos a su propio repositorio y les dará permiso de acceso para el grupo “Registros”.</a:t>
            </a:r>
          </a:p>
          <a:p>
            <a:pPr marL="0" lvl="0" indent="0">
              <a:buFont typeface="+mj-lt"/>
              <a:buNone/>
            </a:pPr>
            <a:endParaRPr lang="es-ES" sz="1200" kern="1200" dirty="0" smtClean="0">
              <a:solidFill>
                <a:schemeClr val="tx1"/>
              </a:solidFill>
              <a:effectLst/>
              <a:latin typeface="+mn-lt"/>
              <a:ea typeface="+mn-ea"/>
              <a:cs typeface="+mn-cs"/>
            </a:endParaRPr>
          </a:p>
          <a:p>
            <a:endParaRPr lang="es-ES" sz="1200" kern="1200" dirty="0" smtClean="0">
              <a:solidFill>
                <a:schemeClr val="tx1"/>
              </a:solidFill>
              <a:latin typeface="+mn-lt"/>
              <a:ea typeface="+mn-ea"/>
              <a:cs typeface="+mn-cs"/>
            </a:endParaRPr>
          </a:p>
          <a:p>
            <a:endParaRPr lang="es-ES" sz="1200" kern="1200" dirty="0" smtClean="0">
              <a:solidFill>
                <a:schemeClr val="tx1"/>
              </a:solidFill>
              <a:latin typeface="+mn-lt"/>
              <a:ea typeface="+mn-ea"/>
              <a:cs typeface="+mn-cs"/>
            </a:endParaRPr>
          </a:p>
          <a:p>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10</a:t>
            </a:fld>
            <a:endParaRPr lang="es-ES" dirty="0"/>
          </a:p>
        </p:txBody>
      </p:sp>
    </p:spTree>
    <p:extLst>
      <p:ext uri="{BB962C8B-B14F-4D97-AF65-F5344CB8AC3E}">
        <p14:creationId xmlns:p14="http://schemas.microsoft.com/office/powerpoint/2010/main" val="3372069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Ventajas:</a:t>
            </a:r>
          </a:p>
          <a:p>
            <a:r>
              <a:rPr lang="es-ES" sz="1200" kern="1200" dirty="0" smtClean="0">
                <a:solidFill>
                  <a:schemeClr val="tx1"/>
                </a:solidFill>
                <a:effectLst/>
                <a:latin typeface="+mn-lt"/>
                <a:ea typeface="+mn-ea"/>
                <a:cs typeface="+mn-cs"/>
              </a:rPr>
              <a:t>El trasiego de documentación de unas aplicaciones a otras penaliza el rendimiento de las mismas. El objetivo de este sistema de referencia a documentos es evitar el intercambio de documentación sustituyéndolo por un sistema de intercambio de referencias. </a:t>
            </a:r>
          </a:p>
          <a:p>
            <a:r>
              <a:rPr lang="es-ES" sz="1200" kern="1200" dirty="0" smtClean="0">
                <a:solidFill>
                  <a:schemeClr val="tx1"/>
                </a:solidFill>
                <a:effectLst/>
                <a:latin typeface="+mn-lt"/>
                <a:ea typeface="+mn-ea"/>
                <a:cs typeface="+mn-cs"/>
              </a:rPr>
              <a:t>Este intercambio de referencias debe normalizarse para que pueda ser interpretado y utilizado de manera correcta por parte de cualquier organismo o aplicación interviniente en el proceso.</a:t>
            </a:r>
          </a:p>
          <a:p>
            <a:r>
              <a:rPr lang="es-ES" sz="1200" kern="1200" dirty="0" smtClean="0">
                <a:solidFill>
                  <a:schemeClr val="tx1"/>
                </a:solidFill>
                <a:effectLst/>
                <a:latin typeface="+mn-lt"/>
                <a:ea typeface="+mn-ea"/>
                <a:cs typeface="+mn-cs"/>
              </a:rPr>
              <a:t>Además, se especifica un sistema para poder intercambiar/referenciar documentos de gran tamaño, salvando las actuales limitaciones existentes en las aplicaciones.</a:t>
            </a:r>
          </a:p>
          <a:p>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Las aplicaciones de registro NO integradas con la Librería de Intercambio SIR deberán implementar:</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s-ES_tradnl" sz="1200" kern="1200" dirty="0" smtClean="0">
                <a:solidFill>
                  <a:schemeClr val="tx1"/>
                </a:solidFill>
                <a:effectLst/>
                <a:latin typeface="+mn-lt"/>
                <a:ea typeface="+mn-ea"/>
                <a:cs typeface="+mn-cs"/>
              </a:rPr>
              <a:t>La conversión a formato ENI de todos los documentos adjuntos al asiento registral, incluido el justificante de registro.</a:t>
            </a:r>
            <a:endParaRPr lang="es-E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s-ES_tradnl" sz="1200" kern="1200" dirty="0" smtClean="0">
                <a:solidFill>
                  <a:schemeClr val="tx1"/>
                </a:solidFill>
                <a:effectLst/>
                <a:latin typeface="+mn-lt"/>
                <a:ea typeface="+mn-ea"/>
                <a:cs typeface="+mn-cs"/>
              </a:rPr>
              <a:t>La implementación de un repositorio propio de documentación de acuerdo a los requisitos anteriores, en caso de utilizar un repositorio propio.</a:t>
            </a:r>
            <a:endParaRPr lang="es-E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s-ES_tradnl" sz="1200" kern="1200" dirty="0" smtClean="0">
                <a:solidFill>
                  <a:schemeClr val="tx1"/>
                </a:solidFill>
                <a:effectLst/>
                <a:latin typeface="+mn-lt"/>
                <a:ea typeface="+mn-ea"/>
                <a:cs typeface="+mn-cs"/>
              </a:rPr>
              <a:t>La subida de la documentación al repositorio. Cada documento debe tener un identificador único con el cual poder recuperarlo del repositorio (puede ser su código CSV o un identificador interno de cada organismo).</a:t>
            </a:r>
            <a:endParaRPr lang="es-ES" sz="1200"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es-ES_tradnl" sz="1200" kern="1200" dirty="0" smtClean="0">
                <a:solidFill>
                  <a:schemeClr val="tx1"/>
                </a:solidFill>
                <a:effectLst/>
                <a:latin typeface="+mn-lt"/>
                <a:ea typeface="+mn-ea"/>
                <a:cs typeface="+mn-cs"/>
              </a:rPr>
              <a:t>Si la aplicación utiliza un repositorio propio, puede decidir en qué formato almacena la documentación, pero cuando desde otra aplicación se recupere un documento siempre lo debe devolver en formato ENI.</a:t>
            </a:r>
            <a:endParaRPr lang="es-ES" sz="1200" kern="1200" dirty="0" smtClean="0">
              <a:solidFill>
                <a:schemeClr val="tx1"/>
              </a:solidFill>
              <a:effectLst/>
              <a:latin typeface="+mn-lt"/>
              <a:ea typeface="+mn-ea"/>
              <a:cs typeface="+mn-cs"/>
            </a:endParaRPr>
          </a:p>
          <a:p>
            <a:pPr marL="628650" lvl="1" indent="-171450">
              <a:buFont typeface="Arial" panose="020B0604020202020204" pitchFamily="34" charset="0"/>
              <a:buChar char="•"/>
            </a:pPr>
            <a:r>
              <a:rPr lang="es-ES_tradnl" sz="1200" kern="1200" dirty="0" smtClean="0">
                <a:solidFill>
                  <a:schemeClr val="tx1"/>
                </a:solidFill>
                <a:effectLst/>
                <a:latin typeface="+mn-lt"/>
                <a:ea typeface="+mn-ea"/>
                <a:cs typeface="+mn-cs"/>
              </a:rPr>
              <a:t>Si la aplicación utiliza CSV Storage, todos los documentos almacenados deben ser documentos ENI.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_tradnl" sz="1200" kern="1200" dirty="0" smtClean="0">
                <a:solidFill>
                  <a:schemeClr val="tx1"/>
                </a:solidFill>
                <a:effectLst/>
                <a:latin typeface="+mn-lt"/>
                <a:ea typeface="+mn-ea"/>
                <a:cs typeface="+mn-cs"/>
              </a:rPr>
              <a:t>Las aplicaciones de registro deben disponer de un mecanismo de reintento de almacenamiento de la documentación en su repositorio o en CSV Storage, en el caso de que dicho repositorio no esté disponible.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ES_tradnl"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En las aplicaciones integradas con la Librería de Intercambio SIR:</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La Librería de Intercambio proporciona un método para convertir un documento a ENI (sólo se admitirán documentos firmados Xades Internally Detached, Xades-Manifest, PADES y CSV).</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La Librería de Intercambio proporciona un método para subir la documentación a CSV Storage (convertida a ENI). La aplicación de registro debe generar previamente el código CSV del documento, que servirá de identificador único para este repositorio (la Librería de Intercambio proporciona un método para generar el código CSV).</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Si un documento original ya es un documento ENI las aplicaciones de registro deben componer un ENI a partir de este original. El documento ENI original tendrá un contenido y una firma que corresponde a la identidad e intención del contenido del documento. Todo ello, contenido y firma del original, corresponden al contenido del ENI que se almacenará en el repositorio, y tendrá un segmento de firma en los formatos aceptados que asegura la integridad del propio original.</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b="1" kern="1200" dirty="0" smtClean="0">
                <a:solidFill>
                  <a:schemeClr val="tx1"/>
                </a:solidFill>
                <a:effectLst/>
                <a:latin typeface="+mn-lt"/>
                <a:ea typeface="+mn-ea"/>
                <a:cs typeface="+mn-cs"/>
              </a:rPr>
              <a:t>Envío de documentación adjunta por referencia</a:t>
            </a:r>
            <a:endParaRPr lang="es-ES" sz="1400" b="1"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Durante un periodo de tiempo y hasta que todas las aplicaciones de registro integradas en la Plataforma SIR puedan acometer estos cambios, tendrán que convivir diferentes versiones de aplicaciones, unas que utilicen la referencia única de la documentación y otras que continúen enviando los documentos adjuntos embebidos en el mensaje de intercambio.</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Antes de realizar el envío de un registro por la Plataforma SIR, la aplicación de registro debe comprobar lo siguiente:</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Si el destino al que va a enviar el registro está integrado con la Referencia Única. Para ello, en el Directorio Común DIR3 se incluirá un nuevo campo asociado a las unidades de tramitación que indique si ese destino está o no en una aplicación de registro que utiliza la referencia única de documentación.</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Las aplicaciones de registro deberán leer este dato en su proceso de sincronización con DIR3.</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El tamaño de cada fichero a adjuntar:</a:t>
            </a:r>
            <a:endParaRPr lang="es-ES" sz="1200" kern="1200" dirty="0" smtClean="0">
              <a:solidFill>
                <a:schemeClr val="tx1"/>
              </a:solidFill>
              <a:effectLst/>
              <a:latin typeface="+mn-lt"/>
              <a:ea typeface="+mn-ea"/>
              <a:cs typeface="+mn-cs"/>
            </a:endParaRPr>
          </a:p>
          <a:p>
            <a:pPr lvl="1"/>
            <a:r>
              <a:rPr lang="es-ES_tradnl" sz="1200" kern="1200" dirty="0" smtClean="0">
                <a:solidFill>
                  <a:schemeClr val="tx1"/>
                </a:solidFill>
                <a:effectLst/>
                <a:latin typeface="+mn-lt"/>
                <a:ea typeface="+mn-ea"/>
                <a:cs typeface="+mn-cs"/>
              </a:rPr>
              <a:t>Si el destino está integrado con la Referencia Única, no es necesaria esta comprobación.</a:t>
            </a:r>
            <a:endParaRPr lang="es-ES" sz="1200" kern="1200" dirty="0" smtClean="0">
              <a:solidFill>
                <a:schemeClr val="tx1"/>
              </a:solidFill>
              <a:effectLst/>
              <a:latin typeface="+mn-lt"/>
              <a:ea typeface="+mn-ea"/>
              <a:cs typeface="+mn-cs"/>
            </a:endParaRPr>
          </a:p>
          <a:p>
            <a:pPr lvl="1"/>
            <a:r>
              <a:rPr lang="es-ES_tradnl" sz="1200" kern="1200" dirty="0" smtClean="0">
                <a:solidFill>
                  <a:schemeClr val="tx1"/>
                </a:solidFill>
                <a:effectLst/>
                <a:latin typeface="+mn-lt"/>
                <a:ea typeface="+mn-ea"/>
                <a:cs typeface="+mn-cs"/>
              </a:rPr>
              <a:t>Si el destino no está integrado con la Referencia Única:</a:t>
            </a:r>
            <a:endParaRPr lang="es-ES" sz="1200" kern="1200" dirty="0" smtClean="0">
              <a:solidFill>
                <a:schemeClr val="tx1"/>
              </a:solidFill>
              <a:effectLst/>
              <a:latin typeface="+mn-lt"/>
              <a:ea typeface="+mn-ea"/>
              <a:cs typeface="+mn-cs"/>
            </a:endParaRPr>
          </a:p>
          <a:p>
            <a:pPr lvl="2"/>
            <a:r>
              <a:rPr lang="es-ES_tradnl" sz="1200" kern="1200" dirty="0" smtClean="0">
                <a:solidFill>
                  <a:schemeClr val="tx1"/>
                </a:solidFill>
                <a:effectLst/>
                <a:latin typeface="+mn-lt"/>
                <a:ea typeface="+mn-ea"/>
                <a:cs typeface="+mn-cs"/>
              </a:rPr>
              <a:t>Si los documentos adjuntos no superan el límite de tamaño de la plataforma SIR, se puede enviar el registro.</a:t>
            </a:r>
            <a:endParaRPr lang="es-ES" sz="1200" kern="1200" dirty="0" smtClean="0">
              <a:solidFill>
                <a:schemeClr val="tx1"/>
              </a:solidFill>
              <a:effectLst/>
              <a:latin typeface="+mn-lt"/>
              <a:ea typeface="+mn-ea"/>
              <a:cs typeface="+mn-cs"/>
            </a:endParaRPr>
          </a:p>
          <a:p>
            <a:pPr lvl="2"/>
            <a:r>
              <a:rPr lang="es-ES_tradnl" sz="1200" kern="1200" dirty="0" smtClean="0">
                <a:solidFill>
                  <a:schemeClr val="tx1"/>
                </a:solidFill>
                <a:effectLst/>
                <a:latin typeface="+mn-lt"/>
                <a:ea typeface="+mn-ea"/>
                <a:cs typeface="+mn-cs"/>
              </a:rPr>
              <a:t>Si los documentos adjuntos superan el límite de tamaño de la plataforma SIR, el registro se tiene que enviar en Rojo sin documentación adjunta o mediante registros consecutivos con la documentación distribuida en envíos parciales (tal como se está procediendo actualmente).</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El mensaje SICRES de intercambio será diferente en función de si el registro se envía a una aplicación integrada con la Referencia Única o no:</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Si el destino al que va a enviar el registro NO está integrado con la Referencia Única, en los segmentos Anexo del SICRES se incluirá el contenido del documento adjunto en Base 64 y su firma.</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Si el destino al que va a enviar el registro está integrado con la Referencia Única, en el segmento Anexo del SICRES se incluirá, por cada documento adjunto, el xml definido como Referencia Única de Documentación. En el Anexo IV: XSD de Referencia Única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El xml de referencia del documento adjunto debe contener al menos la siguiente información:</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El identificador único del documento con el que se almaceno en el repositorio, que puede ser el código CSV o cualquier identificador que identifique unívocamente al documento. Si se utiliza Storage como repositorio de documentación, será siempre el código CSV.</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Los permisos del documento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La url del repositorio</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Para indicar si el mensaje de intercambio SICRES lleva la documentación embebida o no en el segmento Anexo, todas las aplicaciones de registro deben incluir un fichero técnico de metadatos que incluye un campo para indicar esta condición (Ver apartado </a:t>
            </a:r>
            <a:r>
              <a:rPr lang="es-ES_tradnl" sz="1200" i="1" kern="1200" dirty="0" smtClean="0">
                <a:solidFill>
                  <a:schemeClr val="tx1"/>
                </a:solidFill>
                <a:effectLst/>
                <a:latin typeface="+mn-lt"/>
                <a:ea typeface="+mn-ea"/>
                <a:cs typeface="+mn-cs"/>
              </a:rPr>
              <a:t>Metadatado</a:t>
            </a:r>
            <a:r>
              <a:rPr lang="es-ES_tradnl" sz="1200" kern="1200" dirty="0" smtClean="0">
                <a:solidFill>
                  <a:schemeClr val="tx1"/>
                </a:solidFill>
                <a:effectLst/>
                <a:latin typeface="+mn-lt"/>
                <a:ea typeface="+mn-ea"/>
                <a:cs typeface="+mn-cs"/>
              </a:rPr>
              <a:t>).</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En las aplicaciones de registro integradas con la Librería de Intercambio SIR:</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lvl="0"/>
            <a:r>
              <a:rPr lang="es-ES_tradnl" sz="1200" kern="1200" dirty="0" smtClean="0">
                <a:solidFill>
                  <a:schemeClr val="tx1"/>
                </a:solidFill>
                <a:effectLst/>
                <a:latin typeface="+mn-lt"/>
                <a:ea typeface="+mn-ea"/>
                <a:cs typeface="+mn-cs"/>
              </a:rPr>
              <a:t>La Librería de Intercambio proporciona un método para enviar el registro al que se le pasará un objeto cumplimentado de una forma u otra dependiendo de si el destino está integrado o no con la Referencia Única. Este objeto incluye todos los campos para componer los datos propios del SICRES, la Referenciación Única de la documentación y el Metadatado (Ver apartado </a:t>
            </a:r>
            <a:r>
              <a:rPr lang="es-ES_tradnl" sz="1200" i="1" kern="1200" dirty="0" smtClean="0">
                <a:solidFill>
                  <a:schemeClr val="tx1"/>
                </a:solidFill>
                <a:effectLst/>
                <a:latin typeface="+mn-lt"/>
                <a:ea typeface="+mn-ea"/>
                <a:cs typeface="+mn-cs"/>
              </a:rPr>
              <a:t>Metadatado</a:t>
            </a:r>
            <a:r>
              <a:rPr lang="es-ES_tradnl" sz="1200" kern="1200" dirty="0" smtClean="0">
                <a:solidFill>
                  <a:schemeClr val="tx1"/>
                </a:solidFill>
                <a:effectLst/>
                <a:latin typeface="+mn-lt"/>
                <a:ea typeface="+mn-ea"/>
                <a:cs typeface="+mn-cs"/>
              </a:rPr>
              <a:t>).</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050" kern="1200" dirty="0" smtClean="0">
              <a:solidFill>
                <a:schemeClr val="tx1"/>
              </a:solidFill>
              <a:effectLst/>
              <a:latin typeface="+mn-lt"/>
              <a:ea typeface="+mn-ea"/>
              <a:cs typeface="+mn-cs"/>
            </a:endParaRPr>
          </a:p>
          <a:p>
            <a:r>
              <a:rPr lang="es-ES_tradnl" sz="1200" b="1" kern="1200" dirty="0" smtClean="0">
                <a:solidFill>
                  <a:schemeClr val="tx1"/>
                </a:solidFill>
                <a:effectLst/>
                <a:latin typeface="+mn-lt"/>
                <a:ea typeface="+mn-ea"/>
                <a:cs typeface="+mn-cs"/>
              </a:rPr>
              <a:t>NO se pueden enviar en un mismo asiento documentos anexos por referencia y documentos cuyo contenido está embebido en el mensaje de intercambio.</a:t>
            </a:r>
            <a:endParaRPr lang="es-ES" sz="1200" kern="1200" dirty="0" smtClean="0">
              <a:solidFill>
                <a:schemeClr val="tx1"/>
              </a:solidFill>
              <a:effectLst/>
              <a:latin typeface="+mn-lt"/>
              <a:ea typeface="+mn-ea"/>
              <a:cs typeface="+mn-cs"/>
            </a:endParaRPr>
          </a:p>
          <a:p>
            <a:r>
              <a:rPr lang="es-ES_tradnl" sz="1200" b="1"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b="1" kern="1200" dirty="0" smtClean="0">
                <a:solidFill>
                  <a:schemeClr val="tx1"/>
                </a:solidFill>
                <a:effectLst/>
                <a:latin typeface="+mn-lt"/>
                <a:ea typeface="+mn-ea"/>
                <a:cs typeface="+mn-cs"/>
              </a:rPr>
              <a:t>Toda la documentación anexa al asiento se debe enviar de la misma forma: o bien por referencia, o bien incluyendo el contenido en el propio mensaje de intercambio.</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05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ES" sz="1200" kern="1200" dirty="0" smtClean="0">
              <a:solidFill>
                <a:schemeClr val="tx1"/>
              </a:solidFill>
              <a:effectLst/>
              <a:latin typeface="+mn-lt"/>
              <a:ea typeface="+mn-ea"/>
              <a:cs typeface="+mn-cs"/>
            </a:endParaRPr>
          </a:p>
          <a:p>
            <a:pPr marL="628650" lvl="1" indent="-171450">
              <a:buFont typeface="Arial" panose="020B0604020202020204" pitchFamily="34" charset="0"/>
              <a:buChar char="•"/>
            </a:pPr>
            <a:endParaRPr lang="es-ES" sz="1200" kern="1200" dirty="0" smtClean="0">
              <a:solidFill>
                <a:schemeClr val="tx1"/>
              </a:solidFill>
              <a:effectLst/>
              <a:latin typeface="+mn-lt"/>
              <a:ea typeface="+mn-ea"/>
              <a:cs typeface="+mn-cs"/>
            </a:endParaRPr>
          </a:p>
          <a:p>
            <a:endParaRPr lang="es-ES" sz="1200" kern="1200" dirty="0" smtClean="0">
              <a:solidFill>
                <a:schemeClr val="tx1"/>
              </a:solidFill>
              <a:effectLst/>
              <a:latin typeface="+mn-lt"/>
              <a:ea typeface="+mn-ea"/>
              <a:cs typeface="+mn-cs"/>
            </a:endParaRPr>
          </a:p>
          <a:p>
            <a:endParaRPr lang="es-ES" sz="1200" kern="1200" dirty="0" smtClean="0">
              <a:solidFill>
                <a:schemeClr val="tx1"/>
              </a:solidFill>
              <a:latin typeface="+mn-lt"/>
              <a:ea typeface="+mn-ea"/>
              <a:cs typeface="+mn-cs"/>
            </a:endParaRPr>
          </a:p>
        </p:txBody>
      </p:sp>
      <p:sp>
        <p:nvSpPr>
          <p:cNvPr id="4" name="Marcador de número de diapositiva 3"/>
          <p:cNvSpPr>
            <a:spLocks noGrp="1"/>
          </p:cNvSpPr>
          <p:nvPr>
            <p:ph type="sldNum" sz="quarter" idx="10"/>
          </p:nvPr>
        </p:nvSpPr>
        <p:spPr/>
        <p:txBody>
          <a:bodyPr/>
          <a:lstStyle/>
          <a:p>
            <a:fld id="{1C19E063-A628-42A0-BF85-77D3BEE8B24E}" type="slidenum">
              <a:rPr lang="es-ES" smtClean="0"/>
              <a:t>11</a:t>
            </a:fld>
            <a:endParaRPr lang="es-ES" dirty="0"/>
          </a:p>
        </p:txBody>
      </p:sp>
    </p:spTree>
    <p:extLst>
      <p:ext uri="{BB962C8B-B14F-4D97-AF65-F5344CB8AC3E}">
        <p14:creationId xmlns:p14="http://schemas.microsoft.com/office/powerpoint/2010/main" val="1645187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600" b="1" u="sng" dirty="0" smtClean="0"/>
              <a:t>Integración en la Aplicación de Registro: </a:t>
            </a:r>
            <a:r>
              <a:rPr lang="es-ES" sz="1600" dirty="0" smtClean="0"/>
              <a:t> Llamada a los métodos de la Librería (registrar, registrar y enviar, confirmar, rechazar, reenviar),</a:t>
            </a:r>
            <a:r>
              <a:rPr lang="es-ES" sz="1600" baseline="0" dirty="0" smtClean="0"/>
              <a:t> y consulta del estado de los asientos en la BD de intercambio</a:t>
            </a:r>
          </a:p>
          <a:p>
            <a:endParaRPr lang="es-E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u="sng" kern="1200" dirty="0" smtClean="0">
                <a:solidFill>
                  <a:schemeClr val="tx1"/>
                </a:solidFill>
                <a:latin typeface="+mn-lt"/>
                <a:ea typeface="+mn-ea"/>
                <a:cs typeface="+mn-cs"/>
              </a:rPr>
              <a:t>Incorporación de Metadatado y Sistema de Referencia a Documentos</a:t>
            </a:r>
            <a:r>
              <a:rPr lang="es-ES" sz="1200" b="0" u="none" kern="1200" dirty="0" smtClean="0">
                <a:solidFill>
                  <a:schemeClr val="tx1"/>
                </a:solidFill>
                <a:latin typeface="+mn-lt"/>
                <a:ea typeface="+mn-ea"/>
                <a:cs typeface="+mn-cs"/>
              </a:rPr>
              <a:t>:</a:t>
            </a:r>
            <a:r>
              <a:rPr lang="es-ES" sz="1200" b="0" u="none"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La librería de intercambio incluirá la gestión de los metadatos: composición del</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fichero técnico de metadatado e incorporación al mensaje SICRES 3.0 al realizar el envío, e interpretación del fichero técnico para los registros recibidos. </a:t>
            </a:r>
            <a:r>
              <a:rPr lang="es-ES" dirty="0" smtClean="0"/>
              <a:t>Además, este fichero técnico incluirá los datos relativos a la referencia de la documentación. El paquete de software de la librería incluirá también la interfaz de consulta y el proxy o cliente de dicha interfaz, de acuerdo a las especificaciones del Sistema de Referencia de Documentación. Posibilidad de utilizar el repositorio CSV Storage proporcionado por la SGAD o un repositorio propio del organismo. </a:t>
            </a:r>
            <a:endParaRPr lang="es-ES" sz="1200" kern="1200" dirty="0" smtClean="0">
              <a:solidFill>
                <a:schemeClr val="tx1"/>
              </a:solidFill>
              <a:latin typeface="+mn-lt"/>
              <a:ea typeface="+mn-ea"/>
              <a:cs typeface="+mn-cs"/>
            </a:endParaRPr>
          </a:p>
          <a:p>
            <a:endParaRPr lang="es-ES" dirty="0" smtClean="0"/>
          </a:p>
          <a:p>
            <a:r>
              <a:rPr lang="es-ES" b="1" u="sng" dirty="0" smtClean="0"/>
              <a:t>Uso de REGAGE</a:t>
            </a:r>
            <a:r>
              <a:rPr lang="es-ES" b="1" u="sng" baseline="0" dirty="0" smtClean="0"/>
              <a:t> o registro propio</a:t>
            </a:r>
            <a:r>
              <a:rPr lang="es-ES" baseline="0" dirty="0" smtClean="0"/>
              <a:t>: </a:t>
            </a:r>
            <a:r>
              <a:rPr lang="es-ES" sz="1200" kern="1200" dirty="0" smtClean="0">
                <a:solidFill>
                  <a:schemeClr val="tx1"/>
                </a:solidFill>
                <a:latin typeface="+mn-lt"/>
                <a:ea typeface="+mn-ea"/>
                <a:cs typeface="+mn-cs"/>
              </a:rPr>
              <a:t>Posibilidad de utilizar el REGAGE o un registro propio</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del organismo. Será configurable por organismo si las anotaciones registrales se</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realizan en el Registro General o en el registro del organismo</a:t>
            </a:r>
            <a:r>
              <a:rPr lang="es-ES" sz="1200" kern="1200" baseline="0" dirty="0" smtClean="0">
                <a:solidFill>
                  <a:schemeClr val="tx1"/>
                </a:solidFill>
                <a:latin typeface="+mn-lt"/>
                <a:ea typeface="+mn-ea"/>
                <a:cs typeface="+mn-cs"/>
              </a:rPr>
              <a:t> (en este caso es </a:t>
            </a:r>
            <a:r>
              <a:rPr lang="es-ES" sz="1200" kern="1200" dirty="0" smtClean="0">
                <a:solidFill>
                  <a:schemeClr val="tx1"/>
                </a:solidFill>
                <a:latin typeface="+mn-lt"/>
                <a:ea typeface="+mn-ea"/>
                <a:cs typeface="+mn-cs"/>
              </a:rPr>
              <a:t>responsabilidad de la aplicación la</a:t>
            </a:r>
            <a:r>
              <a:rPr lang="es-ES" sz="1200" kern="1200" baseline="0" dirty="0" smtClean="0">
                <a:solidFill>
                  <a:schemeClr val="tx1"/>
                </a:solidFill>
                <a:latin typeface="+mn-lt"/>
                <a:ea typeface="+mn-ea"/>
                <a:cs typeface="+mn-cs"/>
              </a:rPr>
              <a:t> anotación </a:t>
            </a:r>
            <a:r>
              <a:rPr lang="es-ES" sz="1200" kern="1200" dirty="0" smtClean="0">
                <a:solidFill>
                  <a:schemeClr val="tx1"/>
                </a:solidFill>
                <a:latin typeface="+mn-lt"/>
                <a:ea typeface="+mn-ea"/>
                <a:cs typeface="+mn-cs"/>
              </a:rPr>
              <a:t>previa</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en su libro de registro y la generación del justificante antes de realizar el envío por SIR).</a:t>
            </a:r>
          </a:p>
          <a:p>
            <a:endParaRPr lang="es-ES" dirty="0" smtClean="0"/>
          </a:p>
          <a:p>
            <a:r>
              <a:rPr lang="es-ES" sz="1200" b="1" u="sng" kern="1200" dirty="0" smtClean="0">
                <a:solidFill>
                  <a:schemeClr val="tx1"/>
                </a:solidFill>
                <a:latin typeface="+mn-lt"/>
                <a:ea typeface="+mn-ea"/>
                <a:cs typeface="+mn-cs"/>
              </a:rPr>
              <a:t>Sincronización con DIR3</a:t>
            </a:r>
            <a:r>
              <a:rPr lang="es-ES" sz="1200" kern="1200" dirty="0" smtClean="0">
                <a:solidFill>
                  <a:schemeClr val="tx1"/>
                </a:solidFill>
                <a:latin typeface="+mn-lt"/>
                <a:ea typeface="+mn-ea"/>
                <a:cs typeface="+mn-cs"/>
              </a:rPr>
              <a:t>. La librería de intercambio realizará la sincronización de</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oficinas y unidades de DIR3 y proporcionará la información actualizada a las</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aplicaciones de registro.</a:t>
            </a:r>
          </a:p>
          <a:p>
            <a:endParaRPr lang="es-ES" dirty="0" smtClean="0"/>
          </a:p>
          <a:p>
            <a:endParaRPr lang="es-ES" dirty="0" smtClean="0"/>
          </a:p>
          <a:p>
            <a:r>
              <a:rPr lang="es-ES" dirty="0" smtClean="0"/>
              <a:t>La integración de una aplicación de registro con la librería de intercambio SIR implica:</a:t>
            </a:r>
          </a:p>
          <a:p>
            <a:pPr marL="171450" indent="-171450">
              <a:buFont typeface="Arial" panose="020B0604020202020204" pitchFamily="34" charset="0"/>
              <a:buChar char="•"/>
            </a:pPr>
            <a:r>
              <a:rPr lang="es-ES" dirty="0" smtClean="0"/>
              <a:t>Implementación de los Servicios Web WS_SIR8 y WS_SIR9 para la recepción de asientos registrales y mensajes de control provenientes del nodo CIR.</a:t>
            </a:r>
          </a:p>
          <a:p>
            <a:pPr marL="171450" indent="-171450">
              <a:buFont typeface="Arial" panose="020B0604020202020204" pitchFamily="34" charset="0"/>
              <a:buChar char="•"/>
            </a:pPr>
            <a:r>
              <a:rPr lang="es-ES" dirty="0" smtClean="0"/>
              <a:t>Llamada a los métodos proporcionados por la librería, para cada una de las funcionalidades</a:t>
            </a:r>
          </a:p>
          <a:p>
            <a:pPr marL="171450" indent="-171450">
              <a:buFont typeface="Arial" panose="020B0604020202020204" pitchFamily="34" charset="0"/>
              <a:buChar char="•"/>
            </a:pPr>
            <a:r>
              <a:rPr lang="es-ES" dirty="0" smtClean="0"/>
              <a:t>Generación de la base de datos necesaria para dar soporte a las funcionalidades de la librería. </a:t>
            </a:r>
          </a:p>
          <a:p>
            <a:pPr marL="171450" indent="-171450">
              <a:buFont typeface="Arial" panose="020B0604020202020204" pitchFamily="34" charset="0"/>
              <a:buChar char="•"/>
            </a:pPr>
            <a:r>
              <a:rPr lang="es-ES" dirty="0" smtClean="0"/>
              <a:t>Simplificación del formato de firma de acuerdo a lo indicado anteriormente.</a:t>
            </a:r>
          </a:p>
          <a:p>
            <a:pPr marL="171450" indent="-171450">
              <a:buFont typeface="Arial" panose="020B0604020202020204" pitchFamily="34" charset="0"/>
              <a:buChar char="•"/>
            </a:pPr>
            <a:r>
              <a:rPr lang="es-ES" dirty="0" smtClean="0"/>
              <a:t>Deberán adaptar sus frontales para posibilitar la cumplimentación de los metadatos que se rellenan de forma manual, de acuerdo al apartado 2.4.</a:t>
            </a:r>
          </a:p>
          <a:p>
            <a:r>
              <a:rPr lang="es-ES" dirty="0" smtClean="0"/>
              <a:t>.</a:t>
            </a:r>
            <a:endParaRPr lang="es-ES" dirty="0"/>
          </a:p>
        </p:txBody>
      </p:sp>
      <p:sp>
        <p:nvSpPr>
          <p:cNvPr id="4" name="Marcador de número de diapositiva 3"/>
          <p:cNvSpPr>
            <a:spLocks noGrp="1"/>
          </p:cNvSpPr>
          <p:nvPr>
            <p:ph type="sldNum" sz="quarter" idx="10"/>
          </p:nvPr>
        </p:nvSpPr>
        <p:spPr/>
        <p:txBody>
          <a:bodyPr/>
          <a:lstStyle/>
          <a:p>
            <a:fld id="{1C19E063-A628-42A0-BF85-77D3BEE8B24E}" type="slidenum">
              <a:rPr lang="es-ES" smtClean="0"/>
              <a:t>12</a:t>
            </a:fld>
            <a:endParaRPr lang="es-ES" dirty="0"/>
          </a:p>
        </p:txBody>
      </p:sp>
    </p:spTree>
    <p:extLst>
      <p:ext uri="{BB962C8B-B14F-4D97-AF65-F5344CB8AC3E}">
        <p14:creationId xmlns:p14="http://schemas.microsoft.com/office/powerpoint/2010/main" val="3438879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latin typeface="+mn-lt"/>
                <a:ea typeface="+mn-ea"/>
                <a:cs typeface="+mn-cs"/>
              </a:rPr>
              <a:t>Ventajas:</a:t>
            </a:r>
          </a:p>
          <a:p>
            <a:pPr marL="171450" indent="-171450">
              <a:buFont typeface="Arial" panose="020B0604020202020204" pitchFamily="34" charset="0"/>
              <a:buChar char="•"/>
            </a:pPr>
            <a:r>
              <a:rPr lang="es-ES" sz="1200" kern="1200" dirty="0" smtClean="0">
                <a:solidFill>
                  <a:schemeClr val="tx1"/>
                </a:solidFill>
                <a:latin typeface="+mn-lt"/>
                <a:ea typeface="+mn-ea"/>
                <a:cs typeface="+mn-cs"/>
              </a:rPr>
              <a:t>No tendrán que gestionar las conectividades con el resto de componentes CIR distribuidos en la plataforma, en su entrada en Producción.</a:t>
            </a:r>
          </a:p>
          <a:p>
            <a:pPr marL="171450" indent="-171450">
              <a:buFont typeface="Arial" panose="020B0604020202020204" pitchFamily="34" charset="0"/>
              <a:buChar char="•"/>
            </a:pPr>
            <a:r>
              <a:rPr lang="es-ES" sz="1200" kern="1200" dirty="0" smtClean="0">
                <a:solidFill>
                  <a:schemeClr val="tx1"/>
                </a:solidFill>
                <a:latin typeface="+mn-lt"/>
                <a:ea typeface="+mn-ea"/>
                <a:cs typeface="+mn-cs"/>
              </a:rPr>
              <a:t>No tendrán que implementar el protocolo de intercambio registral con la plataforma</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SIR (gestión de mensajes de error y control, gestión de procesos de reintentos, etc...).</a:t>
            </a:r>
          </a:p>
          <a:p>
            <a:pPr marL="171450" indent="-171450">
              <a:buFont typeface="Arial" panose="020B0604020202020204" pitchFamily="34" charset="0"/>
              <a:buChar char="•"/>
            </a:pPr>
            <a:r>
              <a:rPr lang="es-ES" sz="1200" kern="1200" dirty="0" smtClean="0">
                <a:solidFill>
                  <a:schemeClr val="tx1"/>
                </a:solidFill>
                <a:latin typeface="+mn-lt"/>
                <a:ea typeface="+mn-ea"/>
                <a:cs typeface="+mn-cs"/>
              </a:rPr>
              <a:t>No tendrán que implementar la referenciación única de la documentación.</a:t>
            </a:r>
          </a:p>
          <a:p>
            <a:pPr marL="171450" indent="-171450">
              <a:buFont typeface="Arial" panose="020B0604020202020204" pitchFamily="34" charset="0"/>
              <a:buChar char="•"/>
            </a:pPr>
            <a:r>
              <a:rPr lang="es-ES" sz="1200" kern="1200" dirty="0" smtClean="0">
                <a:solidFill>
                  <a:schemeClr val="tx1"/>
                </a:solidFill>
                <a:latin typeface="+mn-lt"/>
                <a:ea typeface="+mn-ea"/>
                <a:cs typeface="+mn-cs"/>
              </a:rPr>
              <a:t>Para el</a:t>
            </a:r>
            <a:r>
              <a:rPr lang="es-ES" sz="1200" kern="1200" baseline="0" dirty="0" smtClean="0">
                <a:solidFill>
                  <a:schemeClr val="tx1"/>
                </a:solidFill>
                <a:latin typeface="+mn-lt"/>
                <a:ea typeface="+mn-ea"/>
                <a:cs typeface="+mn-cs"/>
              </a:rPr>
              <a:t> envío de metadatos </a:t>
            </a:r>
            <a:r>
              <a:rPr lang="es-ES" sz="1200" kern="1200" dirty="0" smtClean="0">
                <a:solidFill>
                  <a:schemeClr val="tx1"/>
                </a:solidFill>
                <a:latin typeface="+mn-lt"/>
                <a:ea typeface="+mn-ea"/>
                <a:cs typeface="+mn-cs"/>
              </a:rPr>
              <a:t>lo tendrán que implementar los cambios en el frontal de la aplicación de registro</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para la cumplimentación de los metadatos. La incorporación y composición del</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mensaje SICRES 3.0 intercambiado entre aplicaciones de registro, así como la lectura de metadatos está implementado en la librería. </a:t>
            </a:r>
          </a:p>
          <a:p>
            <a:pPr marL="171450" indent="-171450">
              <a:buFont typeface="Arial" panose="020B0604020202020204" pitchFamily="34" charset="0"/>
              <a:buChar char="•"/>
            </a:pPr>
            <a:r>
              <a:rPr lang="es-ES" sz="1200" kern="1200" dirty="0" smtClean="0">
                <a:solidFill>
                  <a:schemeClr val="tx1"/>
                </a:solidFill>
                <a:latin typeface="+mn-lt"/>
                <a:ea typeface="+mn-ea"/>
                <a:cs typeface="+mn-cs"/>
              </a:rPr>
              <a:t>Posibilidad de utilizar el REGAGE o un registro propio</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del organismo. Será configurable por organismo si las anotaciones registrales se</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realizan en el Registro General o en el registro del organismo</a:t>
            </a:r>
            <a:r>
              <a:rPr lang="es-ES" sz="1200" kern="1200" baseline="0" dirty="0" smtClean="0">
                <a:solidFill>
                  <a:schemeClr val="tx1"/>
                </a:solidFill>
                <a:latin typeface="+mn-lt"/>
                <a:ea typeface="+mn-ea"/>
                <a:cs typeface="+mn-cs"/>
              </a:rPr>
              <a:t> (en este caso es </a:t>
            </a:r>
            <a:r>
              <a:rPr lang="es-ES" sz="1200" kern="1200" dirty="0" smtClean="0">
                <a:solidFill>
                  <a:schemeClr val="tx1"/>
                </a:solidFill>
                <a:latin typeface="+mn-lt"/>
                <a:ea typeface="+mn-ea"/>
                <a:cs typeface="+mn-cs"/>
              </a:rPr>
              <a:t>responsabilidad de la aplicación la</a:t>
            </a:r>
            <a:r>
              <a:rPr lang="es-ES" sz="1200" kern="1200" baseline="0" dirty="0" smtClean="0">
                <a:solidFill>
                  <a:schemeClr val="tx1"/>
                </a:solidFill>
                <a:latin typeface="+mn-lt"/>
                <a:ea typeface="+mn-ea"/>
                <a:cs typeface="+mn-cs"/>
              </a:rPr>
              <a:t> anotación </a:t>
            </a:r>
            <a:r>
              <a:rPr lang="es-ES" sz="1200" kern="1200" dirty="0" smtClean="0">
                <a:solidFill>
                  <a:schemeClr val="tx1"/>
                </a:solidFill>
                <a:latin typeface="+mn-lt"/>
                <a:ea typeface="+mn-ea"/>
                <a:cs typeface="+mn-cs"/>
              </a:rPr>
              <a:t>previa</a:t>
            </a:r>
            <a:r>
              <a:rPr lang="es-ES" sz="1200" kern="1200" baseline="0" dirty="0" smtClean="0">
                <a:solidFill>
                  <a:schemeClr val="tx1"/>
                </a:solidFill>
                <a:latin typeface="+mn-lt"/>
                <a:ea typeface="+mn-ea"/>
                <a:cs typeface="+mn-cs"/>
              </a:rPr>
              <a:t> </a:t>
            </a:r>
            <a:r>
              <a:rPr lang="es-ES" sz="1200" kern="1200" dirty="0" smtClean="0">
                <a:solidFill>
                  <a:schemeClr val="tx1"/>
                </a:solidFill>
                <a:latin typeface="+mn-lt"/>
                <a:ea typeface="+mn-ea"/>
                <a:cs typeface="+mn-cs"/>
              </a:rPr>
              <a:t>en su libro de registro y la generación del justificante antes de realizar el envío por SIR).</a:t>
            </a:r>
          </a:p>
          <a:p>
            <a:endParaRPr lang="es-ES" sz="1200" kern="1200" dirty="0" smtClean="0">
              <a:solidFill>
                <a:schemeClr val="tx1"/>
              </a:solidFill>
              <a:latin typeface="+mn-lt"/>
              <a:ea typeface="+mn-ea"/>
              <a:cs typeface="+mn-cs"/>
            </a:endParaRPr>
          </a:p>
        </p:txBody>
      </p:sp>
      <p:sp>
        <p:nvSpPr>
          <p:cNvPr id="4" name="Marcador de número de diapositiva 3"/>
          <p:cNvSpPr>
            <a:spLocks noGrp="1"/>
          </p:cNvSpPr>
          <p:nvPr>
            <p:ph type="sldNum" sz="quarter" idx="10"/>
          </p:nvPr>
        </p:nvSpPr>
        <p:spPr/>
        <p:txBody>
          <a:bodyPr/>
          <a:lstStyle/>
          <a:p>
            <a:fld id="{1C19E063-A628-42A0-BF85-77D3BEE8B24E}" type="slidenum">
              <a:rPr lang="es-ES" smtClean="0"/>
              <a:t>13</a:t>
            </a:fld>
            <a:endParaRPr lang="es-ES" dirty="0"/>
          </a:p>
        </p:txBody>
      </p:sp>
    </p:spTree>
    <p:extLst>
      <p:ext uri="{BB962C8B-B14F-4D97-AF65-F5344CB8AC3E}">
        <p14:creationId xmlns:p14="http://schemas.microsoft.com/office/powerpoint/2010/main" val="816372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kern="1200" dirty="0" smtClean="0">
              <a:solidFill>
                <a:schemeClr val="tx1"/>
              </a:solidFill>
              <a:latin typeface="+mn-lt"/>
              <a:ea typeface="+mn-ea"/>
              <a:cs typeface="+mn-cs"/>
            </a:endParaRPr>
          </a:p>
        </p:txBody>
      </p:sp>
      <p:sp>
        <p:nvSpPr>
          <p:cNvPr id="4" name="Marcador de número de diapositiva 3"/>
          <p:cNvSpPr>
            <a:spLocks noGrp="1"/>
          </p:cNvSpPr>
          <p:nvPr>
            <p:ph type="sldNum" sz="quarter" idx="10"/>
          </p:nvPr>
        </p:nvSpPr>
        <p:spPr/>
        <p:txBody>
          <a:bodyPr/>
          <a:lstStyle/>
          <a:p>
            <a:fld id="{1C19E063-A628-42A0-BF85-77D3BEE8B24E}" type="slidenum">
              <a:rPr lang="es-ES" smtClean="0"/>
              <a:t>14</a:t>
            </a:fld>
            <a:endParaRPr lang="es-ES" dirty="0"/>
          </a:p>
        </p:txBody>
      </p:sp>
    </p:spTree>
    <p:extLst>
      <p:ext uri="{BB962C8B-B14F-4D97-AF65-F5344CB8AC3E}">
        <p14:creationId xmlns:p14="http://schemas.microsoft.com/office/powerpoint/2010/main" val="1558255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16358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927825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947661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191321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4137200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1610617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010407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143885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445274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3248293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F1E632-07BA-4DEB-8B17-D57F9F7993A5}" type="slidenum">
              <a:rPr lang="es-ES" smtClean="0"/>
              <a:t>‹Nº›</a:t>
            </a:fld>
            <a:endParaRPr lang="es-ES" dirty="0"/>
          </a:p>
        </p:txBody>
      </p:sp>
    </p:spTree>
    <p:extLst>
      <p:ext uri="{BB962C8B-B14F-4D97-AF65-F5344CB8AC3E}">
        <p14:creationId xmlns:p14="http://schemas.microsoft.com/office/powerpoint/2010/main" val="937387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507AB4-CD50-4E77-A589-B327CE39C5C9}" type="datetimeFigureOut">
              <a:rPr lang="es-ES" smtClean="0"/>
              <a:t>03/12/2019</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F1E632-07BA-4DEB-8B17-D57F9F7993A5}" type="slidenum">
              <a:rPr lang="es-ES" smtClean="0"/>
              <a:t>‹Nº›</a:t>
            </a:fld>
            <a:endParaRPr lang="es-ES" dirty="0"/>
          </a:p>
        </p:txBody>
      </p:sp>
    </p:spTree>
    <p:extLst>
      <p:ext uri="{BB962C8B-B14F-4D97-AF65-F5344CB8AC3E}">
        <p14:creationId xmlns:p14="http://schemas.microsoft.com/office/powerpoint/2010/main" val="2624513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hyperlink" Target="https://administracionelectronica.gob.es/ctt/resources/Soluciones/214/Descargas/Listado%20de%20Oficinas%20y%20Unidades%20SIR%20.xlsx"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hyperlink" Target="https://egeovisor.redsara.es/egeo-frontend-web/leaflet/MainLeaflet.action?visualizationId=1328&amp;adminScope=2" TargetMode="Externa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hyperlink" Target="http://dataobsae.administracionelectronica.gob.es/cmobsae3/dashboard/Dashboard.action?selectedScope=A2&amp;selectedLevel=L0&amp;selectedUnit=TOTAL&amp;selectedTemporalScope=1&amp;selectedTemporal=30/09/2019#SIR001SIR_ORVE-summary"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hyperlink" Target="https://administracionelectronica.gob.es/ctt/resources/Soluciones/323/Descargas/Sistema%20de%20referenciacion%20de%20documentos%20en%20las%20AAPP-v8.docx?idIniciativa=323&amp;idElemento=16433" TargetMode="External"/><Relationship Id="rId3" Type="http://schemas.openxmlformats.org/officeDocument/2006/relationships/image" Target="../media/image1.png"/><Relationship Id="rId7" Type="http://schemas.openxmlformats.org/officeDocument/2006/relationships/hyperlink" Target="https://administracionelectronica.gob.es/ctt/resources/Soluciones/214/Descargas/Firma%20de%20Asientos%20Regitrales%20intercambiados%20en%20la%20Plataforma%20SIR.pdf"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s://administracionelectronica.gob.es/ctt/resources/Soluciones/323/Descargas/eEMC%20-%20Esquema%20de%20Metadatos%20Comunes-v1-0.pdf" TargetMode="External"/><Relationship Id="rId5" Type="http://schemas.openxmlformats.org/officeDocument/2006/relationships/hyperlink" Target="https://administracionelectronica.gob.es/ctt/resources/Soluciones/214/Descargas/Metadatado%20en%20Aplicaciones%20de%20Registro.pdf" TargetMode="External"/><Relationship Id="rId4" Type="http://schemas.openxmlformats.org/officeDocument/2006/relationships/hyperlink" Target="https://administracionelectronica.gob.es/ctt/resources/Soluciones/214/Descargas/Adaptaciones%20SIR%20Firma%20Metadatado%20y%20Referencia%20Unica.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s-ES" dirty="0"/>
          </a:p>
        </p:txBody>
      </p:sp>
      <p:sp>
        <p:nvSpPr>
          <p:cNvPr id="4" name="3 Rectángulo"/>
          <p:cNvSpPr/>
          <p:nvPr/>
        </p:nvSpPr>
        <p:spPr>
          <a:xfrm>
            <a:off x="309481" y="1102505"/>
            <a:ext cx="6154522" cy="954107"/>
          </a:xfrm>
          <a:prstGeom prst="rect">
            <a:avLst/>
          </a:prstGeom>
        </p:spPr>
        <p:txBody>
          <a:bodyPr wrap="square">
            <a:spAutoFit/>
          </a:bodyPr>
          <a:lstStyle/>
          <a:p>
            <a:r>
              <a:rPr lang="es-ES" sz="2800" b="1" i="1" dirty="0">
                <a:solidFill>
                  <a:schemeClr val="accent1"/>
                </a:solidFill>
              </a:rPr>
              <a:t>Intercambio electrónico registral entre </a:t>
            </a:r>
            <a:r>
              <a:rPr lang="es-ES" sz="2800" b="1" i="1" dirty="0" smtClean="0">
                <a:solidFill>
                  <a:schemeClr val="accent1"/>
                </a:solidFill>
              </a:rPr>
              <a:t>AAPP basado en </a:t>
            </a:r>
            <a:endParaRPr lang="es-ES" sz="2800" b="1" i="1" dirty="0">
              <a:solidFill>
                <a:schemeClr val="accent1"/>
              </a:solidFill>
            </a:endParaRPr>
          </a:p>
        </p:txBody>
      </p:sp>
      <p:sp>
        <p:nvSpPr>
          <p:cNvPr id="17" name="4 CuadroTexto"/>
          <p:cNvSpPr txBox="1"/>
          <p:nvPr/>
        </p:nvSpPr>
        <p:spPr>
          <a:xfrm>
            <a:off x="2987824" y="40296"/>
            <a:ext cx="4153573" cy="1107996"/>
          </a:xfrm>
          <a:prstGeom prst="rect">
            <a:avLst/>
          </a:prstGeom>
          <a:noFill/>
        </p:spPr>
        <p:txBody>
          <a:bodyPr wrap="none" rtlCol="0">
            <a:spAutoFit/>
          </a:bodyPr>
          <a:lstStyle/>
          <a:p>
            <a:r>
              <a:rPr lang="es-ES" sz="6600" b="1" i="1" dirty="0" smtClean="0">
                <a:solidFill>
                  <a:schemeClr val="accent1"/>
                </a:solidFill>
              </a:rPr>
              <a:t>Plataforma</a:t>
            </a:r>
            <a:endParaRPr lang="es-ES" sz="6600" b="1" i="1" dirty="0">
              <a:solidFill>
                <a:schemeClr val="accent1"/>
              </a:solidFill>
            </a:endParaRPr>
          </a:p>
        </p:txBody>
      </p:sp>
      <p:pic>
        <p:nvPicPr>
          <p:cNvPr id="18" name="5 Imagen" descr="logo-SIR.jpg"/>
          <p:cNvPicPr>
            <a:picLocks noChangeAspect="1"/>
          </p:cNvPicPr>
          <p:nvPr/>
        </p:nvPicPr>
        <p:blipFill>
          <a:blip r:embed="rId3" cstate="print"/>
          <a:stretch>
            <a:fillRect/>
          </a:stretch>
        </p:blipFill>
        <p:spPr>
          <a:xfrm>
            <a:off x="7141397" y="40296"/>
            <a:ext cx="1399103" cy="998832"/>
          </a:xfrm>
          <a:prstGeom prst="rect">
            <a:avLst/>
          </a:prstGeom>
        </p:spPr>
      </p:pic>
      <p:pic>
        <p:nvPicPr>
          <p:cNvPr id="20" name="Picture 4" descr="Norma SICRES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9109" y="1670932"/>
            <a:ext cx="1528510" cy="67933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Directorio Comú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9911" y="1763523"/>
            <a:ext cx="1028720" cy="405059"/>
          </a:xfrm>
          <a:prstGeom prst="rect">
            <a:avLst/>
          </a:prstGeom>
          <a:noFill/>
          <a:extLst>
            <a:ext uri="{909E8E84-426E-40DD-AFC4-6F175D3DCCD1}">
              <a14:hiddenFill xmlns:a14="http://schemas.microsoft.com/office/drawing/2010/main">
                <a:solidFill>
                  <a:srgbClr val="FFFFFF"/>
                </a:solidFill>
              </a14:hiddenFill>
            </a:ext>
          </a:extLst>
        </p:spPr>
      </p:pic>
      <p:sp>
        <p:nvSpPr>
          <p:cNvPr id="23" name="22 Más"/>
          <p:cNvSpPr/>
          <p:nvPr/>
        </p:nvSpPr>
        <p:spPr>
          <a:xfrm>
            <a:off x="4605293" y="1694954"/>
            <a:ext cx="432048" cy="542199"/>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 name="Picture 3" descr="C:\Users\anaisabel.ibanez\Desktop\ana\documentacion\presenstacionSIR\primerDiagrama\sirComplet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584" y="2708920"/>
            <a:ext cx="5455368" cy="372627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4605293" y="2564904"/>
            <a:ext cx="1677659"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719082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7" y="-27384"/>
            <a:ext cx="2980497" cy="77763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C:\Users\anaisabel.ibanez\Desktop\ana\documentacion\presenstacionSIR\segundoDiagrama\SIR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02" y="1016503"/>
            <a:ext cx="6125166" cy="3384376"/>
          </a:xfrm>
          <a:prstGeom prst="rect">
            <a:avLst/>
          </a:prstGeom>
          <a:noFill/>
          <a:extLst>
            <a:ext uri="{909E8E84-426E-40DD-AFC4-6F175D3DCCD1}">
              <a14:hiddenFill xmlns:a14="http://schemas.microsoft.com/office/drawing/2010/main">
                <a:solidFill>
                  <a:srgbClr val="FFFFFF"/>
                </a:solidFill>
              </a14:hiddenFill>
            </a:ext>
          </a:extLst>
        </p:spPr>
      </p:pic>
      <p:sp>
        <p:nvSpPr>
          <p:cNvPr id="5" name="4 Rombo"/>
          <p:cNvSpPr/>
          <p:nvPr/>
        </p:nvSpPr>
        <p:spPr>
          <a:xfrm>
            <a:off x="2627784" y="1767485"/>
            <a:ext cx="2880320" cy="828092"/>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275856" y="1883876"/>
            <a:ext cx="2520280" cy="584775"/>
          </a:xfrm>
          <a:prstGeom prst="rect">
            <a:avLst/>
          </a:prstGeom>
          <a:noFill/>
        </p:spPr>
        <p:txBody>
          <a:bodyPr wrap="square" rtlCol="0">
            <a:spAutoFit/>
          </a:bodyPr>
          <a:lstStyle/>
          <a:p>
            <a:r>
              <a:rPr lang="es-ES" sz="1600" b="1" dirty="0" smtClean="0">
                <a:solidFill>
                  <a:schemeClr val="bg1"/>
                </a:solidFill>
              </a:rPr>
              <a:t>P2P</a:t>
            </a:r>
          </a:p>
          <a:p>
            <a:r>
              <a:rPr lang="es-ES" sz="1600" b="1" dirty="0" smtClean="0">
                <a:solidFill>
                  <a:schemeClr val="bg1"/>
                </a:solidFill>
              </a:rPr>
              <a:t>Traza centralizada</a:t>
            </a:r>
            <a:endParaRPr lang="es-ES" sz="1600" b="1" dirty="0">
              <a:solidFill>
                <a:schemeClr val="bg1"/>
              </a:solidFill>
            </a:endParaRPr>
          </a:p>
        </p:txBody>
      </p:sp>
      <p:sp>
        <p:nvSpPr>
          <p:cNvPr id="12" name="11 CuadroTexto"/>
          <p:cNvSpPr txBox="1"/>
          <p:nvPr/>
        </p:nvSpPr>
        <p:spPr>
          <a:xfrm>
            <a:off x="6444208" y="2708691"/>
            <a:ext cx="504056" cy="369332"/>
          </a:xfrm>
          <a:prstGeom prst="rect">
            <a:avLst/>
          </a:prstGeom>
          <a:solidFill>
            <a:schemeClr val="accent3"/>
          </a:solidFill>
        </p:spPr>
        <p:txBody>
          <a:bodyPr wrap="square" rtlCol="0">
            <a:spAutoFit/>
          </a:bodyPr>
          <a:lstStyle/>
          <a:p>
            <a:r>
              <a:rPr lang="es-ES" dirty="0" smtClean="0"/>
              <a:t>WS</a:t>
            </a:r>
            <a:endParaRPr lang="es-ES" dirty="0"/>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653136"/>
            <a:ext cx="7237437" cy="1948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560" y="750246"/>
            <a:ext cx="1419225"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6" name="15 Conector recto de flecha"/>
          <p:cNvCxnSpPr/>
          <p:nvPr/>
        </p:nvCxnSpPr>
        <p:spPr>
          <a:xfrm flipH="1">
            <a:off x="1907704" y="1512246"/>
            <a:ext cx="36004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3609583">
            <a:off x="1418973" y="2217427"/>
            <a:ext cx="736431" cy="310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2996" y="3078023"/>
            <a:ext cx="1537717" cy="268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0954" y="3730275"/>
            <a:ext cx="950218" cy="562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9062417" flipV="1">
            <a:off x="1220056" y="2776817"/>
            <a:ext cx="589593" cy="3257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720860" y="3393975"/>
            <a:ext cx="457200"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47192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esultado de imagen de logotipo ministerio politica territori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7" name="16 CuadroTexto"/>
          <p:cNvSpPr txBox="1"/>
          <p:nvPr/>
        </p:nvSpPr>
        <p:spPr>
          <a:xfrm>
            <a:off x="179512" y="931186"/>
            <a:ext cx="7977207" cy="1169551"/>
          </a:xfrm>
          <a:prstGeom prst="rect">
            <a:avLst/>
          </a:prstGeom>
          <a:noFill/>
        </p:spPr>
        <p:txBody>
          <a:bodyPr wrap="square" rtlCol="0">
            <a:spAutoFit/>
          </a:bodyPr>
          <a:lstStyle/>
          <a:p>
            <a:pPr algn="ctr"/>
            <a:r>
              <a:rPr lang="es-ES" sz="2800" b="1" i="1" dirty="0" smtClean="0">
                <a:solidFill>
                  <a:schemeClr val="accent1"/>
                </a:solidFill>
              </a:rPr>
              <a:t>Administraciones en </a:t>
            </a:r>
          </a:p>
          <a:p>
            <a:pPr algn="ctr"/>
            <a:endParaRPr lang="es-ES" sz="1400" dirty="0" smtClean="0">
              <a:solidFill>
                <a:schemeClr val="accent1"/>
              </a:solidFill>
            </a:endParaRPr>
          </a:p>
          <a:p>
            <a:pPr algn="ctr"/>
            <a:r>
              <a:rPr lang="es-ES" sz="1400" dirty="0" smtClean="0">
                <a:solidFill>
                  <a:schemeClr val="accent1"/>
                </a:solidFill>
                <a:hlinkClick r:id="rId3"/>
              </a:rPr>
              <a:t>https</a:t>
            </a:r>
            <a:r>
              <a:rPr lang="es-ES" sz="1400" dirty="0">
                <a:solidFill>
                  <a:schemeClr val="accent1"/>
                </a:solidFill>
                <a:hlinkClick r:id="rId3"/>
              </a:rPr>
              <a:t>://</a:t>
            </a:r>
            <a:r>
              <a:rPr lang="es-ES" sz="1400" dirty="0" smtClean="0">
                <a:solidFill>
                  <a:schemeClr val="accent1"/>
                </a:solidFill>
                <a:hlinkClick r:id="rId3"/>
              </a:rPr>
              <a:t>administracionelectronica.gob.es/ctt/resources/Soluciones/214/Descargas/Listado%20de%20Oficinas%20y%20Unidades%20SIR%20.xlsx</a:t>
            </a:r>
            <a:endParaRPr lang="es-ES" sz="1400" dirty="0" smtClean="0">
              <a:solidFill>
                <a:schemeClr val="accent1"/>
              </a:solidFill>
            </a:endParaRPr>
          </a:p>
        </p:txBody>
      </p:sp>
      <p:pic>
        <p:nvPicPr>
          <p:cNvPr id="3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128" y="810958"/>
            <a:ext cx="762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1355132" y="4062390"/>
            <a:ext cx="1800493" cy="369332"/>
          </a:xfrm>
          <a:prstGeom prst="rect">
            <a:avLst/>
          </a:prstGeom>
          <a:solidFill>
            <a:schemeClr val="accent1">
              <a:lumMod val="40000"/>
              <a:lumOff val="60000"/>
            </a:schemeClr>
          </a:solidFill>
        </p:spPr>
        <p:txBody>
          <a:bodyPr wrap="none" rtlCol="0">
            <a:spAutoFit/>
          </a:bodyPr>
          <a:lstStyle/>
          <a:p>
            <a:r>
              <a:rPr lang="es-ES" b="1" i="1" dirty="0" smtClean="0">
                <a:solidFill>
                  <a:schemeClr val="accent1"/>
                </a:solidFill>
              </a:rPr>
              <a:t>% Municipios SIR</a:t>
            </a:r>
            <a:endParaRPr lang="es-ES" b="1" i="1" dirty="0">
              <a:solidFill>
                <a:schemeClr val="accent1"/>
              </a:solidFill>
            </a:endParaRPr>
          </a:p>
        </p:txBody>
      </p:sp>
      <p:sp>
        <p:nvSpPr>
          <p:cNvPr id="6" name="5 Rectángulo"/>
          <p:cNvSpPr/>
          <p:nvPr/>
        </p:nvSpPr>
        <p:spPr>
          <a:xfrm>
            <a:off x="4003922" y="3309661"/>
            <a:ext cx="4572000" cy="1477328"/>
          </a:xfrm>
          <a:prstGeom prst="rect">
            <a:avLst/>
          </a:prstGeom>
        </p:spPr>
        <p:txBody>
          <a:bodyPr>
            <a:spAutoFit/>
          </a:bodyPr>
          <a:lstStyle/>
          <a:p>
            <a:r>
              <a:rPr lang="es-ES" dirty="0" smtClean="0"/>
              <a:t>Mapa de % de Ayuntamientos adheridos a SIR:</a:t>
            </a:r>
          </a:p>
          <a:p>
            <a:endParaRPr lang="es-ES" dirty="0"/>
          </a:p>
          <a:p>
            <a:r>
              <a:rPr lang="es-ES" dirty="0" smtClean="0">
                <a:hlinkClick r:id="rId5"/>
              </a:rPr>
              <a:t>https</a:t>
            </a:r>
            <a:r>
              <a:rPr lang="es-ES" dirty="0">
                <a:hlinkClick r:id="rId5"/>
              </a:rPr>
              <a:t>://egeovisor.redsara.es/egeo-frontend-web/leaflet/MainLeaflet.action?visualizationId=1328&amp;adminScope=2#</a:t>
            </a:r>
            <a:endParaRPr lang="es-ES" dirty="0"/>
          </a:p>
        </p:txBody>
      </p:sp>
      <p:sp>
        <p:nvSpPr>
          <p:cNvPr id="24" name="23 Rectángulo"/>
          <p:cNvSpPr/>
          <p:nvPr/>
        </p:nvSpPr>
        <p:spPr>
          <a:xfrm>
            <a:off x="1355132" y="3425377"/>
            <a:ext cx="1632691" cy="369332"/>
          </a:xfrm>
          <a:prstGeom prst="rect">
            <a:avLst/>
          </a:prstGeom>
          <a:solidFill>
            <a:schemeClr val="accent1">
              <a:lumMod val="40000"/>
              <a:lumOff val="60000"/>
            </a:schemeClr>
          </a:solidFill>
        </p:spPr>
        <p:txBody>
          <a:bodyPr wrap="none">
            <a:spAutoFit/>
          </a:bodyPr>
          <a:lstStyle/>
          <a:p>
            <a:r>
              <a:rPr lang="es-ES" b="1" i="1" dirty="0" smtClean="0">
                <a:solidFill>
                  <a:schemeClr val="accent1"/>
                </a:solidFill>
              </a:rPr>
              <a:t>Todas las CCAA</a:t>
            </a:r>
            <a:endParaRPr lang="es-ES" b="1" i="1" dirty="0">
              <a:solidFill>
                <a:schemeClr val="accent1"/>
              </a:solidFill>
            </a:endParaRPr>
          </a:p>
        </p:txBody>
      </p:sp>
      <p:sp>
        <p:nvSpPr>
          <p:cNvPr id="27" name="26 Rectángulo"/>
          <p:cNvSpPr/>
          <p:nvPr/>
        </p:nvSpPr>
        <p:spPr>
          <a:xfrm>
            <a:off x="1385773" y="4728253"/>
            <a:ext cx="1482009" cy="369332"/>
          </a:xfrm>
          <a:prstGeom prst="rect">
            <a:avLst/>
          </a:prstGeom>
          <a:solidFill>
            <a:schemeClr val="accent1">
              <a:lumMod val="40000"/>
              <a:lumOff val="60000"/>
            </a:schemeClr>
          </a:solidFill>
        </p:spPr>
        <p:txBody>
          <a:bodyPr wrap="none">
            <a:spAutoFit/>
          </a:bodyPr>
          <a:lstStyle/>
          <a:p>
            <a:r>
              <a:rPr lang="es-ES" b="1" i="1" dirty="0" smtClean="0">
                <a:solidFill>
                  <a:schemeClr val="accent1"/>
                </a:solidFill>
              </a:rPr>
              <a:t>Diputaciones </a:t>
            </a:r>
            <a:endParaRPr lang="es-ES" b="1" i="1" dirty="0">
              <a:solidFill>
                <a:schemeClr val="accent1"/>
              </a:solidFill>
            </a:endParaRPr>
          </a:p>
        </p:txBody>
      </p:sp>
      <p:sp>
        <p:nvSpPr>
          <p:cNvPr id="28" name="27 Rectángulo"/>
          <p:cNvSpPr/>
          <p:nvPr/>
        </p:nvSpPr>
        <p:spPr>
          <a:xfrm>
            <a:off x="1398926" y="5389520"/>
            <a:ext cx="1588897" cy="369332"/>
          </a:xfrm>
          <a:prstGeom prst="rect">
            <a:avLst/>
          </a:prstGeom>
          <a:solidFill>
            <a:schemeClr val="accent1">
              <a:lumMod val="40000"/>
              <a:lumOff val="60000"/>
            </a:schemeClr>
          </a:solidFill>
        </p:spPr>
        <p:txBody>
          <a:bodyPr wrap="none">
            <a:spAutoFit/>
          </a:bodyPr>
          <a:lstStyle/>
          <a:p>
            <a:r>
              <a:rPr lang="es-ES" b="1" i="1" dirty="0" smtClean="0">
                <a:solidFill>
                  <a:schemeClr val="accent1"/>
                </a:solidFill>
              </a:rPr>
              <a:t>Universidades </a:t>
            </a:r>
            <a:endParaRPr lang="es-ES" b="1" i="1" dirty="0">
              <a:solidFill>
                <a:schemeClr val="accent1"/>
              </a:solidFill>
            </a:endParaRPr>
          </a:p>
        </p:txBody>
      </p:sp>
      <p:sp>
        <p:nvSpPr>
          <p:cNvPr id="29" name="28 Rectángulo"/>
          <p:cNvSpPr/>
          <p:nvPr/>
        </p:nvSpPr>
        <p:spPr>
          <a:xfrm>
            <a:off x="1405492" y="6074351"/>
            <a:ext cx="819455" cy="369332"/>
          </a:xfrm>
          <a:prstGeom prst="rect">
            <a:avLst/>
          </a:prstGeom>
          <a:solidFill>
            <a:schemeClr val="accent1">
              <a:lumMod val="40000"/>
              <a:lumOff val="60000"/>
            </a:schemeClr>
          </a:solidFill>
        </p:spPr>
        <p:txBody>
          <a:bodyPr wrap="none">
            <a:spAutoFit/>
          </a:bodyPr>
          <a:lstStyle/>
          <a:p>
            <a:r>
              <a:rPr lang="es-ES" b="1" i="1" dirty="0" smtClean="0">
                <a:solidFill>
                  <a:schemeClr val="accent1"/>
                </a:solidFill>
              </a:rPr>
              <a:t>Otros  </a:t>
            </a:r>
            <a:endParaRPr lang="es-ES" b="1" i="1" dirty="0">
              <a:solidFill>
                <a:schemeClr val="accent1"/>
              </a:solidFill>
            </a:endParaRPr>
          </a:p>
        </p:txBody>
      </p:sp>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5774" y="2492896"/>
            <a:ext cx="1602050" cy="683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5565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esultado de imagen de logotipo ministerio politica territoria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7" name="16 CuadroTexto"/>
          <p:cNvSpPr txBox="1"/>
          <p:nvPr/>
        </p:nvSpPr>
        <p:spPr>
          <a:xfrm>
            <a:off x="2634726" y="0"/>
            <a:ext cx="6509273" cy="523220"/>
          </a:xfrm>
          <a:prstGeom prst="rect">
            <a:avLst/>
          </a:prstGeom>
          <a:noFill/>
        </p:spPr>
        <p:txBody>
          <a:bodyPr wrap="square" rtlCol="0">
            <a:spAutoFit/>
          </a:bodyPr>
          <a:lstStyle/>
          <a:p>
            <a:pPr algn="ctr"/>
            <a:r>
              <a:rPr lang="es-ES" sz="2800" b="1" i="1" dirty="0" smtClean="0">
                <a:solidFill>
                  <a:schemeClr val="accent1"/>
                </a:solidFill>
              </a:rPr>
              <a:t>Registros Enviados SIR </a:t>
            </a:r>
            <a:r>
              <a:rPr lang="es-ES" b="1" i="1" dirty="0" smtClean="0">
                <a:solidFill>
                  <a:schemeClr val="accent1"/>
                </a:solidFill>
              </a:rPr>
              <a:t>(Mensuales-Sep. 2019)</a:t>
            </a:r>
            <a:endParaRPr lang="es-ES" sz="2000" b="1" i="1" dirty="0" smtClean="0">
              <a:solidFill>
                <a:schemeClr val="accent1"/>
              </a:solidFill>
            </a:endParaRPr>
          </a:p>
        </p:txBody>
      </p:sp>
      <p:sp>
        <p:nvSpPr>
          <p:cNvPr id="2" name="1 Rectángulo"/>
          <p:cNvSpPr/>
          <p:nvPr/>
        </p:nvSpPr>
        <p:spPr>
          <a:xfrm>
            <a:off x="179512" y="786479"/>
            <a:ext cx="8244916" cy="461665"/>
          </a:xfrm>
          <a:prstGeom prst="rect">
            <a:avLst/>
          </a:prstGeom>
        </p:spPr>
        <p:txBody>
          <a:bodyPr wrap="square">
            <a:spAutoFit/>
          </a:bodyPr>
          <a:lstStyle/>
          <a:p>
            <a:r>
              <a:rPr lang="es-ES" sz="1200" dirty="0">
                <a:solidFill>
                  <a:schemeClr val="accent1"/>
                </a:solidFill>
                <a:hlinkClick r:id="rId3"/>
              </a:rPr>
              <a:t>http://dataobsae.administracionelectronica.gob.es/cmobsae3/dashboard/Dashboard.action?selectedScope=A2&amp;selectedLevel=L0&amp;selectedUnit=TOTAL&amp;selectedTemporalScope=1&amp;selectedTemporal=30/09/2019#SIR001SIR_ORVE-summary</a:t>
            </a:r>
            <a:endParaRPr lang="es-ES" sz="1200" dirty="0">
              <a:solidFill>
                <a:schemeClr val="accent1"/>
              </a:solidFill>
            </a:endParaRP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268760"/>
            <a:ext cx="5488610"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34727" y="3909369"/>
            <a:ext cx="6324600" cy="293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87379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Nueva Arquitectura</a:t>
            </a:r>
            <a:endParaRPr lang="es-ES" dirty="0"/>
          </a:p>
        </p:txBody>
      </p:sp>
      <p:sp>
        <p:nvSpPr>
          <p:cNvPr id="14" name="8 CuadroTexto"/>
          <p:cNvSpPr txBox="1">
            <a:spLocks noChangeArrowheads="1"/>
          </p:cNvSpPr>
          <p:nvPr/>
        </p:nvSpPr>
        <p:spPr bwMode="auto">
          <a:xfrm>
            <a:off x="104794" y="976660"/>
            <a:ext cx="8931701" cy="2308324"/>
          </a:xfrm>
          <a:prstGeom prst="rect">
            <a:avLst/>
          </a:prstGeom>
          <a:solidFill>
            <a:schemeClr val="accent3">
              <a:lumMod val="40000"/>
              <a:lumOff val="60000"/>
            </a:schemeClr>
          </a:solidFill>
          <a:ln>
            <a:noFill/>
          </a:ln>
          <a:extLst/>
        </p:spPr>
        <p:txBody>
          <a:bodyPr wrap="square">
            <a:spAutoFit/>
          </a:bodyPr>
          <a:lstStyle>
            <a:lvl1pPr>
              <a:defRPr sz="2100" b="1">
                <a:solidFill>
                  <a:srgbClr val="FF6600"/>
                </a:solidFill>
                <a:latin typeface="Arial" charset="0"/>
              </a:defRPr>
            </a:lvl1pPr>
            <a:lvl2pPr marL="742950" indent="-285750">
              <a:defRPr sz="2100" b="1">
                <a:solidFill>
                  <a:srgbClr val="FF6600"/>
                </a:solidFill>
                <a:latin typeface="Arial" charset="0"/>
              </a:defRPr>
            </a:lvl2pPr>
            <a:lvl3pPr marL="1143000" indent="-228600">
              <a:defRPr sz="2100" b="1">
                <a:solidFill>
                  <a:srgbClr val="FF6600"/>
                </a:solidFill>
                <a:latin typeface="Arial" charset="0"/>
              </a:defRPr>
            </a:lvl3pPr>
            <a:lvl4pPr marL="1600200" indent="-228600">
              <a:defRPr sz="2100" b="1">
                <a:solidFill>
                  <a:srgbClr val="FF6600"/>
                </a:solidFill>
                <a:latin typeface="Arial" charset="0"/>
              </a:defRPr>
            </a:lvl4pPr>
            <a:lvl5pPr marL="2057400" indent="-228600">
              <a:defRPr sz="2100" b="1">
                <a:solidFill>
                  <a:srgbClr val="FF6600"/>
                </a:solidFill>
                <a:latin typeface="Arial" charset="0"/>
              </a:defRPr>
            </a:lvl5pPr>
            <a:lvl6pPr marL="2514600" indent="-228600" eaLnBrk="0" fontAlgn="base" hangingPunct="0">
              <a:spcBef>
                <a:spcPct val="0"/>
              </a:spcBef>
              <a:spcAft>
                <a:spcPct val="0"/>
              </a:spcAft>
              <a:defRPr sz="2100" b="1">
                <a:solidFill>
                  <a:srgbClr val="FF6600"/>
                </a:solidFill>
                <a:latin typeface="Arial" charset="0"/>
              </a:defRPr>
            </a:lvl6pPr>
            <a:lvl7pPr marL="2971800" indent="-228600" eaLnBrk="0" fontAlgn="base" hangingPunct="0">
              <a:spcBef>
                <a:spcPct val="0"/>
              </a:spcBef>
              <a:spcAft>
                <a:spcPct val="0"/>
              </a:spcAft>
              <a:defRPr sz="2100" b="1">
                <a:solidFill>
                  <a:srgbClr val="FF6600"/>
                </a:solidFill>
                <a:latin typeface="Arial" charset="0"/>
              </a:defRPr>
            </a:lvl7pPr>
            <a:lvl8pPr marL="3429000" indent="-228600" eaLnBrk="0" fontAlgn="base" hangingPunct="0">
              <a:spcBef>
                <a:spcPct val="0"/>
              </a:spcBef>
              <a:spcAft>
                <a:spcPct val="0"/>
              </a:spcAft>
              <a:defRPr sz="2100" b="1">
                <a:solidFill>
                  <a:srgbClr val="FF6600"/>
                </a:solidFill>
                <a:latin typeface="Arial" charset="0"/>
              </a:defRPr>
            </a:lvl8pPr>
            <a:lvl9pPr marL="3886200" indent="-228600" eaLnBrk="0" fontAlgn="base" hangingPunct="0">
              <a:spcBef>
                <a:spcPct val="0"/>
              </a:spcBef>
              <a:spcAft>
                <a:spcPct val="0"/>
              </a:spcAft>
              <a:defRPr sz="2100" b="1">
                <a:solidFill>
                  <a:srgbClr val="FF6600"/>
                </a:solidFill>
                <a:latin typeface="Arial" charset="0"/>
              </a:defRPr>
            </a:lvl9pPr>
          </a:lstStyle>
          <a:p>
            <a:pPr algn="ctr"/>
            <a:r>
              <a:rPr lang="es-ES" altLang="es-ES" sz="1800" dirty="0" smtClean="0">
                <a:solidFill>
                  <a:schemeClr val="tx1"/>
                </a:solidFill>
                <a:latin typeface="+mn-lt"/>
              </a:rPr>
              <a:t>Objetivos de la hoja de Ruta SIR: </a:t>
            </a:r>
            <a:endParaRPr lang="es-ES" altLang="es-ES" sz="1800" dirty="0">
              <a:solidFill>
                <a:schemeClr val="tx1"/>
              </a:solidFill>
              <a:latin typeface="+mn-lt"/>
            </a:endParaRPr>
          </a:p>
          <a:p>
            <a:pPr algn="just"/>
            <a:endParaRPr lang="es-ES" altLang="es-ES" sz="1600" b="0" dirty="0">
              <a:solidFill>
                <a:schemeClr val="tx1"/>
              </a:solidFill>
              <a:latin typeface="Calibri" pitchFamily="34" charset="0"/>
            </a:endParaRPr>
          </a:p>
          <a:p>
            <a:pPr lvl="1" algn="just">
              <a:buFont typeface="Wingdings" pitchFamily="2" charset="2"/>
              <a:buChar char="Ø"/>
            </a:pPr>
            <a:r>
              <a:rPr lang="es-ES" altLang="es-ES" sz="1600" b="0" dirty="0" smtClean="0">
                <a:solidFill>
                  <a:schemeClr val="tx1"/>
                </a:solidFill>
                <a:latin typeface="Calibri" pitchFamily="34" charset="0"/>
              </a:rPr>
              <a:t> </a:t>
            </a:r>
            <a:r>
              <a:rPr lang="es-ES" altLang="es-ES" sz="1600" dirty="0" err="1" smtClean="0">
                <a:solidFill>
                  <a:schemeClr val="tx1"/>
                </a:solidFill>
                <a:latin typeface="Calibri" pitchFamily="34" charset="0"/>
              </a:rPr>
              <a:t>Metadatado</a:t>
            </a:r>
            <a:r>
              <a:rPr lang="es-ES" altLang="es-ES" sz="1600" dirty="0" smtClean="0">
                <a:solidFill>
                  <a:schemeClr val="tx1"/>
                </a:solidFill>
                <a:latin typeface="Calibri" pitchFamily="34" charset="0"/>
              </a:rPr>
              <a:t> </a:t>
            </a:r>
            <a:r>
              <a:rPr lang="es-ES" altLang="es-ES" sz="1600" b="0" dirty="0" smtClean="0">
                <a:solidFill>
                  <a:schemeClr val="tx1"/>
                </a:solidFill>
                <a:latin typeface="Calibri" pitchFamily="34" charset="0"/>
              </a:rPr>
              <a:t>(propia de SIR) </a:t>
            </a:r>
            <a:endParaRPr lang="es-ES" altLang="es-ES" sz="1600" b="0" dirty="0">
              <a:solidFill>
                <a:schemeClr val="tx1"/>
              </a:solidFill>
              <a:latin typeface="Calibri" pitchFamily="34" charset="0"/>
            </a:endParaRPr>
          </a:p>
          <a:p>
            <a:pPr algn="just"/>
            <a:r>
              <a:rPr lang="es-ES" altLang="es-ES" sz="1600" b="0" dirty="0" smtClean="0">
                <a:solidFill>
                  <a:schemeClr val="tx1"/>
                </a:solidFill>
                <a:latin typeface="Calibri" pitchFamily="34" charset="0"/>
              </a:rPr>
              <a:t> </a:t>
            </a:r>
            <a:endParaRPr lang="es-ES" altLang="es-ES" sz="1600" b="0" dirty="0">
              <a:solidFill>
                <a:schemeClr val="tx1"/>
              </a:solidFill>
              <a:latin typeface="Calibri" pitchFamily="34" charset="0"/>
            </a:endParaRPr>
          </a:p>
          <a:p>
            <a:pPr lvl="1" algn="just">
              <a:buFont typeface="Wingdings" pitchFamily="2" charset="2"/>
              <a:buChar char="Ø"/>
            </a:pPr>
            <a:r>
              <a:rPr lang="es-ES" altLang="es-ES" sz="1600" dirty="0" smtClean="0">
                <a:solidFill>
                  <a:schemeClr val="tx1"/>
                </a:solidFill>
                <a:latin typeface="Calibri" pitchFamily="34" charset="0"/>
              </a:rPr>
              <a:t> </a:t>
            </a:r>
            <a:r>
              <a:rPr lang="es-ES" altLang="es-ES" sz="1600" dirty="0">
                <a:solidFill>
                  <a:schemeClr val="tx1"/>
                </a:solidFill>
                <a:latin typeface="Calibri" pitchFamily="34" charset="0"/>
              </a:rPr>
              <a:t>Simplificación y unificación del formato de </a:t>
            </a:r>
            <a:r>
              <a:rPr lang="es-ES" altLang="es-ES" sz="1600" dirty="0" smtClean="0">
                <a:solidFill>
                  <a:schemeClr val="tx1"/>
                </a:solidFill>
                <a:latin typeface="Calibri" pitchFamily="34" charset="0"/>
              </a:rPr>
              <a:t>firma </a:t>
            </a:r>
            <a:r>
              <a:rPr lang="es-ES" altLang="es-ES" sz="1400" b="0" dirty="0" smtClean="0">
                <a:solidFill>
                  <a:schemeClr val="tx1"/>
                </a:solidFill>
                <a:latin typeface="Calibri" pitchFamily="34" charset="0"/>
              </a:rPr>
              <a:t>(general de interoperabilidad de los SI de las AAPP)</a:t>
            </a:r>
            <a:endParaRPr lang="es-ES" altLang="es-ES" sz="1400" b="0" dirty="0">
              <a:solidFill>
                <a:schemeClr val="tx1"/>
              </a:solidFill>
              <a:latin typeface="Calibri" pitchFamily="34" charset="0"/>
            </a:endParaRPr>
          </a:p>
          <a:p>
            <a:pPr algn="just">
              <a:buFont typeface="Wingdings" pitchFamily="2" charset="2"/>
              <a:buChar char="Ø"/>
            </a:pPr>
            <a:endParaRPr lang="es-ES" altLang="es-ES" sz="1600" b="0" dirty="0">
              <a:solidFill>
                <a:schemeClr val="tx1"/>
              </a:solidFill>
              <a:latin typeface="Calibri" pitchFamily="34" charset="0"/>
            </a:endParaRPr>
          </a:p>
          <a:p>
            <a:pPr lvl="1" algn="just">
              <a:buFont typeface="Wingdings" pitchFamily="2" charset="2"/>
              <a:buChar char="Ø"/>
            </a:pPr>
            <a:r>
              <a:rPr lang="es-ES" altLang="es-ES" sz="1600" b="0" dirty="0">
                <a:solidFill>
                  <a:schemeClr val="tx1"/>
                </a:solidFill>
                <a:latin typeface="Calibri" pitchFamily="34" charset="0"/>
              </a:rPr>
              <a:t> </a:t>
            </a:r>
            <a:r>
              <a:rPr lang="es-ES" altLang="es-ES" sz="1600" dirty="0">
                <a:solidFill>
                  <a:schemeClr val="tx1"/>
                </a:solidFill>
                <a:latin typeface="Calibri" pitchFamily="34" charset="0"/>
              </a:rPr>
              <a:t>Referenciación</a:t>
            </a:r>
            <a:r>
              <a:rPr lang="es-ES" altLang="es-ES" sz="1600" b="0" dirty="0">
                <a:solidFill>
                  <a:schemeClr val="tx1"/>
                </a:solidFill>
                <a:latin typeface="Calibri" pitchFamily="34" charset="0"/>
              </a:rPr>
              <a:t> </a:t>
            </a:r>
            <a:r>
              <a:rPr lang="es-ES" altLang="es-ES" sz="1600" dirty="0">
                <a:solidFill>
                  <a:schemeClr val="tx1"/>
                </a:solidFill>
                <a:latin typeface="Calibri" pitchFamily="34" charset="0"/>
              </a:rPr>
              <a:t>única</a:t>
            </a:r>
            <a:r>
              <a:rPr lang="es-ES" altLang="es-ES" sz="1600" b="0" dirty="0">
                <a:solidFill>
                  <a:schemeClr val="tx1"/>
                </a:solidFill>
                <a:latin typeface="Calibri" pitchFamily="34" charset="0"/>
              </a:rPr>
              <a:t> </a:t>
            </a:r>
            <a:r>
              <a:rPr lang="es-ES" altLang="es-ES" sz="1600" dirty="0">
                <a:solidFill>
                  <a:schemeClr val="tx1"/>
                </a:solidFill>
                <a:latin typeface="Calibri" pitchFamily="34" charset="0"/>
              </a:rPr>
              <a:t>de la documentación adjunta</a:t>
            </a:r>
            <a:r>
              <a:rPr lang="es-ES" altLang="es-ES" sz="1400" dirty="0" smtClean="0">
                <a:solidFill>
                  <a:schemeClr val="tx1"/>
                </a:solidFill>
                <a:latin typeface="Calibri" pitchFamily="34" charset="0"/>
              </a:rPr>
              <a:t>.</a:t>
            </a:r>
            <a:r>
              <a:rPr lang="es-ES" altLang="es-ES" sz="1400" b="0" dirty="0">
                <a:solidFill>
                  <a:schemeClr val="tx1"/>
                </a:solidFill>
                <a:latin typeface="Calibri" pitchFamily="34" charset="0"/>
              </a:rPr>
              <a:t> (general </a:t>
            </a:r>
            <a:r>
              <a:rPr lang="es-ES" altLang="es-ES" sz="1400" b="0" dirty="0" smtClean="0">
                <a:solidFill>
                  <a:schemeClr val="tx1"/>
                </a:solidFill>
                <a:latin typeface="Calibri" pitchFamily="34" charset="0"/>
              </a:rPr>
              <a:t>de la puesta a disposición de la información entre AAPP)</a:t>
            </a:r>
            <a:endParaRPr lang="es-ES" altLang="es-ES" sz="1400" b="0" dirty="0">
              <a:solidFill>
                <a:schemeClr val="tx1"/>
              </a:solidFill>
              <a:latin typeface="Calibri" pitchFamily="34" charset="0"/>
            </a:endParaRPr>
          </a:p>
          <a:p>
            <a:pPr lvl="1" algn="just">
              <a:buFont typeface="Wingdings" pitchFamily="2" charset="2"/>
              <a:buChar char="Ø"/>
            </a:pPr>
            <a:endParaRPr lang="es-ES" altLang="es-ES" sz="1600" dirty="0" smtClean="0">
              <a:solidFill>
                <a:schemeClr val="tx1"/>
              </a:solidFill>
              <a:latin typeface="Calibri" pitchFamily="34" charset="0"/>
            </a:endParaRPr>
          </a:p>
        </p:txBody>
      </p:sp>
      <p:sp>
        <p:nvSpPr>
          <p:cNvPr id="3" name="2 CuadroTexto"/>
          <p:cNvSpPr txBox="1"/>
          <p:nvPr/>
        </p:nvSpPr>
        <p:spPr>
          <a:xfrm>
            <a:off x="104794" y="3501008"/>
            <a:ext cx="8931703" cy="2893100"/>
          </a:xfrm>
          <a:prstGeom prst="rect">
            <a:avLst/>
          </a:prstGeom>
          <a:solidFill>
            <a:schemeClr val="accent1"/>
          </a:solidFill>
          <a:ln>
            <a:solidFill>
              <a:schemeClr val="accent1"/>
            </a:solidFill>
          </a:ln>
        </p:spPr>
        <p:txBody>
          <a:bodyPr wrap="square" rtlCol="0">
            <a:spAutoFit/>
          </a:bodyPr>
          <a:lstStyle/>
          <a:p>
            <a:pPr algn="just"/>
            <a:r>
              <a:rPr lang="es-ES" altLang="es-ES" sz="1600" b="1" dirty="0" smtClean="0">
                <a:solidFill>
                  <a:schemeClr val="bg1"/>
                </a:solidFill>
                <a:latin typeface="Calibri" pitchFamily="34" charset="0"/>
              </a:rPr>
              <a:t>No </a:t>
            </a:r>
            <a:r>
              <a:rPr lang="es-ES" altLang="es-ES" sz="1600" b="1" dirty="0">
                <a:solidFill>
                  <a:schemeClr val="bg1"/>
                </a:solidFill>
                <a:latin typeface="Calibri" pitchFamily="34" charset="0"/>
              </a:rPr>
              <a:t>se puede hacer frente al crecimiento de uso de SIR sin estas funcionalidades</a:t>
            </a:r>
          </a:p>
          <a:p>
            <a:pPr algn="just"/>
            <a:endParaRPr lang="es-ES" altLang="es-ES" sz="1600" b="1" dirty="0">
              <a:solidFill>
                <a:schemeClr val="bg1"/>
              </a:solidFill>
              <a:latin typeface="Calibri" pitchFamily="34" charset="0"/>
            </a:endParaRPr>
          </a:p>
          <a:p>
            <a:pPr algn="just"/>
            <a:r>
              <a:rPr lang="es-ES" altLang="es-ES" sz="1600" b="1" dirty="0">
                <a:solidFill>
                  <a:schemeClr val="bg1"/>
                </a:solidFill>
                <a:latin typeface="Calibri" pitchFamily="34" charset="0"/>
              </a:rPr>
              <a:t>Se anunciaron en septiembre y octubre de 2017. Plazo </a:t>
            </a:r>
            <a:r>
              <a:rPr lang="es-ES" altLang="es-ES" sz="1600" b="1" dirty="0" smtClean="0">
                <a:solidFill>
                  <a:schemeClr val="bg1"/>
                </a:solidFill>
                <a:latin typeface="Calibri" pitchFamily="34" charset="0"/>
              </a:rPr>
              <a:t>inicial realización Noviembre </a:t>
            </a:r>
            <a:r>
              <a:rPr lang="es-ES" altLang="es-ES" sz="1600" b="1" dirty="0">
                <a:solidFill>
                  <a:schemeClr val="bg1"/>
                </a:solidFill>
                <a:latin typeface="Calibri" pitchFamily="34" charset="0"/>
              </a:rPr>
              <a:t>2018.</a:t>
            </a:r>
          </a:p>
          <a:p>
            <a:pPr algn="just"/>
            <a:endParaRPr lang="es-ES" altLang="es-ES" sz="1600" b="1" dirty="0">
              <a:solidFill>
                <a:schemeClr val="bg1"/>
              </a:solidFill>
              <a:latin typeface="Calibri" pitchFamily="34" charset="0"/>
            </a:endParaRPr>
          </a:p>
          <a:p>
            <a:pPr algn="just"/>
            <a:r>
              <a:rPr lang="es-ES" altLang="es-ES" sz="1600" b="1" dirty="0">
                <a:solidFill>
                  <a:schemeClr val="bg1"/>
                </a:solidFill>
                <a:latin typeface="Calibri" pitchFamily="34" charset="0"/>
              </a:rPr>
              <a:t>Reuniones anteriores: 20 septiembre 2018 y 23 de febrero </a:t>
            </a:r>
            <a:r>
              <a:rPr lang="es-ES" altLang="es-ES" sz="1600" b="1" dirty="0" smtClean="0">
                <a:solidFill>
                  <a:schemeClr val="bg1"/>
                </a:solidFill>
                <a:latin typeface="Calibri" pitchFamily="34" charset="0"/>
              </a:rPr>
              <a:t>2018</a:t>
            </a:r>
          </a:p>
          <a:p>
            <a:pPr algn="just"/>
            <a:endParaRPr lang="es-ES" altLang="es-ES" sz="1600" b="1" dirty="0">
              <a:solidFill>
                <a:schemeClr val="bg1"/>
              </a:solidFill>
              <a:latin typeface="Calibri" pitchFamily="34" charset="0"/>
            </a:endParaRPr>
          </a:p>
          <a:p>
            <a:pPr algn="just"/>
            <a:r>
              <a:rPr lang="es-ES" altLang="es-ES" sz="1600" b="1" dirty="0" smtClean="0">
                <a:solidFill>
                  <a:schemeClr val="bg1"/>
                </a:solidFill>
                <a:latin typeface="Calibri" pitchFamily="34" charset="0"/>
              </a:rPr>
              <a:t>Necesario </a:t>
            </a:r>
            <a:r>
              <a:rPr lang="es-ES" altLang="es-ES" sz="1600" b="1" dirty="0">
                <a:solidFill>
                  <a:schemeClr val="bg1"/>
                </a:solidFill>
                <a:latin typeface="Calibri" pitchFamily="34" charset="0"/>
              </a:rPr>
              <a:t>acometer las tres funcionalidades cuanto antes para beneficiarnos todos de: </a:t>
            </a:r>
          </a:p>
          <a:p>
            <a:pPr marL="742950" lvl="1" indent="-285750" algn="just">
              <a:buFont typeface="Arial" pitchFamily="34" charset="0"/>
              <a:buChar char="•"/>
            </a:pPr>
            <a:r>
              <a:rPr lang="es-ES" altLang="es-ES" sz="1400" b="1" dirty="0">
                <a:solidFill>
                  <a:schemeClr val="bg1"/>
                </a:solidFill>
                <a:latin typeface="Calibri" pitchFamily="34" charset="0"/>
              </a:rPr>
              <a:t>Tramitación automatizada (</a:t>
            </a:r>
            <a:r>
              <a:rPr lang="es-ES" altLang="es-ES" sz="1400" b="1" dirty="0" err="1">
                <a:solidFill>
                  <a:schemeClr val="bg1"/>
                </a:solidFill>
                <a:latin typeface="Calibri" pitchFamily="34" charset="0"/>
              </a:rPr>
              <a:t>metadatado</a:t>
            </a:r>
            <a:r>
              <a:rPr lang="es-ES" altLang="es-ES" sz="1400" b="1" dirty="0">
                <a:solidFill>
                  <a:schemeClr val="bg1"/>
                </a:solidFill>
                <a:latin typeface="Calibri" pitchFamily="34" charset="0"/>
              </a:rPr>
              <a:t>) </a:t>
            </a:r>
          </a:p>
          <a:p>
            <a:pPr marL="742950" lvl="1" indent="-285750" algn="just">
              <a:buFont typeface="Arial" pitchFamily="34" charset="0"/>
              <a:buChar char="•"/>
            </a:pPr>
            <a:r>
              <a:rPr lang="es-ES" altLang="es-ES" sz="1400" b="1" dirty="0">
                <a:solidFill>
                  <a:schemeClr val="bg1"/>
                </a:solidFill>
                <a:latin typeface="Calibri" pitchFamily="34" charset="0"/>
              </a:rPr>
              <a:t>Simplificación de la complejidad en las firmas de los envíos y de los adjuntos.</a:t>
            </a:r>
          </a:p>
          <a:p>
            <a:pPr marL="742950" lvl="1" indent="-285750" algn="just">
              <a:buFont typeface="Arial" pitchFamily="34" charset="0"/>
              <a:buChar char="•"/>
            </a:pPr>
            <a:r>
              <a:rPr lang="es-ES" altLang="es-ES" sz="1400" b="1" dirty="0">
                <a:solidFill>
                  <a:schemeClr val="bg1"/>
                </a:solidFill>
                <a:latin typeface="Calibri" pitchFamily="34" charset="0"/>
              </a:rPr>
              <a:t> Evitar las transacciones pesadas y la limitación de nº adjuntos y peso limitado por cada registro (referencia única).</a:t>
            </a:r>
          </a:p>
          <a:p>
            <a:pPr marL="742950" lvl="1" indent="-285750" algn="just">
              <a:buFont typeface="Arial" pitchFamily="34" charset="0"/>
              <a:buChar char="•"/>
            </a:pPr>
            <a:r>
              <a:rPr lang="es-ES" altLang="es-ES" sz="1400" b="1" dirty="0">
                <a:solidFill>
                  <a:schemeClr val="bg1"/>
                </a:solidFill>
                <a:latin typeface="Calibri" pitchFamily="34" charset="0"/>
              </a:rPr>
              <a:t>Minimizar el periodo de convivencia entre los dos modelos para simplificar su </a:t>
            </a:r>
            <a:r>
              <a:rPr lang="es-ES" altLang="es-ES" sz="1400" b="1" dirty="0" smtClean="0">
                <a:solidFill>
                  <a:schemeClr val="bg1"/>
                </a:solidFill>
                <a:latin typeface="Calibri" pitchFamily="34" charset="0"/>
              </a:rPr>
              <a:t>gestión</a:t>
            </a:r>
            <a:endParaRPr lang="es-ES" b="1" dirty="0">
              <a:solidFill>
                <a:schemeClr val="bg1"/>
              </a:solidFill>
            </a:endParaRPr>
          </a:p>
        </p:txBody>
      </p:sp>
    </p:spTree>
    <p:extLst>
      <p:ext uri="{BB962C8B-B14F-4D97-AF65-F5344CB8AC3E}">
        <p14:creationId xmlns:p14="http://schemas.microsoft.com/office/powerpoint/2010/main" val="2653797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p:nvPr/>
        </p:nvPicPr>
        <p:blipFill>
          <a:blip r:embed="rId3" cstate="print"/>
          <a:srcRect/>
          <a:stretch>
            <a:fillRect/>
          </a:stretch>
        </p:blipFill>
        <p:spPr bwMode="auto">
          <a:xfrm>
            <a:off x="3553266" y="1052736"/>
            <a:ext cx="5195197" cy="4824536"/>
          </a:xfrm>
          <a:prstGeom prst="rect">
            <a:avLst/>
          </a:prstGeom>
          <a:noFill/>
          <a:ln w="9525">
            <a:noFill/>
            <a:miter lim="800000"/>
            <a:headEnd/>
            <a:tailEnd/>
          </a:ln>
        </p:spPr>
      </p:pic>
      <p:pic>
        <p:nvPicPr>
          <p:cNvPr id="2" name="Picture 2" descr="Resultado de imagen de logotipo ministerio politica territoria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Nueva Arquitectura</a:t>
            </a:r>
            <a:endParaRPr lang="es-ES" dirty="0"/>
          </a:p>
        </p:txBody>
      </p:sp>
      <p:sp>
        <p:nvSpPr>
          <p:cNvPr id="14" name="8 CuadroTexto"/>
          <p:cNvSpPr txBox="1">
            <a:spLocks noChangeArrowheads="1"/>
          </p:cNvSpPr>
          <p:nvPr/>
        </p:nvSpPr>
        <p:spPr bwMode="auto">
          <a:xfrm>
            <a:off x="123666" y="1556792"/>
            <a:ext cx="3429601"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100" b="1">
                <a:solidFill>
                  <a:srgbClr val="FF6600"/>
                </a:solidFill>
                <a:latin typeface="Arial" charset="0"/>
              </a:defRPr>
            </a:lvl1pPr>
            <a:lvl2pPr marL="742950" indent="-285750">
              <a:defRPr sz="2100" b="1">
                <a:solidFill>
                  <a:srgbClr val="FF6600"/>
                </a:solidFill>
                <a:latin typeface="Arial" charset="0"/>
              </a:defRPr>
            </a:lvl2pPr>
            <a:lvl3pPr marL="1143000" indent="-228600">
              <a:defRPr sz="2100" b="1">
                <a:solidFill>
                  <a:srgbClr val="FF6600"/>
                </a:solidFill>
                <a:latin typeface="Arial" charset="0"/>
              </a:defRPr>
            </a:lvl3pPr>
            <a:lvl4pPr marL="1600200" indent="-228600">
              <a:defRPr sz="2100" b="1">
                <a:solidFill>
                  <a:srgbClr val="FF6600"/>
                </a:solidFill>
                <a:latin typeface="Arial" charset="0"/>
              </a:defRPr>
            </a:lvl4pPr>
            <a:lvl5pPr marL="2057400" indent="-228600">
              <a:defRPr sz="2100" b="1">
                <a:solidFill>
                  <a:srgbClr val="FF6600"/>
                </a:solidFill>
                <a:latin typeface="Arial" charset="0"/>
              </a:defRPr>
            </a:lvl5pPr>
            <a:lvl6pPr marL="2514600" indent="-228600" eaLnBrk="0" fontAlgn="base" hangingPunct="0">
              <a:spcBef>
                <a:spcPct val="0"/>
              </a:spcBef>
              <a:spcAft>
                <a:spcPct val="0"/>
              </a:spcAft>
              <a:defRPr sz="2100" b="1">
                <a:solidFill>
                  <a:srgbClr val="FF6600"/>
                </a:solidFill>
                <a:latin typeface="Arial" charset="0"/>
              </a:defRPr>
            </a:lvl6pPr>
            <a:lvl7pPr marL="2971800" indent="-228600" eaLnBrk="0" fontAlgn="base" hangingPunct="0">
              <a:spcBef>
                <a:spcPct val="0"/>
              </a:spcBef>
              <a:spcAft>
                <a:spcPct val="0"/>
              </a:spcAft>
              <a:defRPr sz="2100" b="1">
                <a:solidFill>
                  <a:srgbClr val="FF6600"/>
                </a:solidFill>
                <a:latin typeface="Arial" charset="0"/>
              </a:defRPr>
            </a:lvl7pPr>
            <a:lvl8pPr marL="3429000" indent="-228600" eaLnBrk="0" fontAlgn="base" hangingPunct="0">
              <a:spcBef>
                <a:spcPct val="0"/>
              </a:spcBef>
              <a:spcAft>
                <a:spcPct val="0"/>
              </a:spcAft>
              <a:defRPr sz="2100" b="1">
                <a:solidFill>
                  <a:srgbClr val="FF6600"/>
                </a:solidFill>
                <a:latin typeface="Arial" charset="0"/>
              </a:defRPr>
            </a:lvl8pPr>
            <a:lvl9pPr marL="3886200" indent="-228600" eaLnBrk="0" fontAlgn="base" hangingPunct="0">
              <a:spcBef>
                <a:spcPct val="0"/>
              </a:spcBef>
              <a:spcAft>
                <a:spcPct val="0"/>
              </a:spcAft>
              <a:defRPr sz="2100" b="1">
                <a:solidFill>
                  <a:srgbClr val="FF6600"/>
                </a:solidFill>
                <a:latin typeface="Arial" charset="0"/>
              </a:defRPr>
            </a:lvl9pPr>
          </a:lstStyle>
          <a:p>
            <a:r>
              <a:rPr lang="es-ES" altLang="es-ES" sz="1800" dirty="0" smtClean="0">
                <a:solidFill>
                  <a:schemeClr val="tx1"/>
                </a:solidFill>
                <a:latin typeface="+mn-lt"/>
              </a:rPr>
              <a:t>Objetivos de la hoja de Ruta: </a:t>
            </a:r>
            <a:endParaRPr lang="es-ES" altLang="es-ES" sz="1800" dirty="0">
              <a:solidFill>
                <a:schemeClr val="tx1"/>
              </a:solidFill>
              <a:latin typeface="+mn-lt"/>
            </a:endParaRPr>
          </a:p>
          <a:p>
            <a:pPr algn="just"/>
            <a:endParaRPr lang="es-ES" altLang="es-ES" sz="1600" b="0" dirty="0">
              <a:solidFill>
                <a:schemeClr val="tx1"/>
              </a:solidFill>
              <a:latin typeface="Calibri" pitchFamily="34" charset="0"/>
            </a:endParaRPr>
          </a:p>
          <a:p>
            <a:pPr lvl="1" algn="just">
              <a:buFont typeface="Wingdings" pitchFamily="2" charset="2"/>
              <a:buChar char="Ø"/>
            </a:pPr>
            <a:r>
              <a:rPr lang="es-ES" altLang="es-ES" sz="1600" b="0" dirty="0" smtClean="0">
                <a:solidFill>
                  <a:schemeClr val="tx1"/>
                </a:solidFill>
                <a:latin typeface="Calibri" pitchFamily="34" charset="0"/>
              </a:rPr>
              <a:t> </a:t>
            </a:r>
            <a:r>
              <a:rPr lang="es-ES" altLang="es-ES" sz="1600" dirty="0" err="1">
                <a:solidFill>
                  <a:schemeClr val="tx1"/>
                </a:solidFill>
                <a:latin typeface="Calibri" pitchFamily="34" charset="0"/>
              </a:rPr>
              <a:t>Metadatado</a:t>
            </a:r>
            <a:endParaRPr lang="es-ES" altLang="es-ES" sz="1600" dirty="0">
              <a:solidFill>
                <a:schemeClr val="tx1"/>
              </a:solidFill>
              <a:latin typeface="Calibri" pitchFamily="34" charset="0"/>
            </a:endParaRPr>
          </a:p>
          <a:p>
            <a:pPr algn="just"/>
            <a:r>
              <a:rPr lang="es-ES" altLang="es-ES" sz="1600" b="0" dirty="0" smtClean="0">
                <a:solidFill>
                  <a:schemeClr val="tx1"/>
                </a:solidFill>
                <a:latin typeface="Calibri" pitchFamily="34" charset="0"/>
              </a:rPr>
              <a:t> </a:t>
            </a:r>
            <a:endParaRPr lang="es-ES" altLang="es-ES" sz="1600" b="0" dirty="0">
              <a:solidFill>
                <a:schemeClr val="tx1"/>
              </a:solidFill>
              <a:latin typeface="Calibri" pitchFamily="34" charset="0"/>
            </a:endParaRPr>
          </a:p>
          <a:p>
            <a:pPr lvl="1" algn="just">
              <a:buFont typeface="Wingdings" pitchFamily="2" charset="2"/>
              <a:buChar char="Ø"/>
            </a:pPr>
            <a:r>
              <a:rPr lang="es-ES" altLang="es-ES" sz="1600" dirty="0" smtClean="0">
                <a:solidFill>
                  <a:schemeClr val="tx1"/>
                </a:solidFill>
                <a:latin typeface="Calibri" pitchFamily="34" charset="0"/>
              </a:rPr>
              <a:t> </a:t>
            </a:r>
            <a:r>
              <a:rPr lang="es-ES" altLang="es-ES" sz="1600" dirty="0">
                <a:solidFill>
                  <a:schemeClr val="tx1"/>
                </a:solidFill>
                <a:latin typeface="Calibri" pitchFamily="34" charset="0"/>
              </a:rPr>
              <a:t>Simplificación</a:t>
            </a:r>
            <a:r>
              <a:rPr lang="es-ES" altLang="es-ES" sz="1600" b="0" dirty="0">
                <a:solidFill>
                  <a:schemeClr val="tx1"/>
                </a:solidFill>
                <a:latin typeface="Calibri" pitchFamily="34" charset="0"/>
              </a:rPr>
              <a:t> y unificación del formato de </a:t>
            </a:r>
            <a:r>
              <a:rPr lang="es-ES" altLang="es-ES" sz="1600" dirty="0">
                <a:solidFill>
                  <a:schemeClr val="tx1"/>
                </a:solidFill>
                <a:latin typeface="Calibri" pitchFamily="34" charset="0"/>
              </a:rPr>
              <a:t>firma</a:t>
            </a:r>
            <a:r>
              <a:rPr lang="es-ES" altLang="es-ES" sz="1600" b="0" dirty="0">
                <a:solidFill>
                  <a:schemeClr val="tx1"/>
                </a:solidFill>
                <a:latin typeface="Calibri" pitchFamily="34" charset="0"/>
              </a:rPr>
              <a:t>.</a:t>
            </a:r>
          </a:p>
          <a:p>
            <a:pPr algn="just">
              <a:buFont typeface="Wingdings" pitchFamily="2" charset="2"/>
              <a:buChar char="Ø"/>
            </a:pPr>
            <a:endParaRPr lang="es-ES" altLang="es-ES" sz="1600" b="0" dirty="0">
              <a:solidFill>
                <a:schemeClr val="tx1"/>
              </a:solidFill>
              <a:latin typeface="Calibri" pitchFamily="34" charset="0"/>
            </a:endParaRPr>
          </a:p>
          <a:p>
            <a:pPr lvl="1" algn="just">
              <a:buFont typeface="Wingdings" pitchFamily="2" charset="2"/>
              <a:buChar char="Ø"/>
            </a:pPr>
            <a:r>
              <a:rPr lang="es-ES" altLang="es-ES" sz="1600" b="0" dirty="0">
                <a:solidFill>
                  <a:schemeClr val="tx1"/>
                </a:solidFill>
                <a:latin typeface="Calibri" pitchFamily="34" charset="0"/>
              </a:rPr>
              <a:t> </a:t>
            </a:r>
            <a:r>
              <a:rPr lang="es-ES" altLang="es-ES" sz="1600" dirty="0">
                <a:solidFill>
                  <a:schemeClr val="tx1"/>
                </a:solidFill>
                <a:latin typeface="Calibri" pitchFamily="34" charset="0"/>
              </a:rPr>
              <a:t>Referenciación</a:t>
            </a:r>
            <a:r>
              <a:rPr lang="es-ES" altLang="es-ES" sz="1600" b="0" dirty="0">
                <a:solidFill>
                  <a:schemeClr val="tx1"/>
                </a:solidFill>
                <a:latin typeface="Calibri" pitchFamily="34" charset="0"/>
              </a:rPr>
              <a:t> </a:t>
            </a:r>
            <a:r>
              <a:rPr lang="es-ES" altLang="es-ES" sz="1600" dirty="0">
                <a:solidFill>
                  <a:schemeClr val="tx1"/>
                </a:solidFill>
                <a:latin typeface="Calibri" pitchFamily="34" charset="0"/>
              </a:rPr>
              <a:t>única</a:t>
            </a:r>
            <a:r>
              <a:rPr lang="es-ES" altLang="es-ES" sz="1600" b="0" dirty="0">
                <a:solidFill>
                  <a:schemeClr val="tx1"/>
                </a:solidFill>
                <a:latin typeface="Calibri" pitchFamily="34" charset="0"/>
              </a:rPr>
              <a:t> de la documentación adjunta.</a:t>
            </a:r>
          </a:p>
          <a:p>
            <a:pPr algn="just">
              <a:buFont typeface="Wingdings" pitchFamily="2" charset="2"/>
              <a:buChar char="Ø"/>
            </a:pPr>
            <a:endParaRPr lang="es-ES" altLang="es-ES" sz="1600" b="0" dirty="0">
              <a:solidFill>
                <a:schemeClr val="tx1"/>
              </a:solidFill>
              <a:latin typeface="Calibri" pitchFamily="34" charset="0"/>
            </a:endParaRPr>
          </a:p>
          <a:p>
            <a:pPr algn="just"/>
            <a:endParaRPr lang="es-ES" altLang="es-ES" sz="1600" dirty="0">
              <a:solidFill>
                <a:srgbClr val="7030A0"/>
              </a:solidFill>
              <a:latin typeface="Calibri" pitchFamily="34" charset="0"/>
            </a:endParaRPr>
          </a:p>
        </p:txBody>
      </p:sp>
    </p:spTree>
    <p:extLst>
      <p:ext uri="{BB962C8B-B14F-4D97-AF65-F5344CB8AC3E}">
        <p14:creationId xmlns:p14="http://schemas.microsoft.com/office/powerpoint/2010/main" val="17389654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Metadatado</a:t>
            </a:r>
            <a:endParaRPr lang="es-ES" dirty="0"/>
          </a:p>
        </p:txBody>
      </p:sp>
      <p:sp>
        <p:nvSpPr>
          <p:cNvPr id="17" name="6 CuadroTexto"/>
          <p:cNvSpPr txBox="1"/>
          <p:nvPr/>
        </p:nvSpPr>
        <p:spPr>
          <a:xfrm>
            <a:off x="1946439" y="1389414"/>
            <a:ext cx="5569923" cy="3416320"/>
          </a:xfrm>
          <a:prstGeom prst="rect">
            <a:avLst/>
          </a:prstGeom>
          <a:noFill/>
        </p:spPr>
        <p:txBody>
          <a:bodyPr wrap="none" rtlCol="0">
            <a:spAutoFit/>
          </a:bodyPr>
          <a:lstStyle/>
          <a:p>
            <a:pPr lvl="0">
              <a:buFont typeface="Arial" pitchFamily="34" charset="0"/>
              <a:buChar char="•"/>
            </a:pPr>
            <a:r>
              <a:rPr lang="es-ES" sz="2400" i="1" dirty="0" smtClean="0"/>
              <a:t> Metadatos a nivel de </a:t>
            </a:r>
            <a:r>
              <a:rPr lang="es-ES" sz="2400" b="1" i="1" dirty="0" smtClean="0"/>
              <a:t>asiento registral</a:t>
            </a:r>
            <a:r>
              <a:rPr lang="es-ES" sz="2400" i="1" dirty="0" smtClean="0"/>
              <a:t>:</a:t>
            </a:r>
          </a:p>
          <a:p>
            <a:pPr lvl="1">
              <a:buFont typeface="Arial" pitchFamily="34" charset="0"/>
              <a:buChar char="•"/>
            </a:pPr>
            <a:r>
              <a:rPr lang="es-ES" sz="2400" i="1" dirty="0" smtClean="0"/>
              <a:t> Metadatos generales</a:t>
            </a:r>
          </a:p>
          <a:p>
            <a:pPr lvl="1">
              <a:buFont typeface="Arial" pitchFamily="34" charset="0"/>
              <a:buChar char="•"/>
            </a:pPr>
            <a:r>
              <a:rPr lang="es-ES" sz="2400" i="1" dirty="0" smtClean="0"/>
              <a:t> Metadatos específicos</a:t>
            </a:r>
          </a:p>
          <a:p>
            <a:pPr lvl="1"/>
            <a:endParaRPr lang="es-ES" sz="2400" i="1" dirty="0" smtClean="0"/>
          </a:p>
          <a:p>
            <a:pPr lvl="0">
              <a:buFont typeface="Arial" pitchFamily="34" charset="0"/>
              <a:buChar char="•"/>
            </a:pPr>
            <a:r>
              <a:rPr lang="es-ES" sz="2400" i="1" dirty="0" smtClean="0"/>
              <a:t> Metadatos a nivel de </a:t>
            </a:r>
            <a:r>
              <a:rPr lang="es-ES" sz="2400" b="1" i="1" dirty="0" smtClean="0"/>
              <a:t>documento adjunto</a:t>
            </a:r>
            <a:r>
              <a:rPr lang="es-ES" sz="2400" i="1" dirty="0" smtClean="0"/>
              <a:t>:</a:t>
            </a:r>
          </a:p>
          <a:p>
            <a:pPr lvl="1">
              <a:buFont typeface="Arial" pitchFamily="34" charset="0"/>
              <a:buChar char="•"/>
            </a:pPr>
            <a:r>
              <a:rPr lang="es-ES" sz="2400" i="1" dirty="0" smtClean="0"/>
              <a:t> Metadatos del documento ENI</a:t>
            </a:r>
          </a:p>
          <a:p>
            <a:pPr lvl="1">
              <a:buFont typeface="Arial" pitchFamily="34" charset="0"/>
              <a:buChar char="•"/>
            </a:pPr>
            <a:r>
              <a:rPr lang="es-ES" sz="2400" i="1" dirty="0" smtClean="0"/>
              <a:t> Metadatos generales</a:t>
            </a:r>
          </a:p>
          <a:p>
            <a:pPr lvl="1">
              <a:buFont typeface="Arial" pitchFamily="34" charset="0"/>
              <a:buChar char="•"/>
            </a:pPr>
            <a:r>
              <a:rPr lang="es-ES" sz="2400" i="1" dirty="0" smtClean="0"/>
              <a:t> Metadatos específicos</a:t>
            </a:r>
          </a:p>
          <a:p>
            <a:endParaRPr lang="es-ES" sz="2400" i="1" dirty="0"/>
          </a:p>
        </p:txBody>
      </p:sp>
      <p:sp>
        <p:nvSpPr>
          <p:cNvPr id="24" name="8 Rectángulo redondeado"/>
          <p:cNvSpPr/>
          <p:nvPr/>
        </p:nvSpPr>
        <p:spPr>
          <a:xfrm>
            <a:off x="1318161" y="5142025"/>
            <a:ext cx="6614556" cy="68876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rgbClr val="C00000"/>
                </a:solidFill>
              </a:rPr>
              <a:t>Todos los Metadatos se incluyen en un </a:t>
            </a:r>
            <a:r>
              <a:rPr lang="es-ES" b="1" dirty="0" smtClean="0">
                <a:solidFill>
                  <a:srgbClr val="C00000"/>
                </a:solidFill>
              </a:rPr>
              <a:t>Fichero Técnico </a:t>
            </a:r>
            <a:r>
              <a:rPr lang="es-ES" dirty="0" smtClean="0">
                <a:solidFill>
                  <a:srgbClr val="C00000"/>
                </a:solidFill>
              </a:rPr>
              <a:t>para mantener la compatibilidad con la Norma SICRES 3.0 </a:t>
            </a:r>
            <a:endParaRPr lang="es-ES" dirty="0">
              <a:solidFill>
                <a:srgbClr val="C00000"/>
              </a:solidFill>
            </a:endParaRPr>
          </a:p>
        </p:txBody>
      </p:sp>
    </p:spTree>
    <p:extLst>
      <p:ext uri="{BB962C8B-B14F-4D97-AF65-F5344CB8AC3E}">
        <p14:creationId xmlns:p14="http://schemas.microsoft.com/office/powerpoint/2010/main" val="22399213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Metadatado</a:t>
            </a:r>
            <a:endParaRPr lang="es-ES" dirty="0"/>
          </a:p>
        </p:txBody>
      </p:sp>
      <p:grpSp>
        <p:nvGrpSpPr>
          <p:cNvPr id="39" name="21 Grupo"/>
          <p:cNvGrpSpPr/>
          <p:nvPr/>
        </p:nvGrpSpPr>
        <p:grpSpPr>
          <a:xfrm>
            <a:off x="1187624" y="899952"/>
            <a:ext cx="2408085" cy="5231222"/>
            <a:chOff x="1118887" y="1104264"/>
            <a:chExt cx="2408085" cy="5231222"/>
          </a:xfrm>
        </p:grpSpPr>
        <p:pic>
          <p:nvPicPr>
            <p:cNvPr id="40" name="9 Imagen"/>
            <p:cNvPicPr/>
            <p:nvPr/>
          </p:nvPicPr>
          <p:blipFill>
            <a:blip r:embed="rId4" cstate="print"/>
            <a:srcRect/>
            <a:stretch>
              <a:fillRect/>
            </a:stretch>
          </p:blipFill>
          <p:spPr bwMode="auto">
            <a:xfrm>
              <a:off x="1118887" y="1104264"/>
              <a:ext cx="2408085" cy="5231222"/>
            </a:xfrm>
            <a:prstGeom prst="rect">
              <a:avLst/>
            </a:prstGeom>
            <a:noFill/>
            <a:ln w="9525">
              <a:noFill/>
              <a:miter lim="800000"/>
              <a:headEnd/>
              <a:tailEnd/>
            </a:ln>
          </p:spPr>
        </p:pic>
        <p:pic>
          <p:nvPicPr>
            <p:cNvPr id="41" name="Picture 2"/>
            <p:cNvPicPr>
              <a:picLocks noChangeAspect="1" noChangeArrowheads="1"/>
            </p:cNvPicPr>
            <p:nvPr/>
          </p:nvPicPr>
          <p:blipFill>
            <a:blip r:embed="rId5" cstate="print"/>
            <a:srcRect/>
            <a:stretch>
              <a:fillRect/>
            </a:stretch>
          </p:blipFill>
          <p:spPr bwMode="auto">
            <a:xfrm>
              <a:off x="1700273" y="1885022"/>
              <a:ext cx="1268557" cy="181284"/>
            </a:xfrm>
            <a:prstGeom prst="rect">
              <a:avLst/>
            </a:prstGeom>
            <a:noFill/>
            <a:ln w="9525">
              <a:noFill/>
              <a:miter lim="800000"/>
              <a:headEnd/>
              <a:tailEnd/>
            </a:ln>
          </p:spPr>
        </p:pic>
        <p:sp>
          <p:nvSpPr>
            <p:cNvPr id="42" name="10 CuadroTexto"/>
            <p:cNvSpPr txBox="1"/>
            <p:nvPr/>
          </p:nvSpPr>
          <p:spPr>
            <a:xfrm>
              <a:off x="1484414" y="1828800"/>
              <a:ext cx="1640321" cy="292388"/>
            </a:xfrm>
            <a:prstGeom prst="rect">
              <a:avLst/>
            </a:prstGeom>
            <a:noFill/>
          </p:spPr>
          <p:txBody>
            <a:bodyPr wrap="none" rtlCol="0">
              <a:spAutoFit/>
            </a:bodyPr>
            <a:lstStyle/>
            <a:p>
              <a:r>
                <a:rPr lang="es-ES" sz="1300" dirty="0" smtClean="0"/>
                <a:t>Metadatos Generales</a:t>
              </a:r>
              <a:endParaRPr lang="es-ES" sz="1300" dirty="0"/>
            </a:p>
          </p:txBody>
        </p:sp>
        <p:pic>
          <p:nvPicPr>
            <p:cNvPr id="43" name="Picture 3"/>
            <p:cNvPicPr>
              <a:picLocks noChangeAspect="1" noChangeArrowheads="1"/>
            </p:cNvPicPr>
            <p:nvPr/>
          </p:nvPicPr>
          <p:blipFill>
            <a:blip r:embed="rId5" cstate="print"/>
            <a:srcRect/>
            <a:stretch>
              <a:fillRect/>
            </a:stretch>
          </p:blipFill>
          <p:spPr bwMode="auto">
            <a:xfrm>
              <a:off x="1605271" y="2256312"/>
              <a:ext cx="1399186" cy="213756"/>
            </a:xfrm>
            <a:prstGeom prst="rect">
              <a:avLst/>
            </a:prstGeom>
            <a:noFill/>
            <a:ln w="9525">
              <a:noFill/>
              <a:miter lim="800000"/>
              <a:headEnd/>
              <a:tailEnd/>
            </a:ln>
          </p:spPr>
        </p:pic>
        <p:sp>
          <p:nvSpPr>
            <p:cNvPr id="44" name="11 CuadroTexto"/>
            <p:cNvSpPr txBox="1"/>
            <p:nvPr/>
          </p:nvSpPr>
          <p:spPr>
            <a:xfrm>
              <a:off x="1458684" y="2206832"/>
              <a:ext cx="1698414" cy="292388"/>
            </a:xfrm>
            <a:prstGeom prst="rect">
              <a:avLst/>
            </a:prstGeom>
            <a:noFill/>
          </p:spPr>
          <p:txBody>
            <a:bodyPr wrap="none" rtlCol="0">
              <a:spAutoFit/>
            </a:bodyPr>
            <a:lstStyle/>
            <a:p>
              <a:r>
                <a:rPr lang="es-ES" sz="1300" dirty="0" smtClean="0"/>
                <a:t>Metadatos Específicos</a:t>
              </a:r>
              <a:endParaRPr lang="es-ES" sz="1300" dirty="0"/>
            </a:p>
          </p:txBody>
        </p:sp>
        <p:pic>
          <p:nvPicPr>
            <p:cNvPr id="45" name="Picture 4"/>
            <p:cNvPicPr>
              <a:picLocks noChangeAspect="1" noChangeArrowheads="1"/>
            </p:cNvPicPr>
            <p:nvPr/>
          </p:nvPicPr>
          <p:blipFill>
            <a:blip r:embed="rId6" cstate="print"/>
            <a:srcRect/>
            <a:stretch>
              <a:fillRect/>
            </a:stretch>
          </p:blipFill>
          <p:spPr bwMode="auto">
            <a:xfrm>
              <a:off x="1709738" y="3633849"/>
              <a:ext cx="1247218" cy="203860"/>
            </a:xfrm>
            <a:prstGeom prst="rect">
              <a:avLst/>
            </a:prstGeom>
            <a:noFill/>
            <a:ln w="9525">
              <a:noFill/>
              <a:miter lim="800000"/>
              <a:headEnd/>
              <a:tailEnd/>
            </a:ln>
          </p:spPr>
        </p:pic>
        <p:pic>
          <p:nvPicPr>
            <p:cNvPr id="46" name="Picture 4"/>
            <p:cNvPicPr>
              <a:picLocks noChangeAspect="1" noChangeArrowheads="1"/>
            </p:cNvPicPr>
            <p:nvPr/>
          </p:nvPicPr>
          <p:blipFill>
            <a:blip r:embed="rId6" cstate="print"/>
            <a:srcRect/>
            <a:stretch>
              <a:fillRect/>
            </a:stretch>
          </p:blipFill>
          <p:spPr bwMode="auto">
            <a:xfrm>
              <a:off x="1684009" y="4023755"/>
              <a:ext cx="1356074" cy="221653"/>
            </a:xfrm>
            <a:prstGeom prst="rect">
              <a:avLst/>
            </a:prstGeom>
            <a:noFill/>
            <a:ln w="9525">
              <a:noFill/>
              <a:miter lim="800000"/>
              <a:headEnd/>
              <a:tailEnd/>
            </a:ln>
          </p:spPr>
        </p:pic>
        <p:pic>
          <p:nvPicPr>
            <p:cNvPr id="47" name="Picture 4"/>
            <p:cNvPicPr>
              <a:picLocks noChangeAspect="1" noChangeArrowheads="1"/>
            </p:cNvPicPr>
            <p:nvPr/>
          </p:nvPicPr>
          <p:blipFill>
            <a:blip r:embed="rId6" cstate="print"/>
            <a:srcRect/>
            <a:stretch>
              <a:fillRect/>
            </a:stretch>
          </p:blipFill>
          <p:spPr bwMode="auto">
            <a:xfrm>
              <a:off x="1802762" y="5187536"/>
              <a:ext cx="1247218" cy="203860"/>
            </a:xfrm>
            <a:prstGeom prst="rect">
              <a:avLst/>
            </a:prstGeom>
            <a:noFill/>
            <a:ln w="9525">
              <a:noFill/>
              <a:miter lim="800000"/>
              <a:headEnd/>
              <a:tailEnd/>
            </a:ln>
          </p:spPr>
        </p:pic>
        <p:pic>
          <p:nvPicPr>
            <p:cNvPr id="48" name="Picture 4"/>
            <p:cNvPicPr>
              <a:picLocks noChangeAspect="1" noChangeArrowheads="1"/>
            </p:cNvPicPr>
            <p:nvPr/>
          </p:nvPicPr>
          <p:blipFill>
            <a:blip r:embed="rId6" cstate="print"/>
            <a:srcRect/>
            <a:stretch>
              <a:fillRect/>
            </a:stretch>
          </p:blipFill>
          <p:spPr bwMode="auto">
            <a:xfrm>
              <a:off x="1660257" y="5567547"/>
              <a:ext cx="1415451" cy="231358"/>
            </a:xfrm>
            <a:prstGeom prst="rect">
              <a:avLst/>
            </a:prstGeom>
            <a:noFill/>
            <a:ln w="9525">
              <a:noFill/>
              <a:miter lim="800000"/>
              <a:headEnd/>
              <a:tailEnd/>
            </a:ln>
          </p:spPr>
        </p:pic>
        <p:sp>
          <p:nvSpPr>
            <p:cNvPr id="49" name="12 CuadroTexto"/>
            <p:cNvSpPr txBox="1"/>
            <p:nvPr/>
          </p:nvSpPr>
          <p:spPr>
            <a:xfrm>
              <a:off x="1541812" y="3596244"/>
              <a:ext cx="1640321" cy="292388"/>
            </a:xfrm>
            <a:prstGeom prst="rect">
              <a:avLst/>
            </a:prstGeom>
            <a:noFill/>
          </p:spPr>
          <p:txBody>
            <a:bodyPr wrap="none" rtlCol="0">
              <a:spAutoFit/>
            </a:bodyPr>
            <a:lstStyle/>
            <a:p>
              <a:r>
                <a:rPr lang="es-ES" sz="1300" dirty="0" smtClean="0"/>
                <a:t>Metadatos Generales</a:t>
              </a:r>
              <a:endParaRPr lang="es-ES" sz="1300" dirty="0"/>
            </a:p>
          </p:txBody>
        </p:sp>
        <p:sp>
          <p:nvSpPr>
            <p:cNvPr id="50" name="14 CuadroTexto"/>
            <p:cNvSpPr txBox="1"/>
            <p:nvPr/>
          </p:nvSpPr>
          <p:spPr>
            <a:xfrm>
              <a:off x="1504205" y="3974276"/>
              <a:ext cx="1698414" cy="292388"/>
            </a:xfrm>
            <a:prstGeom prst="rect">
              <a:avLst/>
            </a:prstGeom>
            <a:noFill/>
          </p:spPr>
          <p:txBody>
            <a:bodyPr wrap="none" rtlCol="0">
              <a:spAutoFit/>
            </a:bodyPr>
            <a:lstStyle/>
            <a:p>
              <a:r>
                <a:rPr lang="es-ES" sz="1300" dirty="0" smtClean="0"/>
                <a:t>Metadatos Específicos</a:t>
              </a:r>
              <a:endParaRPr lang="es-ES" sz="1300" dirty="0"/>
            </a:p>
          </p:txBody>
        </p:sp>
        <p:sp>
          <p:nvSpPr>
            <p:cNvPr id="51" name="15 CuadroTexto"/>
            <p:cNvSpPr txBox="1"/>
            <p:nvPr/>
          </p:nvSpPr>
          <p:spPr>
            <a:xfrm>
              <a:off x="1539833" y="5149933"/>
              <a:ext cx="1640321" cy="292388"/>
            </a:xfrm>
            <a:prstGeom prst="rect">
              <a:avLst/>
            </a:prstGeom>
            <a:noFill/>
          </p:spPr>
          <p:txBody>
            <a:bodyPr wrap="none" rtlCol="0">
              <a:spAutoFit/>
            </a:bodyPr>
            <a:lstStyle/>
            <a:p>
              <a:r>
                <a:rPr lang="es-ES" sz="1300" dirty="0" smtClean="0"/>
                <a:t>Metadatos Generales</a:t>
              </a:r>
              <a:endParaRPr lang="es-ES" sz="1300" dirty="0"/>
            </a:p>
          </p:txBody>
        </p:sp>
        <p:sp>
          <p:nvSpPr>
            <p:cNvPr id="52" name="16 CuadroTexto"/>
            <p:cNvSpPr txBox="1"/>
            <p:nvPr/>
          </p:nvSpPr>
          <p:spPr>
            <a:xfrm>
              <a:off x="1525977" y="5516089"/>
              <a:ext cx="1698414" cy="292388"/>
            </a:xfrm>
            <a:prstGeom prst="rect">
              <a:avLst/>
            </a:prstGeom>
            <a:noFill/>
          </p:spPr>
          <p:txBody>
            <a:bodyPr wrap="none" rtlCol="0">
              <a:spAutoFit/>
            </a:bodyPr>
            <a:lstStyle/>
            <a:p>
              <a:r>
                <a:rPr lang="es-ES" sz="1300" dirty="0" smtClean="0"/>
                <a:t>Metadatos Específicos</a:t>
              </a:r>
              <a:endParaRPr lang="es-ES" sz="1300" dirty="0"/>
            </a:p>
          </p:txBody>
        </p:sp>
      </p:grpSp>
      <p:sp>
        <p:nvSpPr>
          <p:cNvPr id="53" name="22 CuadroTexto"/>
          <p:cNvSpPr txBox="1"/>
          <p:nvPr/>
        </p:nvSpPr>
        <p:spPr>
          <a:xfrm>
            <a:off x="3845090" y="1481985"/>
            <a:ext cx="3817071" cy="523220"/>
          </a:xfrm>
          <a:prstGeom prst="rect">
            <a:avLst/>
          </a:prstGeom>
          <a:noFill/>
        </p:spPr>
        <p:txBody>
          <a:bodyPr wrap="none" rtlCol="0">
            <a:spAutoFit/>
          </a:bodyPr>
          <a:lstStyle/>
          <a:p>
            <a:pPr>
              <a:buFont typeface="Arial" pitchFamily="34" charset="0"/>
              <a:buChar char="•"/>
            </a:pPr>
            <a:r>
              <a:rPr lang="es-ES" sz="1400" dirty="0" smtClean="0"/>
              <a:t> Registro Presencial o No presencial (automático)</a:t>
            </a:r>
          </a:p>
          <a:p>
            <a:pPr>
              <a:buFont typeface="Arial" pitchFamily="34" charset="0"/>
              <a:buChar char="•"/>
            </a:pPr>
            <a:r>
              <a:rPr lang="es-ES" sz="1400" dirty="0" smtClean="0"/>
              <a:t> Código SIA (manual)</a:t>
            </a:r>
            <a:endParaRPr lang="es-ES" sz="1400" dirty="0"/>
          </a:p>
        </p:txBody>
      </p:sp>
      <p:sp>
        <p:nvSpPr>
          <p:cNvPr id="54" name="23 CuadroTexto"/>
          <p:cNvSpPr txBox="1"/>
          <p:nvPr/>
        </p:nvSpPr>
        <p:spPr>
          <a:xfrm>
            <a:off x="3821342" y="3429537"/>
            <a:ext cx="2125005" cy="369332"/>
          </a:xfrm>
          <a:prstGeom prst="rect">
            <a:avLst/>
          </a:prstGeom>
          <a:noFill/>
        </p:spPr>
        <p:txBody>
          <a:bodyPr wrap="none" rtlCol="0">
            <a:spAutoFit/>
          </a:bodyPr>
          <a:lstStyle/>
          <a:p>
            <a:pPr>
              <a:buFont typeface="Arial" pitchFamily="34" charset="0"/>
              <a:buChar char="•"/>
            </a:pPr>
            <a:r>
              <a:rPr lang="es-ES" dirty="0" smtClean="0"/>
              <a:t> </a:t>
            </a:r>
            <a:r>
              <a:rPr lang="es-ES" sz="1400" dirty="0" smtClean="0"/>
              <a:t>Código CSV (automático)</a:t>
            </a:r>
            <a:endParaRPr lang="es-ES" sz="1400" dirty="0"/>
          </a:p>
        </p:txBody>
      </p:sp>
      <p:sp>
        <p:nvSpPr>
          <p:cNvPr id="55" name="24 CuadroTexto"/>
          <p:cNvSpPr txBox="1"/>
          <p:nvPr/>
        </p:nvSpPr>
        <p:spPr>
          <a:xfrm>
            <a:off x="3831235" y="2073772"/>
            <a:ext cx="2994602" cy="369332"/>
          </a:xfrm>
          <a:prstGeom prst="rect">
            <a:avLst/>
          </a:prstGeom>
          <a:noFill/>
        </p:spPr>
        <p:txBody>
          <a:bodyPr wrap="none" rtlCol="0">
            <a:spAutoFit/>
          </a:bodyPr>
          <a:lstStyle/>
          <a:p>
            <a:pPr>
              <a:buFont typeface="Arial" pitchFamily="34" charset="0"/>
              <a:buChar char="•"/>
            </a:pPr>
            <a:r>
              <a:rPr lang="es-ES" dirty="0" smtClean="0"/>
              <a:t> </a:t>
            </a:r>
            <a:r>
              <a:rPr lang="es-ES" sz="1400" dirty="0" smtClean="0"/>
              <a:t>Pendientes de definir por Organismo</a:t>
            </a:r>
            <a:endParaRPr lang="es-ES" sz="1400" dirty="0"/>
          </a:p>
        </p:txBody>
      </p:sp>
      <p:sp>
        <p:nvSpPr>
          <p:cNvPr id="56" name="25 CuadroTexto"/>
          <p:cNvSpPr txBox="1"/>
          <p:nvPr/>
        </p:nvSpPr>
        <p:spPr>
          <a:xfrm>
            <a:off x="3805505" y="3853091"/>
            <a:ext cx="2994602" cy="369332"/>
          </a:xfrm>
          <a:prstGeom prst="rect">
            <a:avLst/>
          </a:prstGeom>
          <a:noFill/>
        </p:spPr>
        <p:txBody>
          <a:bodyPr wrap="none" rtlCol="0">
            <a:spAutoFit/>
          </a:bodyPr>
          <a:lstStyle/>
          <a:p>
            <a:pPr>
              <a:buFont typeface="Arial" pitchFamily="34" charset="0"/>
              <a:buChar char="•"/>
            </a:pPr>
            <a:r>
              <a:rPr lang="es-ES" dirty="0" smtClean="0"/>
              <a:t> </a:t>
            </a:r>
            <a:r>
              <a:rPr lang="es-ES" sz="1400" dirty="0" smtClean="0"/>
              <a:t>Pendientes de definir por Organismo</a:t>
            </a:r>
            <a:endParaRPr lang="es-ES" sz="1400" dirty="0"/>
          </a:p>
        </p:txBody>
      </p:sp>
      <p:sp>
        <p:nvSpPr>
          <p:cNvPr id="57" name="26 Abrir llave"/>
          <p:cNvSpPr/>
          <p:nvPr/>
        </p:nvSpPr>
        <p:spPr>
          <a:xfrm>
            <a:off x="3381953" y="1422609"/>
            <a:ext cx="665018" cy="593766"/>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
        <p:nvSpPr>
          <p:cNvPr id="58" name="27 Abrir llave"/>
          <p:cNvSpPr/>
          <p:nvPr/>
        </p:nvSpPr>
        <p:spPr>
          <a:xfrm>
            <a:off x="3368096" y="2087626"/>
            <a:ext cx="678873" cy="354281"/>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
        <p:nvSpPr>
          <p:cNvPr id="59" name="28 Abrir llave"/>
          <p:cNvSpPr/>
          <p:nvPr/>
        </p:nvSpPr>
        <p:spPr>
          <a:xfrm>
            <a:off x="3354242" y="3477039"/>
            <a:ext cx="678873" cy="316674"/>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
        <p:nvSpPr>
          <p:cNvPr id="60" name="29 Abrir llave"/>
          <p:cNvSpPr/>
          <p:nvPr/>
        </p:nvSpPr>
        <p:spPr>
          <a:xfrm>
            <a:off x="3364142" y="3853082"/>
            <a:ext cx="678873" cy="354281"/>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
        <p:nvSpPr>
          <p:cNvPr id="61" name="30 Rectángulo redondeado"/>
          <p:cNvSpPr/>
          <p:nvPr/>
        </p:nvSpPr>
        <p:spPr>
          <a:xfrm>
            <a:off x="4070727" y="4450815"/>
            <a:ext cx="4168239" cy="157941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s-ES" sz="1400" dirty="0" smtClean="0">
                <a:solidFill>
                  <a:srgbClr val="C00000"/>
                </a:solidFill>
              </a:rPr>
              <a:t> </a:t>
            </a:r>
            <a:r>
              <a:rPr lang="es-ES" sz="1400" b="1" dirty="0" smtClean="0">
                <a:solidFill>
                  <a:srgbClr val="C00000"/>
                </a:solidFill>
              </a:rPr>
              <a:t>Metadatos Automáticos</a:t>
            </a:r>
            <a:r>
              <a:rPr lang="es-ES" sz="1400" dirty="0" smtClean="0">
                <a:solidFill>
                  <a:srgbClr val="C00000"/>
                </a:solidFill>
              </a:rPr>
              <a:t>: se rellenan de manera automático por la Aplicación de Registro</a:t>
            </a:r>
          </a:p>
          <a:p>
            <a:endParaRPr lang="es-ES" sz="1400" dirty="0" smtClean="0">
              <a:solidFill>
                <a:srgbClr val="C00000"/>
              </a:solidFill>
            </a:endParaRPr>
          </a:p>
          <a:p>
            <a:pPr>
              <a:buFont typeface="Arial" pitchFamily="34" charset="0"/>
              <a:buChar char="•"/>
            </a:pPr>
            <a:r>
              <a:rPr lang="es-ES" sz="1400" dirty="0" smtClean="0">
                <a:solidFill>
                  <a:srgbClr val="C00000"/>
                </a:solidFill>
              </a:rPr>
              <a:t> </a:t>
            </a:r>
            <a:r>
              <a:rPr lang="es-ES" sz="1400" b="1" dirty="0" smtClean="0">
                <a:solidFill>
                  <a:srgbClr val="C00000"/>
                </a:solidFill>
              </a:rPr>
              <a:t>Metadatos Manuales</a:t>
            </a:r>
            <a:r>
              <a:rPr lang="es-ES" sz="1400" dirty="0" smtClean="0">
                <a:solidFill>
                  <a:srgbClr val="C00000"/>
                </a:solidFill>
              </a:rPr>
              <a:t>: se rellenan por el funcionario de registro</a:t>
            </a:r>
            <a:endParaRPr lang="es-ES" sz="1400" dirty="0">
              <a:solidFill>
                <a:srgbClr val="C00000"/>
              </a:solidFill>
            </a:endParaRPr>
          </a:p>
        </p:txBody>
      </p:sp>
      <p:sp>
        <p:nvSpPr>
          <p:cNvPr id="62" name="31 Abrir llave"/>
          <p:cNvSpPr/>
          <p:nvPr/>
        </p:nvSpPr>
        <p:spPr>
          <a:xfrm>
            <a:off x="3354242" y="2728893"/>
            <a:ext cx="678873" cy="684810"/>
          </a:xfrm>
          <a:prstGeom prst="lef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
        <p:nvSpPr>
          <p:cNvPr id="63" name="32 CuadroTexto"/>
          <p:cNvSpPr txBox="1"/>
          <p:nvPr/>
        </p:nvSpPr>
        <p:spPr>
          <a:xfrm>
            <a:off x="3843112" y="2655661"/>
            <a:ext cx="3564630" cy="800219"/>
          </a:xfrm>
          <a:prstGeom prst="rect">
            <a:avLst/>
          </a:prstGeom>
          <a:noFill/>
        </p:spPr>
        <p:txBody>
          <a:bodyPr wrap="none" rtlCol="0">
            <a:spAutoFit/>
          </a:bodyPr>
          <a:lstStyle/>
          <a:p>
            <a:pPr>
              <a:buFont typeface="Arial" pitchFamily="34" charset="0"/>
              <a:buChar char="•"/>
            </a:pPr>
            <a:r>
              <a:rPr lang="es-ES" dirty="0" smtClean="0"/>
              <a:t> </a:t>
            </a:r>
            <a:r>
              <a:rPr lang="es-ES" sz="1400" dirty="0" smtClean="0"/>
              <a:t>Origen (ciudadano/administración) (manual)</a:t>
            </a:r>
          </a:p>
          <a:p>
            <a:pPr>
              <a:buFont typeface="Arial" pitchFamily="34" charset="0"/>
              <a:buChar char="•"/>
            </a:pPr>
            <a:r>
              <a:rPr lang="es-ES" sz="1400" dirty="0" smtClean="0"/>
              <a:t> Tipo Documental (manual)</a:t>
            </a:r>
          </a:p>
          <a:p>
            <a:pPr>
              <a:buFont typeface="Arial" pitchFamily="34" charset="0"/>
              <a:buChar char="•"/>
            </a:pPr>
            <a:r>
              <a:rPr lang="es-ES" sz="1400" dirty="0" smtClean="0"/>
              <a:t> Resto de campos (automáticos)</a:t>
            </a:r>
            <a:endParaRPr lang="es-ES" sz="1400" dirty="0"/>
          </a:p>
        </p:txBody>
      </p:sp>
    </p:spTree>
    <p:extLst>
      <p:ext uri="{BB962C8B-B14F-4D97-AF65-F5344CB8AC3E}">
        <p14:creationId xmlns:p14="http://schemas.microsoft.com/office/powerpoint/2010/main" val="17612321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Firma simplificada</a:t>
            </a:r>
            <a:endParaRPr lang="es-ES" dirty="0"/>
          </a:p>
        </p:txBody>
      </p:sp>
      <p:sp>
        <p:nvSpPr>
          <p:cNvPr id="10" name="6 CuadroTexto"/>
          <p:cNvSpPr txBox="1"/>
          <p:nvPr/>
        </p:nvSpPr>
        <p:spPr>
          <a:xfrm>
            <a:off x="2766151" y="1380465"/>
            <a:ext cx="6147818" cy="3970318"/>
          </a:xfrm>
          <a:prstGeom prst="rect">
            <a:avLst/>
          </a:prstGeom>
          <a:noFill/>
        </p:spPr>
        <p:txBody>
          <a:bodyPr wrap="square" rtlCol="0">
            <a:spAutoFit/>
          </a:bodyPr>
          <a:lstStyle/>
          <a:p>
            <a:pPr marL="285750" indent="-285750">
              <a:buFont typeface="Arial" panose="020B0604020202020204" pitchFamily="34" charset="0"/>
              <a:buChar char="•"/>
            </a:pPr>
            <a:r>
              <a:rPr lang="es-ES" dirty="0" smtClean="0"/>
              <a:t>Objetivo: normalizar los formatos de firma para los documentos anexos.</a:t>
            </a:r>
          </a:p>
          <a:p>
            <a:endParaRPr lang="es-ES" dirty="0" smtClean="0"/>
          </a:p>
          <a:p>
            <a:pPr marL="285750" indent="-285750">
              <a:buFont typeface="Arial" panose="020B0604020202020204" pitchFamily="34" charset="0"/>
              <a:buChar char="•"/>
            </a:pPr>
            <a:r>
              <a:rPr lang="es-ES" dirty="0" smtClean="0"/>
              <a:t>Formatos:</a:t>
            </a:r>
          </a:p>
          <a:p>
            <a:pPr lvl="1">
              <a:buFont typeface="Arial" pitchFamily="34" charset="0"/>
              <a:buChar char="•"/>
            </a:pPr>
            <a:r>
              <a:rPr lang="es-ES" i="1" dirty="0"/>
              <a:t> </a:t>
            </a:r>
            <a:r>
              <a:rPr lang="es-ES" i="1" dirty="0" smtClean="0"/>
              <a:t>Firma PADES: documentos PDF (tamaño pequeño)</a:t>
            </a:r>
          </a:p>
          <a:p>
            <a:pPr lvl="1">
              <a:buFont typeface="Arial" pitchFamily="34" charset="0"/>
              <a:buChar char="•"/>
            </a:pPr>
            <a:r>
              <a:rPr lang="es-ES" i="1" dirty="0"/>
              <a:t> </a:t>
            </a:r>
            <a:r>
              <a:rPr lang="es-ES" i="1" dirty="0" smtClean="0"/>
              <a:t>Firma XADES-Manifest o firma CSV:  resto documentos.</a:t>
            </a:r>
            <a:endParaRPr lang="es-ES_tradnl" dirty="0" smtClean="0"/>
          </a:p>
          <a:p>
            <a:pPr marL="285750" indent="-285750">
              <a:buFont typeface="Arial" panose="020B0604020202020204" pitchFamily="34" charset="0"/>
              <a:buChar char="•"/>
            </a:pPr>
            <a:endParaRPr lang="es-ES_tradnl" dirty="0" smtClean="0"/>
          </a:p>
          <a:p>
            <a:pPr marL="285750" indent="-285750">
              <a:buFont typeface="Arial" panose="020B0604020202020204" pitchFamily="34" charset="0"/>
              <a:buChar char="•"/>
            </a:pPr>
            <a:r>
              <a:rPr lang="es-ES_tradnl" dirty="0" smtClean="0"/>
              <a:t>La </a:t>
            </a:r>
            <a:r>
              <a:rPr lang="es-ES_tradnl" dirty="0"/>
              <a:t>aplicación origen </a:t>
            </a:r>
            <a:r>
              <a:rPr lang="es-ES" dirty="0" smtClean="0"/>
              <a:t>firma uno </a:t>
            </a:r>
            <a:r>
              <a:rPr lang="es-ES" dirty="0"/>
              <a:t>a uno cada documento adjunto </a:t>
            </a:r>
            <a:r>
              <a:rPr lang="es-ES" dirty="0" smtClean="0"/>
              <a:t>al asiento</a:t>
            </a:r>
            <a:r>
              <a:rPr lang="es-ES_tradnl" dirty="0" smtClean="0"/>
              <a:t>: </a:t>
            </a:r>
            <a:r>
              <a:rPr lang="es-ES_tradnl" dirty="0"/>
              <a:t>da integridad al propio documento para ser intercambiado a través de la plataforma </a:t>
            </a:r>
            <a:r>
              <a:rPr lang="es-ES_tradnl" dirty="0" smtClean="0"/>
              <a:t>SIR. </a:t>
            </a:r>
          </a:p>
          <a:p>
            <a:pPr marL="285750" indent="-285750">
              <a:buFont typeface="Arial" panose="020B0604020202020204" pitchFamily="34" charset="0"/>
              <a:buChar char="•"/>
            </a:pPr>
            <a:endParaRPr lang="es-ES_tradnl" dirty="0" smtClean="0"/>
          </a:p>
          <a:p>
            <a:pPr marL="285750" indent="-285750">
              <a:buFont typeface="Arial" panose="020B0604020202020204" pitchFamily="34" charset="0"/>
              <a:buChar char="•"/>
            </a:pPr>
            <a:r>
              <a:rPr lang="es-ES_tradnl" dirty="0" smtClean="0"/>
              <a:t>Durante </a:t>
            </a:r>
            <a:r>
              <a:rPr lang="es-ES_tradnl" dirty="0"/>
              <a:t>el periodo de transición </a:t>
            </a:r>
            <a:r>
              <a:rPr lang="es-ES_tradnl" dirty="0" smtClean="0"/>
              <a:t>se debe aceptar registros con </a:t>
            </a:r>
            <a:r>
              <a:rPr lang="es-ES_tradnl" dirty="0"/>
              <a:t>documentación adjunta </a:t>
            </a:r>
            <a:r>
              <a:rPr lang="es-ES_tradnl" dirty="0" smtClean="0"/>
              <a:t>firmada </a:t>
            </a:r>
            <a:r>
              <a:rPr lang="es-ES_tradnl" dirty="0"/>
              <a:t>de acuerdo a las condiciones </a:t>
            </a:r>
            <a:r>
              <a:rPr lang="es-ES_tradnl" dirty="0" smtClean="0"/>
              <a:t>de </a:t>
            </a:r>
            <a:r>
              <a:rPr lang="es-ES" dirty="0" smtClean="0"/>
              <a:t>firma anteriores a la simplificación.</a:t>
            </a:r>
            <a:endParaRPr lang="es-ES" sz="2400" i="1" dirty="0"/>
          </a:p>
        </p:txBody>
      </p:sp>
      <p:grpSp>
        <p:nvGrpSpPr>
          <p:cNvPr id="13" name="8 Grupo"/>
          <p:cNvGrpSpPr/>
          <p:nvPr/>
        </p:nvGrpSpPr>
        <p:grpSpPr>
          <a:xfrm>
            <a:off x="748147" y="1425047"/>
            <a:ext cx="1888176" cy="4488873"/>
            <a:chOff x="2885705" y="1211283"/>
            <a:chExt cx="2624446" cy="5070764"/>
          </a:xfrm>
        </p:grpSpPr>
        <p:sp>
          <p:nvSpPr>
            <p:cNvPr id="14" name="9 Rectángulo"/>
            <p:cNvSpPr/>
            <p:nvPr/>
          </p:nvSpPr>
          <p:spPr>
            <a:xfrm>
              <a:off x="2885705" y="1211283"/>
              <a:ext cx="2624446" cy="507076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0 Rectángulo"/>
            <p:cNvSpPr/>
            <p:nvPr/>
          </p:nvSpPr>
          <p:spPr>
            <a:xfrm>
              <a:off x="3028208" y="1876301"/>
              <a:ext cx="2315688" cy="66501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Datos SICRES</a:t>
              </a:r>
              <a:endParaRPr lang="es-ES" sz="1400" dirty="0">
                <a:solidFill>
                  <a:schemeClr val="tx1"/>
                </a:solidFill>
              </a:endParaRPr>
            </a:p>
          </p:txBody>
        </p:sp>
        <p:sp>
          <p:nvSpPr>
            <p:cNvPr id="16" name="11 Rectángulo"/>
            <p:cNvSpPr/>
            <p:nvPr/>
          </p:nvSpPr>
          <p:spPr>
            <a:xfrm>
              <a:off x="3014353" y="2788722"/>
              <a:ext cx="2315688" cy="66501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Fichero Técnico de Metadatos</a:t>
              </a:r>
              <a:endParaRPr lang="es-ES" sz="1400" dirty="0">
                <a:solidFill>
                  <a:schemeClr val="tx1"/>
                </a:solidFill>
              </a:endParaRPr>
            </a:p>
          </p:txBody>
        </p:sp>
        <p:sp>
          <p:nvSpPr>
            <p:cNvPr id="18" name="12 Rectángulo"/>
            <p:cNvSpPr/>
            <p:nvPr/>
          </p:nvSpPr>
          <p:spPr>
            <a:xfrm>
              <a:off x="3024248" y="3748644"/>
              <a:ext cx="2315688" cy="490847"/>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Anexo 1</a:t>
              </a:r>
              <a:endParaRPr lang="es-ES" sz="1400" dirty="0">
                <a:solidFill>
                  <a:schemeClr val="tx1"/>
                </a:solidFill>
              </a:endParaRPr>
            </a:p>
          </p:txBody>
        </p:sp>
        <p:sp>
          <p:nvSpPr>
            <p:cNvPr id="19" name="13 Rectángulo"/>
            <p:cNvSpPr/>
            <p:nvPr/>
          </p:nvSpPr>
          <p:spPr>
            <a:xfrm>
              <a:off x="3034144" y="4376057"/>
              <a:ext cx="2315688" cy="490847"/>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Anexo 2…</a:t>
              </a:r>
              <a:endParaRPr lang="es-ES" sz="1400" dirty="0">
                <a:solidFill>
                  <a:schemeClr val="tx1"/>
                </a:solidFill>
              </a:endParaRPr>
            </a:p>
          </p:txBody>
        </p:sp>
        <p:sp>
          <p:nvSpPr>
            <p:cNvPr id="20" name="14 Rectángulo"/>
            <p:cNvSpPr/>
            <p:nvPr/>
          </p:nvSpPr>
          <p:spPr>
            <a:xfrm>
              <a:off x="3022269" y="5005449"/>
              <a:ext cx="2315688" cy="490847"/>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Anexo n</a:t>
              </a:r>
              <a:endParaRPr lang="es-ES" sz="1400" dirty="0">
                <a:solidFill>
                  <a:schemeClr val="tx1"/>
                </a:solidFill>
              </a:endParaRPr>
            </a:p>
          </p:txBody>
        </p:sp>
        <p:sp>
          <p:nvSpPr>
            <p:cNvPr id="21" name="15 Rectángulo"/>
            <p:cNvSpPr/>
            <p:nvPr/>
          </p:nvSpPr>
          <p:spPr>
            <a:xfrm>
              <a:off x="3000498" y="5648696"/>
              <a:ext cx="2315688" cy="490847"/>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Justificante</a:t>
              </a:r>
              <a:endParaRPr lang="es-ES" sz="1400" dirty="0">
                <a:solidFill>
                  <a:schemeClr val="tx1"/>
                </a:solidFill>
              </a:endParaRPr>
            </a:p>
          </p:txBody>
        </p:sp>
        <p:sp>
          <p:nvSpPr>
            <p:cNvPr id="22" name="16 CuadroTexto"/>
            <p:cNvSpPr txBox="1"/>
            <p:nvPr/>
          </p:nvSpPr>
          <p:spPr>
            <a:xfrm>
              <a:off x="3226058" y="1306286"/>
              <a:ext cx="1995730" cy="347674"/>
            </a:xfrm>
            <a:prstGeom prst="rect">
              <a:avLst/>
            </a:prstGeom>
            <a:noFill/>
          </p:spPr>
          <p:txBody>
            <a:bodyPr wrap="none" rtlCol="0">
              <a:spAutoFit/>
            </a:bodyPr>
            <a:lstStyle/>
            <a:p>
              <a:r>
                <a:rPr lang="es-ES" sz="1400" b="1" dirty="0" smtClean="0">
                  <a:solidFill>
                    <a:srgbClr val="C00000"/>
                  </a:solidFill>
                </a:rPr>
                <a:t>Asiento Registral</a:t>
              </a:r>
              <a:endParaRPr lang="es-ES" sz="1400" b="1" dirty="0">
                <a:solidFill>
                  <a:srgbClr val="C00000"/>
                </a:solidFill>
              </a:endParaRPr>
            </a:p>
          </p:txBody>
        </p:sp>
      </p:grpSp>
    </p:spTree>
    <p:extLst>
      <p:ext uri="{BB962C8B-B14F-4D97-AF65-F5344CB8AC3E}">
        <p14:creationId xmlns:p14="http://schemas.microsoft.com/office/powerpoint/2010/main" val="13091764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Referencia única</a:t>
            </a:r>
            <a:endParaRPr lang="es-ES" dirty="0"/>
          </a:p>
        </p:txBody>
      </p:sp>
      <p:sp>
        <p:nvSpPr>
          <p:cNvPr id="17" name="33 Rectángulo redondeado"/>
          <p:cNvSpPr/>
          <p:nvPr/>
        </p:nvSpPr>
        <p:spPr>
          <a:xfrm>
            <a:off x="819399" y="4880758"/>
            <a:ext cx="8051470" cy="85504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solidFill>
                  <a:srgbClr val="C00000"/>
                </a:solidFill>
              </a:rPr>
              <a:t>Los documentos adjuntos </a:t>
            </a:r>
            <a:r>
              <a:rPr lang="es-ES" b="1" dirty="0" smtClean="0">
                <a:solidFill>
                  <a:srgbClr val="C00000"/>
                </a:solidFill>
              </a:rPr>
              <a:t>NO viajan embebidos </a:t>
            </a:r>
            <a:r>
              <a:rPr lang="es-ES" dirty="0" smtClean="0">
                <a:solidFill>
                  <a:srgbClr val="C00000"/>
                </a:solidFill>
              </a:rPr>
              <a:t>entre Aplicaciones de Registro</a:t>
            </a:r>
          </a:p>
          <a:p>
            <a:pPr algn="ctr"/>
            <a:r>
              <a:rPr lang="es-ES" dirty="0" smtClean="0">
                <a:solidFill>
                  <a:srgbClr val="C00000"/>
                </a:solidFill>
              </a:rPr>
              <a:t>Se incluye la referencia de cada anexo como Metadato para recuperar el anexo en destino</a:t>
            </a:r>
            <a:endParaRPr lang="es-ES" dirty="0">
              <a:solidFill>
                <a:srgbClr val="C00000"/>
              </a:solidFill>
            </a:endParaRPr>
          </a:p>
        </p:txBody>
      </p:sp>
      <p:pic>
        <p:nvPicPr>
          <p:cNvPr id="23" name="34 Imagen"/>
          <p:cNvPicPr/>
          <p:nvPr/>
        </p:nvPicPr>
        <p:blipFill>
          <a:blip r:embed="rId4" cstate="print"/>
          <a:srcRect/>
          <a:stretch>
            <a:fillRect/>
          </a:stretch>
        </p:blipFill>
        <p:spPr bwMode="auto">
          <a:xfrm>
            <a:off x="3380437" y="1783426"/>
            <a:ext cx="910590" cy="369817"/>
          </a:xfrm>
          <a:prstGeom prst="rect">
            <a:avLst/>
          </a:prstGeom>
          <a:noFill/>
          <a:ln w="9525">
            <a:noFill/>
            <a:miter lim="800000"/>
            <a:headEnd/>
            <a:tailEnd/>
          </a:ln>
        </p:spPr>
      </p:pic>
      <p:sp>
        <p:nvSpPr>
          <p:cNvPr id="24" name="35 Rectángulo redondeado"/>
          <p:cNvSpPr/>
          <p:nvPr/>
        </p:nvSpPr>
        <p:spPr>
          <a:xfrm>
            <a:off x="1056914" y="3051958"/>
            <a:ext cx="1520041" cy="96190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Aplicación de Registro Origen</a:t>
            </a:r>
            <a:endParaRPr lang="es-ES" sz="1400" dirty="0">
              <a:solidFill>
                <a:schemeClr val="tx1"/>
              </a:solidFill>
            </a:endParaRPr>
          </a:p>
        </p:txBody>
      </p:sp>
      <p:sp>
        <p:nvSpPr>
          <p:cNvPr id="25" name="36 Rectángulo redondeado"/>
          <p:cNvSpPr/>
          <p:nvPr/>
        </p:nvSpPr>
        <p:spPr>
          <a:xfrm>
            <a:off x="6790692" y="3049978"/>
            <a:ext cx="1520041" cy="961902"/>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dirty="0" smtClean="0">
                <a:solidFill>
                  <a:schemeClr val="tx1"/>
                </a:solidFill>
              </a:rPr>
              <a:t>Aplicación de Registro Destino</a:t>
            </a:r>
            <a:endParaRPr lang="es-ES" sz="1400" dirty="0">
              <a:solidFill>
                <a:schemeClr val="tx1"/>
              </a:solidFill>
            </a:endParaRPr>
          </a:p>
        </p:txBody>
      </p:sp>
      <p:sp>
        <p:nvSpPr>
          <p:cNvPr id="26" name="37 Nube"/>
          <p:cNvSpPr/>
          <p:nvPr/>
        </p:nvSpPr>
        <p:spPr>
          <a:xfrm>
            <a:off x="3943362" y="3040083"/>
            <a:ext cx="1234280" cy="977830"/>
          </a:xfrm>
          <a:prstGeom prst="cloud">
            <a:avLst/>
          </a:prstGeom>
          <a:solidFill>
            <a:schemeClr val="bg2">
              <a:lumMod val="90000"/>
              <a:alpha val="27000"/>
            </a:schemeClr>
          </a:solidFill>
          <a:ln w="25400" cap="flat" cmpd="sng" algn="ctr">
            <a:solidFill>
              <a:srgbClr val="14425D">
                <a:shade val="50000"/>
              </a:srgbClr>
            </a:solidFill>
            <a:prstDash val="solid"/>
          </a:ln>
          <a:effectLst/>
        </p:spPr>
        <p:txBody>
          <a:bodyPr anchor="ctr"/>
          <a:lstStyle/>
          <a:p>
            <a:pPr algn="ctr" fontAlgn="auto">
              <a:spcBef>
                <a:spcPts val="0"/>
              </a:spcBef>
              <a:spcAft>
                <a:spcPts val="0"/>
              </a:spcAft>
              <a:defRPr/>
            </a:pPr>
            <a:endParaRPr lang="es-ES" sz="1800" b="0" kern="0" dirty="0">
              <a:solidFill>
                <a:sysClr val="window" lastClr="FFFFFF"/>
              </a:solidFill>
              <a:latin typeface="Gill Sans MT"/>
            </a:endParaRPr>
          </a:p>
        </p:txBody>
      </p:sp>
      <p:pic>
        <p:nvPicPr>
          <p:cNvPr id="27" name="45 Imagen" descr="LOGO SIR.png"/>
          <p:cNvPicPr>
            <a:picLocks noChangeAspect="1"/>
          </p:cNvPicPr>
          <p:nvPr/>
        </p:nvPicPr>
        <p:blipFill>
          <a:blip r:embed="rId5" cstate="print"/>
          <a:srcRect/>
          <a:stretch>
            <a:fillRect/>
          </a:stretch>
        </p:blipFill>
        <p:spPr bwMode="auto">
          <a:xfrm>
            <a:off x="4377169" y="3360954"/>
            <a:ext cx="337476" cy="270878"/>
          </a:xfrm>
          <a:prstGeom prst="rect">
            <a:avLst/>
          </a:prstGeom>
          <a:noFill/>
          <a:ln w="9525">
            <a:noFill/>
            <a:miter lim="800000"/>
            <a:headEnd/>
            <a:tailEnd/>
          </a:ln>
        </p:spPr>
      </p:pic>
      <p:cxnSp>
        <p:nvCxnSpPr>
          <p:cNvPr id="28" name="40 Conector recto de flecha"/>
          <p:cNvCxnSpPr>
            <a:stCxn id="24" idx="3"/>
            <a:endCxn id="26" idx="2"/>
          </p:cNvCxnSpPr>
          <p:nvPr/>
        </p:nvCxnSpPr>
        <p:spPr>
          <a:xfrm flipV="1">
            <a:off x="2576955" y="3528998"/>
            <a:ext cx="1370236" cy="39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41 CuadroTexto"/>
          <p:cNvSpPr txBox="1"/>
          <p:nvPr/>
        </p:nvSpPr>
        <p:spPr>
          <a:xfrm>
            <a:off x="2671948" y="3598224"/>
            <a:ext cx="1175450" cy="461665"/>
          </a:xfrm>
          <a:prstGeom prst="rect">
            <a:avLst/>
          </a:prstGeom>
          <a:noFill/>
        </p:spPr>
        <p:txBody>
          <a:bodyPr wrap="none" rtlCol="0">
            <a:spAutoFit/>
          </a:bodyPr>
          <a:lstStyle/>
          <a:p>
            <a:r>
              <a:rPr lang="es-ES" sz="1200" dirty="0" smtClean="0"/>
              <a:t>Mensaje SICRES</a:t>
            </a:r>
          </a:p>
          <a:p>
            <a:r>
              <a:rPr lang="es-ES" sz="1200" dirty="0" smtClean="0"/>
              <a:t>(sin Anexos)</a:t>
            </a:r>
            <a:endParaRPr lang="es-ES" sz="1200" dirty="0"/>
          </a:p>
        </p:txBody>
      </p:sp>
      <p:pic>
        <p:nvPicPr>
          <p:cNvPr id="30" name="Picture 4"/>
          <p:cNvPicPr>
            <a:picLocks noChangeAspect="1" noChangeArrowheads="1"/>
          </p:cNvPicPr>
          <p:nvPr/>
        </p:nvPicPr>
        <p:blipFill>
          <a:blip r:embed="rId6" cstate="print"/>
          <a:srcRect/>
          <a:stretch>
            <a:fillRect/>
          </a:stretch>
        </p:blipFill>
        <p:spPr bwMode="auto">
          <a:xfrm>
            <a:off x="4943998" y="1801313"/>
            <a:ext cx="827404" cy="333705"/>
          </a:xfrm>
          <a:prstGeom prst="rect">
            <a:avLst/>
          </a:prstGeom>
          <a:noFill/>
          <a:ln w="9525">
            <a:noFill/>
            <a:miter lim="800000"/>
            <a:headEnd/>
            <a:tailEnd/>
          </a:ln>
        </p:spPr>
      </p:pic>
      <p:cxnSp>
        <p:nvCxnSpPr>
          <p:cNvPr id="31" name="44 Forma"/>
          <p:cNvCxnSpPr>
            <a:stCxn id="24" idx="0"/>
            <a:endCxn id="23" idx="1"/>
          </p:cNvCxnSpPr>
          <p:nvPr/>
        </p:nvCxnSpPr>
        <p:spPr>
          <a:xfrm rot="5400000" flipH="1" flipV="1">
            <a:off x="2056875" y="1728396"/>
            <a:ext cx="1083623" cy="1563502"/>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sp>
        <p:nvSpPr>
          <p:cNvPr id="32" name="45 CuadroTexto"/>
          <p:cNvSpPr txBox="1"/>
          <p:nvPr/>
        </p:nvSpPr>
        <p:spPr>
          <a:xfrm>
            <a:off x="1933697" y="1446811"/>
            <a:ext cx="1289135" cy="461665"/>
          </a:xfrm>
          <a:prstGeom prst="rect">
            <a:avLst/>
          </a:prstGeom>
          <a:noFill/>
        </p:spPr>
        <p:txBody>
          <a:bodyPr wrap="none" rtlCol="0">
            <a:spAutoFit/>
          </a:bodyPr>
          <a:lstStyle/>
          <a:p>
            <a:r>
              <a:rPr lang="es-ES" sz="1200" dirty="0" smtClean="0"/>
              <a:t>Almacena Anexos</a:t>
            </a:r>
          </a:p>
          <a:p>
            <a:r>
              <a:rPr lang="es-ES" sz="1200" dirty="0" smtClean="0"/>
              <a:t>ID = Código CSV</a:t>
            </a:r>
            <a:endParaRPr lang="es-ES" sz="1200" dirty="0"/>
          </a:p>
        </p:txBody>
      </p:sp>
      <p:cxnSp>
        <p:nvCxnSpPr>
          <p:cNvPr id="33" name="47 Conector recto de flecha"/>
          <p:cNvCxnSpPr>
            <a:stCxn id="26" idx="0"/>
            <a:endCxn id="25" idx="1"/>
          </p:cNvCxnSpPr>
          <p:nvPr/>
        </p:nvCxnSpPr>
        <p:spPr>
          <a:xfrm>
            <a:off x="5176613" y="3528998"/>
            <a:ext cx="1614079" cy="19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4" name="48 CuadroTexto"/>
          <p:cNvSpPr txBox="1"/>
          <p:nvPr/>
        </p:nvSpPr>
        <p:spPr>
          <a:xfrm>
            <a:off x="5306290" y="3631871"/>
            <a:ext cx="1175450" cy="461665"/>
          </a:xfrm>
          <a:prstGeom prst="rect">
            <a:avLst/>
          </a:prstGeom>
          <a:noFill/>
        </p:spPr>
        <p:txBody>
          <a:bodyPr wrap="none" rtlCol="0">
            <a:spAutoFit/>
          </a:bodyPr>
          <a:lstStyle/>
          <a:p>
            <a:r>
              <a:rPr lang="es-ES" sz="1200" dirty="0" smtClean="0"/>
              <a:t>Mensaje SICRES</a:t>
            </a:r>
          </a:p>
          <a:p>
            <a:r>
              <a:rPr lang="es-ES" sz="1200" dirty="0" smtClean="0"/>
              <a:t>(sin Anexos)</a:t>
            </a:r>
            <a:endParaRPr lang="es-ES" sz="1200" dirty="0"/>
          </a:p>
        </p:txBody>
      </p:sp>
      <p:cxnSp>
        <p:nvCxnSpPr>
          <p:cNvPr id="35" name="50 Forma"/>
          <p:cNvCxnSpPr>
            <a:stCxn id="25" idx="0"/>
            <a:endCxn id="30" idx="3"/>
          </p:cNvCxnSpPr>
          <p:nvPr/>
        </p:nvCxnSpPr>
        <p:spPr>
          <a:xfrm rot="16200000" flipV="1">
            <a:off x="6120152" y="1619416"/>
            <a:ext cx="1081812" cy="1779311"/>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sp>
        <p:nvSpPr>
          <p:cNvPr id="36" name="51 CuadroTexto"/>
          <p:cNvSpPr txBox="1"/>
          <p:nvPr/>
        </p:nvSpPr>
        <p:spPr>
          <a:xfrm>
            <a:off x="6028705" y="1492333"/>
            <a:ext cx="1254446" cy="461665"/>
          </a:xfrm>
          <a:prstGeom prst="rect">
            <a:avLst/>
          </a:prstGeom>
          <a:noFill/>
        </p:spPr>
        <p:txBody>
          <a:bodyPr wrap="none" rtlCol="0">
            <a:spAutoFit/>
          </a:bodyPr>
          <a:lstStyle/>
          <a:p>
            <a:r>
              <a:rPr lang="es-ES" sz="1200" dirty="0" smtClean="0"/>
              <a:t>Recupera Anexos</a:t>
            </a:r>
          </a:p>
          <a:p>
            <a:r>
              <a:rPr lang="es-ES" sz="1200" dirty="0" smtClean="0"/>
              <a:t>ID = Código CSV</a:t>
            </a:r>
            <a:endParaRPr lang="es-ES" sz="1200" dirty="0"/>
          </a:p>
        </p:txBody>
      </p:sp>
      <p:cxnSp>
        <p:nvCxnSpPr>
          <p:cNvPr id="37" name="53 Conector recto de flecha"/>
          <p:cNvCxnSpPr>
            <a:stCxn id="23" idx="3"/>
            <a:endCxn id="30" idx="1"/>
          </p:cNvCxnSpPr>
          <p:nvPr/>
        </p:nvCxnSpPr>
        <p:spPr>
          <a:xfrm flipV="1">
            <a:off x="4291027" y="1968166"/>
            <a:ext cx="652971" cy="169"/>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8653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Ventajas Referencia Única</a:t>
            </a:r>
            <a:endParaRPr lang="es-ES" dirty="0"/>
          </a:p>
        </p:txBody>
      </p:sp>
      <p:sp>
        <p:nvSpPr>
          <p:cNvPr id="19" name="12 CuadroTexto"/>
          <p:cNvSpPr txBox="1"/>
          <p:nvPr/>
        </p:nvSpPr>
        <p:spPr>
          <a:xfrm>
            <a:off x="539552" y="1412776"/>
            <a:ext cx="7992888" cy="2800767"/>
          </a:xfrm>
          <a:prstGeom prst="rect">
            <a:avLst/>
          </a:prstGeom>
          <a:noFill/>
        </p:spPr>
        <p:txBody>
          <a:bodyPr wrap="square" rtlCol="0">
            <a:spAutoFit/>
          </a:bodyPr>
          <a:lstStyle/>
          <a:p>
            <a:pPr>
              <a:buFont typeface="Wingdings" pitchFamily="2" charset="2"/>
              <a:buChar char="ü"/>
            </a:pPr>
            <a:r>
              <a:rPr lang="es-ES" sz="1600" dirty="0" smtClean="0"/>
              <a:t>Elimina la restricción actual de </a:t>
            </a:r>
            <a:r>
              <a:rPr lang="es-ES" sz="1600" dirty="0"/>
              <a:t>tamaño y número de </a:t>
            </a:r>
            <a:r>
              <a:rPr lang="es-ES" sz="1600" dirty="0" smtClean="0"/>
              <a:t>adjuntos.</a:t>
            </a:r>
          </a:p>
          <a:p>
            <a:endParaRPr lang="es-ES" sz="1600" dirty="0"/>
          </a:p>
          <a:p>
            <a:pPr marL="742950" lvl="1" indent="-285750">
              <a:buFont typeface="Arial" panose="020B0604020202020204" pitchFamily="34" charset="0"/>
              <a:buChar char="•"/>
            </a:pPr>
            <a:r>
              <a:rPr lang="es-ES" sz="1600" dirty="0"/>
              <a:t>M</a:t>
            </a:r>
            <a:r>
              <a:rPr lang="es-ES" sz="1600" dirty="0" smtClean="0"/>
              <a:t>áximo </a:t>
            </a:r>
            <a:r>
              <a:rPr lang="es-ES" sz="1600" dirty="0"/>
              <a:t>5 ficheros </a:t>
            </a:r>
            <a:r>
              <a:rPr lang="es-ES" sz="1600" dirty="0" smtClean="0"/>
              <a:t>anexos</a:t>
            </a:r>
          </a:p>
          <a:p>
            <a:pPr marL="742950" lvl="1" indent="-285750">
              <a:buFont typeface="Arial" panose="020B0604020202020204" pitchFamily="34" charset="0"/>
              <a:buChar char="•"/>
            </a:pPr>
            <a:r>
              <a:rPr lang="es-ES" sz="1600" dirty="0" smtClean="0"/>
              <a:t>Máximo </a:t>
            </a:r>
            <a:r>
              <a:rPr lang="es-ES" sz="1600" dirty="0"/>
              <a:t>10MB por </a:t>
            </a:r>
            <a:r>
              <a:rPr lang="es-ES" sz="1600" dirty="0" smtClean="0"/>
              <a:t>fichero</a:t>
            </a:r>
          </a:p>
          <a:p>
            <a:pPr marL="742950" lvl="1" indent="-285750">
              <a:buFont typeface="Arial" panose="020B0604020202020204" pitchFamily="34" charset="0"/>
              <a:buChar char="•"/>
            </a:pPr>
            <a:r>
              <a:rPr lang="es-ES" sz="1600" dirty="0" smtClean="0"/>
              <a:t>Máximo </a:t>
            </a:r>
            <a:r>
              <a:rPr lang="es-ES" sz="1600" dirty="0"/>
              <a:t>15MB por la totalidad de </a:t>
            </a:r>
            <a:r>
              <a:rPr lang="es-ES" sz="1600" dirty="0" smtClean="0"/>
              <a:t>adjuntos</a:t>
            </a:r>
            <a:endParaRPr lang="es-ES" sz="1600" dirty="0"/>
          </a:p>
          <a:p>
            <a:pPr lvl="0"/>
            <a:endParaRPr lang="es-ES" sz="1600" dirty="0" smtClean="0"/>
          </a:p>
          <a:p>
            <a:pPr lvl="0">
              <a:buFont typeface="Wingdings" pitchFamily="2" charset="2"/>
              <a:buChar char="ü"/>
            </a:pPr>
            <a:r>
              <a:rPr lang="es-ES" sz="1600" dirty="0" smtClean="0"/>
              <a:t>Normalización del intercambio de documentación:  Documento ENI.</a:t>
            </a:r>
          </a:p>
          <a:p>
            <a:pPr lvl="0">
              <a:buFont typeface="Wingdings" pitchFamily="2" charset="2"/>
              <a:buChar char="ü"/>
            </a:pPr>
            <a:endParaRPr lang="es-ES" sz="1600" dirty="0"/>
          </a:p>
          <a:p>
            <a:pPr lvl="0">
              <a:buFont typeface="Wingdings" pitchFamily="2" charset="2"/>
              <a:buChar char="ü"/>
            </a:pPr>
            <a:r>
              <a:rPr lang="es-ES" sz="1600" dirty="0" smtClean="0"/>
              <a:t> Mejora del rendimiento en el intercambio de asientos registrales.</a:t>
            </a:r>
            <a:endParaRPr lang="es-ES" sz="1600" dirty="0"/>
          </a:p>
          <a:p>
            <a:pPr lvl="0"/>
            <a:endParaRPr lang="es-ES" sz="1600" dirty="0"/>
          </a:p>
          <a:p>
            <a:pPr lvl="0">
              <a:buFont typeface="Wingdings" pitchFamily="2" charset="2"/>
              <a:buChar char="ü"/>
            </a:pPr>
            <a:r>
              <a:rPr lang="es-ES" sz="1600" dirty="0"/>
              <a:t>Solventa los problemas de intercambio </a:t>
            </a:r>
            <a:r>
              <a:rPr lang="es-ES" sz="1600" dirty="0" smtClean="0"/>
              <a:t>de documentos de gran tamaño.</a:t>
            </a:r>
            <a:endParaRPr lang="es-ES" sz="1600" dirty="0"/>
          </a:p>
        </p:txBody>
      </p:sp>
      <p:sp>
        <p:nvSpPr>
          <p:cNvPr id="10" name="33 Rectángulo redondeado"/>
          <p:cNvSpPr/>
          <p:nvPr/>
        </p:nvSpPr>
        <p:spPr>
          <a:xfrm>
            <a:off x="755576" y="4636957"/>
            <a:ext cx="8051470" cy="122668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smtClean="0">
              <a:solidFill>
                <a:srgbClr val="C00000"/>
              </a:solidFill>
            </a:endParaRPr>
          </a:p>
          <a:p>
            <a:pPr algn="ctr"/>
            <a:r>
              <a:rPr lang="es-ES" dirty="0" smtClean="0">
                <a:solidFill>
                  <a:srgbClr val="C00000"/>
                </a:solidFill>
              </a:rPr>
              <a:t>Durante el periodo de transición se debe aceptar documentos adjuntos por referencia y embebidos en el mensaje de intercambio.</a:t>
            </a:r>
          </a:p>
          <a:p>
            <a:pPr algn="ctr"/>
            <a:r>
              <a:rPr lang="es-ES" b="1" dirty="0">
                <a:solidFill>
                  <a:srgbClr val="C00000"/>
                </a:solidFill>
              </a:rPr>
              <a:t>NO</a:t>
            </a:r>
            <a:r>
              <a:rPr lang="es-ES" dirty="0">
                <a:solidFill>
                  <a:srgbClr val="C00000"/>
                </a:solidFill>
              </a:rPr>
              <a:t> se pueden </a:t>
            </a:r>
            <a:r>
              <a:rPr lang="es-ES" b="1" dirty="0">
                <a:solidFill>
                  <a:srgbClr val="C00000"/>
                </a:solidFill>
              </a:rPr>
              <a:t>enviar en un mismo asiento </a:t>
            </a:r>
            <a:r>
              <a:rPr lang="es-ES" dirty="0">
                <a:solidFill>
                  <a:srgbClr val="C00000"/>
                </a:solidFill>
              </a:rPr>
              <a:t>documentos anexos por </a:t>
            </a:r>
            <a:r>
              <a:rPr lang="es-ES" b="1" dirty="0">
                <a:solidFill>
                  <a:srgbClr val="C00000"/>
                </a:solidFill>
              </a:rPr>
              <a:t>referencia</a:t>
            </a:r>
            <a:r>
              <a:rPr lang="es-ES" dirty="0">
                <a:solidFill>
                  <a:srgbClr val="C00000"/>
                </a:solidFill>
              </a:rPr>
              <a:t> y documentos cuyo contenido está </a:t>
            </a:r>
            <a:r>
              <a:rPr lang="es-ES" b="1" dirty="0">
                <a:solidFill>
                  <a:srgbClr val="C00000"/>
                </a:solidFill>
              </a:rPr>
              <a:t>embebido</a:t>
            </a:r>
            <a:r>
              <a:rPr lang="es-ES" dirty="0">
                <a:solidFill>
                  <a:srgbClr val="C00000"/>
                </a:solidFill>
              </a:rPr>
              <a:t> en el mensaje de intercambio.</a:t>
            </a:r>
          </a:p>
          <a:p>
            <a:pPr algn="ctr"/>
            <a:endParaRPr lang="es-ES" dirty="0">
              <a:solidFill>
                <a:srgbClr val="C00000"/>
              </a:solidFill>
            </a:endParaRPr>
          </a:p>
        </p:txBody>
      </p:sp>
    </p:spTree>
    <p:extLst>
      <p:ext uri="{BB962C8B-B14F-4D97-AF65-F5344CB8AC3E}">
        <p14:creationId xmlns:p14="http://schemas.microsoft.com/office/powerpoint/2010/main" val="6419635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Librería de Integración SIR</a:t>
            </a:r>
            <a:endParaRPr lang="es-ES" dirty="0"/>
          </a:p>
        </p:txBody>
      </p:sp>
      <p:sp>
        <p:nvSpPr>
          <p:cNvPr id="18" name="11 CuadroTexto"/>
          <p:cNvSpPr txBox="1"/>
          <p:nvPr/>
        </p:nvSpPr>
        <p:spPr>
          <a:xfrm>
            <a:off x="5636514" y="1555667"/>
            <a:ext cx="3459986" cy="830997"/>
          </a:xfrm>
          <a:prstGeom prst="rect">
            <a:avLst/>
          </a:prstGeom>
          <a:noFill/>
        </p:spPr>
        <p:txBody>
          <a:bodyPr wrap="none" rtlCol="0">
            <a:spAutoFit/>
          </a:bodyPr>
          <a:lstStyle/>
          <a:p>
            <a:r>
              <a:rPr lang="es-ES" sz="1600" b="1" dirty="0" smtClean="0"/>
              <a:t>MPTFP proporciona:</a:t>
            </a:r>
          </a:p>
          <a:p>
            <a:pPr>
              <a:buFont typeface="Arial" pitchFamily="34" charset="0"/>
              <a:buChar char="•"/>
            </a:pPr>
            <a:r>
              <a:rPr lang="es-ES" sz="1600" dirty="0" smtClean="0"/>
              <a:t> Librería de Intercambio</a:t>
            </a:r>
          </a:p>
          <a:p>
            <a:pPr>
              <a:buFont typeface="Arial" pitchFamily="34" charset="0"/>
              <a:buChar char="•"/>
            </a:pPr>
            <a:r>
              <a:rPr lang="es-ES" sz="1600" dirty="0" smtClean="0"/>
              <a:t> Scripts de creación de BD Intercambio</a:t>
            </a:r>
            <a:endParaRPr lang="es-ES" sz="1600" dirty="0"/>
          </a:p>
        </p:txBody>
      </p:sp>
      <p:sp>
        <p:nvSpPr>
          <p:cNvPr id="19" name="12 CuadroTexto"/>
          <p:cNvSpPr txBox="1"/>
          <p:nvPr/>
        </p:nvSpPr>
        <p:spPr>
          <a:xfrm>
            <a:off x="5569528" y="2980707"/>
            <a:ext cx="3406238" cy="3046988"/>
          </a:xfrm>
          <a:prstGeom prst="rect">
            <a:avLst/>
          </a:prstGeom>
          <a:noFill/>
        </p:spPr>
        <p:txBody>
          <a:bodyPr wrap="square" rtlCol="0">
            <a:spAutoFit/>
          </a:bodyPr>
          <a:lstStyle/>
          <a:p>
            <a:r>
              <a:rPr lang="es-ES" sz="1600" b="1" dirty="0" smtClean="0"/>
              <a:t>Librería proporciona: </a:t>
            </a:r>
          </a:p>
          <a:p>
            <a:pPr marL="285750" indent="-285750">
              <a:buFont typeface="Arial" panose="020B0604020202020204" pitchFamily="34" charset="0"/>
              <a:buChar char="•"/>
            </a:pPr>
            <a:r>
              <a:rPr lang="es-ES" sz="1600" dirty="0" smtClean="0"/>
              <a:t>Intercambio de asientos registrales y consulta de estado</a:t>
            </a:r>
          </a:p>
          <a:p>
            <a:pPr marL="285750" indent="-285750">
              <a:buFont typeface="Arial" panose="020B0604020202020204" pitchFamily="34" charset="0"/>
              <a:buChar char="•"/>
            </a:pPr>
            <a:r>
              <a:rPr lang="es-ES" sz="1600" dirty="0" smtClean="0"/>
              <a:t>Uso de REGAGE o registro propio</a:t>
            </a:r>
            <a:endParaRPr lang="es-ES" sz="1600" dirty="0"/>
          </a:p>
          <a:p>
            <a:pPr marL="285750" indent="-285750">
              <a:buFont typeface="Arial" panose="020B0604020202020204" pitchFamily="34" charset="0"/>
              <a:buChar char="•"/>
            </a:pPr>
            <a:r>
              <a:rPr lang="es-ES" sz="1600" dirty="0" smtClean="0"/>
              <a:t>Incorporación de Metadatado</a:t>
            </a:r>
            <a:endParaRPr lang="es-ES" sz="1600" dirty="0"/>
          </a:p>
          <a:p>
            <a:pPr marL="285750" indent="-285750">
              <a:buFont typeface="Arial" panose="020B0604020202020204" pitchFamily="34" charset="0"/>
              <a:buChar char="•"/>
            </a:pPr>
            <a:r>
              <a:rPr lang="es-ES" sz="1600" dirty="0"/>
              <a:t>Referencia única </a:t>
            </a:r>
            <a:r>
              <a:rPr lang="es-ES" sz="1600" dirty="0" smtClean="0"/>
              <a:t>(uso </a:t>
            </a:r>
            <a:r>
              <a:rPr lang="es-ES" sz="1600" dirty="0"/>
              <a:t>de CSV Storage de la </a:t>
            </a:r>
            <a:r>
              <a:rPr lang="es-ES" sz="1600" dirty="0" smtClean="0"/>
              <a:t>AGE o repositorio propio)</a:t>
            </a:r>
          </a:p>
          <a:p>
            <a:pPr marL="285750" indent="-285750">
              <a:buFont typeface="Arial" panose="020B0604020202020204" pitchFamily="34" charset="0"/>
              <a:buChar char="•"/>
            </a:pPr>
            <a:r>
              <a:rPr lang="es-ES" sz="1600" dirty="0" smtClean="0"/>
              <a:t>Soporte para distintas BBDD: Oracle, MySQL, SQLServer</a:t>
            </a:r>
            <a:endParaRPr lang="es-ES" sz="1600" dirty="0"/>
          </a:p>
          <a:p>
            <a:pPr marL="285750" indent="-285750">
              <a:buFont typeface="Arial" panose="020B0604020202020204" pitchFamily="34" charset="0"/>
              <a:buChar char="•"/>
            </a:pPr>
            <a:r>
              <a:rPr lang="es-ES" sz="1600" dirty="0" smtClean="0"/>
              <a:t>Utilidades generar Documento ENI</a:t>
            </a:r>
            <a:endParaRPr lang="es-ES" sz="1600" dirty="0"/>
          </a:p>
          <a:p>
            <a:r>
              <a:rPr lang="es-ES" sz="1600" b="1" u="sng" dirty="0" smtClean="0"/>
              <a:t> </a:t>
            </a:r>
            <a:endParaRPr lang="es-ES" sz="1600" dirty="0"/>
          </a:p>
        </p:txBody>
      </p:sp>
      <p:sp>
        <p:nvSpPr>
          <p:cNvPr id="20" name="13 Rectángulo redondeado"/>
          <p:cNvSpPr/>
          <p:nvPr/>
        </p:nvSpPr>
        <p:spPr>
          <a:xfrm>
            <a:off x="5522026" y="1508166"/>
            <a:ext cx="3479470" cy="121128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14 Rectángulo redondeado"/>
          <p:cNvSpPr/>
          <p:nvPr/>
        </p:nvSpPr>
        <p:spPr>
          <a:xfrm>
            <a:off x="5496296" y="2836224"/>
            <a:ext cx="3479470" cy="310143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2" name="Imagen 21"/>
          <p:cNvPicPr/>
          <p:nvPr/>
        </p:nvPicPr>
        <p:blipFill>
          <a:blip r:embed="rId4">
            <a:extLst>
              <a:ext uri="{28A0092B-C50C-407E-A947-70E740481C1C}">
                <a14:useLocalDpi xmlns:a14="http://schemas.microsoft.com/office/drawing/2010/main" val="0"/>
              </a:ext>
            </a:extLst>
          </a:blip>
          <a:srcRect/>
          <a:stretch>
            <a:fillRect/>
          </a:stretch>
        </p:blipFill>
        <p:spPr bwMode="auto">
          <a:xfrm>
            <a:off x="693083" y="1275353"/>
            <a:ext cx="4476750" cy="3371850"/>
          </a:xfrm>
          <a:prstGeom prst="rect">
            <a:avLst/>
          </a:prstGeom>
          <a:noFill/>
          <a:ln>
            <a:noFill/>
          </a:ln>
        </p:spPr>
      </p:pic>
      <p:sp>
        <p:nvSpPr>
          <p:cNvPr id="23" name="14 Rectángulo redondeado"/>
          <p:cNvSpPr/>
          <p:nvPr/>
        </p:nvSpPr>
        <p:spPr>
          <a:xfrm>
            <a:off x="595720" y="4926516"/>
            <a:ext cx="4831278" cy="101114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Rectángulo 2"/>
          <p:cNvSpPr/>
          <p:nvPr/>
        </p:nvSpPr>
        <p:spPr>
          <a:xfrm>
            <a:off x="691158" y="5014332"/>
            <a:ext cx="4572000" cy="830997"/>
          </a:xfrm>
          <a:prstGeom prst="rect">
            <a:avLst/>
          </a:prstGeom>
        </p:spPr>
        <p:txBody>
          <a:bodyPr>
            <a:spAutoFit/>
          </a:bodyPr>
          <a:lstStyle/>
          <a:p>
            <a:r>
              <a:rPr lang="es-ES" sz="1600" b="1" dirty="0"/>
              <a:t>Sincronización con </a:t>
            </a:r>
            <a:r>
              <a:rPr lang="es-ES" sz="1600" b="1" dirty="0" smtClean="0"/>
              <a:t>DIR3:</a:t>
            </a:r>
          </a:p>
          <a:p>
            <a:r>
              <a:rPr lang="es-ES" sz="1600" dirty="0" smtClean="0">
                <a:sym typeface="Wingdings" pitchFamily="2" charset="2"/>
              </a:rPr>
              <a:t>Tareas </a:t>
            </a:r>
            <a:r>
              <a:rPr lang="es-ES" sz="1600" dirty="0">
                <a:sym typeface="Wingdings" pitchFamily="2" charset="2"/>
              </a:rPr>
              <a:t>programadas para obtener la información de catálogo, unidades y oficinas del directorio común</a:t>
            </a:r>
            <a:endParaRPr lang="es-ES" sz="1600" dirty="0"/>
          </a:p>
        </p:txBody>
      </p:sp>
      <p:cxnSp>
        <p:nvCxnSpPr>
          <p:cNvPr id="5" name="Conector recto 4"/>
          <p:cNvCxnSpPr/>
          <p:nvPr/>
        </p:nvCxnSpPr>
        <p:spPr>
          <a:xfrm>
            <a:off x="1400995" y="2594610"/>
            <a:ext cx="0" cy="343795"/>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5" name="Conector recto 24"/>
          <p:cNvCxnSpPr/>
          <p:nvPr/>
        </p:nvCxnSpPr>
        <p:spPr>
          <a:xfrm>
            <a:off x="1396131" y="2938405"/>
            <a:ext cx="578717"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7" name="Conector angular 26"/>
          <p:cNvCxnSpPr/>
          <p:nvPr/>
        </p:nvCxnSpPr>
        <p:spPr>
          <a:xfrm>
            <a:off x="1400995" y="2594610"/>
            <a:ext cx="578717" cy="343795"/>
          </a:xfrm>
          <a:prstGeom prst="bentConnector3">
            <a:avLst>
              <a:gd name="adj1" fmla="val 414"/>
            </a:avLst>
          </a:prstGeom>
          <a:ln>
            <a:solidFill>
              <a:schemeClr val="tx1">
                <a:lumMod val="65000"/>
                <a:lumOff val="35000"/>
              </a:schemeClr>
            </a:solidFill>
            <a:headEnd type="none"/>
            <a:tailEnd type="arrow" w="sm"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45698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Ventajas LIBSIR</a:t>
            </a:r>
            <a:endParaRPr lang="es-ES" dirty="0"/>
          </a:p>
        </p:txBody>
      </p:sp>
      <p:sp>
        <p:nvSpPr>
          <p:cNvPr id="19" name="12 CuadroTexto"/>
          <p:cNvSpPr txBox="1"/>
          <p:nvPr/>
        </p:nvSpPr>
        <p:spPr>
          <a:xfrm>
            <a:off x="539552" y="1412776"/>
            <a:ext cx="7992888" cy="4524315"/>
          </a:xfrm>
          <a:prstGeom prst="rect">
            <a:avLst/>
          </a:prstGeom>
          <a:noFill/>
        </p:spPr>
        <p:txBody>
          <a:bodyPr wrap="square" rtlCol="0">
            <a:spAutoFit/>
          </a:bodyPr>
          <a:lstStyle/>
          <a:p>
            <a:pPr lvl="0">
              <a:buFont typeface="Wingdings" pitchFamily="2" charset="2"/>
              <a:buChar char="ü"/>
            </a:pPr>
            <a:r>
              <a:rPr lang="es-ES" sz="1600" dirty="0"/>
              <a:t>Minimiza errores de validación de mensajes SICRES, y mensajes de Control.</a:t>
            </a:r>
          </a:p>
          <a:p>
            <a:pPr lvl="0"/>
            <a:endParaRPr lang="es-ES" sz="1600" dirty="0"/>
          </a:p>
          <a:p>
            <a:pPr lvl="0">
              <a:buFont typeface="Wingdings" pitchFamily="2" charset="2"/>
              <a:buChar char="ü"/>
            </a:pPr>
            <a:r>
              <a:rPr lang="es-ES" sz="1600" dirty="0"/>
              <a:t>Solventa los problemas de </a:t>
            </a:r>
            <a:r>
              <a:rPr lang="es-ES" sz="1600" dirty="0" smtClean="0"/>
              <a:t>configuración y comunicación entre </a:t>
            </a:r>
            <a:r>
              <a:rPr lang="es-ES" sz="1600" dirty="0"/>
              <a:t>componentes CIR distribuidos en la Plataforma SIR.</a:t>
            </a:r>
          </a:p>
          <a:p>
            <a:pPr lvl="0"/>
            <a:endParaRPr lang="es-ES" sz="1600" dirty="0"/>
          </a:p>
          <a:p>
            <a:pPr lvl="0">
              <a:buFont typeface="Wingdings" pitchFamily="2" charset="2"/>
              <a:buChar char="ü"/>
            </a:pPr>
            <a:r>
              <a:rPr lang="es-ES" sz="1600" dirty="0"/>
              <a:t>Facilita la integración de aplicaciones de registro </a:t>
            </a:r>
            <a:r>
              <a:rPr lang="es-ES" sz="1600" dirty="0" smtClean="0"/>
              <a:t>en </a:t>
            </a:r>
            <a:r>
              <a:rPr lang="es-ES" sz="1600" dirty="0"/>
              <a:t>la Plataforma SIR.</a:t>
            </a:r>
          </a:p>
          <a:p>
            <a:pPr lvl="0"/>
            <a:endParaRPr lang="es-ES" sz="1600" dirty="0"/>
          </a:p>
          <a:p>
            <a:pPr lvl="0">
              <a:buFont typeface="Wingdings" pitchFamily="2" charset="2"/>
              <a:buChar char="ü"/>
            </a:pPr>
            <a:r>
              <a:rPr lang="es-ES" sz="1600" dirty="0"/>
              <a:t>Aligera los procesos de certificación de aplicaciones.</a:t>
            </a:r>
          </a:p>
          <a:p>
            <a:pPr lvl="0"/>
            <a:endParaRPr lang="es-ES" sz="1600" dirty="0"/>
          </a:p>
          <a:p>
            <a:pPr lvl="0">
              <a:buFont typeface="Wingdings" pitchFamily="2" charset="2"/>
              <a:buChar char="ü"/>
            </a:pPr>
            <a:r>
              <a:rPr lang="es-ES" sz="1600" dirty="0"/>
              <a:t>Minimiza los errores producidos ante cambios de software de las aplicaciones certificadas</a:t>
            </a:r>
            <a:r>
              <a:rPr lang="es-ES" sz="1600" dirty="0" smtClean="0"/>
              <a:t>.</a:t>
            </a:r>
          </a:p>
          <a:p>
            <a:pPr lvl="0">
              <a:buFont typeface="Wingdings" pitchFamily="2" charset="2"/>
              <a:buChar char="ü"/>
            </a:pPr>
            <a:endParaRPr lang="es-ES" sz="1600" dirty="0"/>
          </a:p>
          <a:p>
            <a:pPr lvl="0">
              <a:buFont typeface="Wingdings" pitchFamily="2" charset="2"/>
              <a:buChar char="ü"/>
            </a:pPr>
            <a:r>
              <a:rPr lang="es-ES" sz="1600" dirty="0" smtClean="0"/>
              <a:t>Facilita la incorporación de metadatos en los mensajes SICRES 3.0 de intercambio entre aplicaciones.</a:t>
            </a:r>
          </a:p>
          <a:p>
            <a:pPr lvl="0">
              <a:buFont typeface="Wingdings" pitchFamily="2" charset="2"/>
              <a:buChar char="ü"/>
            </a:pPr>
            <a:endParaRPr lang="es-ES" sz="1600" dirty="0" smtClean="0"/>
          </a:p>
          <a:p>
            <a:pPr lvl="0">
              <a:buFont typeface="Wingdings" pitchFamily="2" charset="2"/>
              <a:buChar char="ü"/>
            </a:pPr>
            <a:r>
              <a:rPr lang="es-ES" sz="1600" dirty="0" smtClean="0"/>
              <a:t>Facilita la posibilidad de uso del </a:t>
            </a:r>
            <a:r>
              <a:rPr lang="es-ES" sz="1600" dirty="0"/>
              <a:t>Registro </a:t>
            </a:r>
            <a:r>
              <a:rPr lang="es-ES" sz="1600" dirty="0" smtClean="0"/>
              <a:t>Electrónico </a:t>
            </a:r>
            <a:r>
              <a:rPr lang="es-ES" sz="1600" dirty="0"/>
              <a:t>General de la AGE o un registro </a:t>
            </a:r>
            <a:r>
              <a:rPr lang="es-ES" sz="1600" dirty="0" smtClean="0"/>
              <a:t>propio.</a:t>
            </a:r>
          </a:p>
          <a:p>
            <a:pPr lvl="0">
              <a:buFont typeface="Wingdings" pitchFamily="2" charset="2"/>
              <a:buChar char="ü"/>
            </a:pPr>
            <a:endParaRPr lang="es-ES" sz="1600" dirty="0"/>
          </a:p>
          <a:p>
            <a:pPr lvl="0">
              <a:buFont typeface="Wingdings" pitchFamily="2" charset="2"/>
              <a:buChar char="ü"/>
            </a:pPr>
            <a:r>
              <a:rPr lang="es-ES" sz="1600" dirty="0" smtClean="0"/>
              <a:t>Facilita el intercambio de documentación por referencia única y el uso de CSV Storage o un repositorio propio. </a:t>
            </a:r>
            <a:endParaRPr lang="es-ES" sz="1600" dirty="0"/>
          </a:p>
        </p:txBody>
      </p:sp>
    </p:spTree>
    <p:extLst>
      <p:ext uri="{BB962C8B-B14F-4D97-AF65-F5344CB8AC3E}">
        <p14:creationId xmlns:p14="http://schemas.microsoft.com/office/powerpoint/2010/main" val="12421754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logotipo ministerio politica territoria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27" y="8849"/>
            <a:ext cx="2980497" cy="777630"/>
          </a:xfrm>
          <a:prstGeom prst="rect">
            <a:avLst/>
          </a:prstGeom>
          <a:noFill/>
          <a:extLst>
            <a:ext uri="{909E8E84-426E-40DD-AFC4-6F175D3DCCD1}">
              <a14:hiddenFill xmlns:a14="http://schemas.microsoft.com/office/drawing/2010/main">
                <a:solidFill>
                  <a:srgbClr val="FFFFFF"/>
                </a:solidFill>
              </a14:hiddenFill>
            </a:ext>
          </a:extLst>
        </p:spPr>
      </p:pic>
      <p:sp>
        <p:nvSpPr>
          <p:cNvPr id="12" name="1 Título"/>
          <p:cNvSpPr txBox="1">
            <a:spLocks/>
          </p:cNvSpPr>
          <p:nvPr/>
        </p:nvSpPr>
        <p:spPr>
          <a:xfrm>
            <a:off x="2977480" y="40296"/>
            <a:ext cx="6059016" cy="77809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S" dirty="0" smtClean="0"/>
              <a:t>Enlaces de interés</a:t>
            </a:r>
            <a:endParaRPr lang="es-ES" dirty="0"/>
          </a:p>
        </p:txBody>
      </p:sp>
      <p:sp>
        <p:nvSpPr>
          <p:cNvPr id="19" name="12 CuadroTexto"/>
          <p:cNvSpPr txBox="1"/>
          <p:nvPr/>
        </p:nvSpPr>
        <p:spPr>
          <a:xfrm>
            <a:off x="390115" y="1050116"/>
            <a:ext cx="8358349" cy="4755148"/>
          </a:xfrm>
          <a:prstGeom prst="rect">
            <a:avLst/>
          </a:prstGeom>
          <a:noFill/>
        </p:spPr>
        <p:txBody>
          <a:bodyPr wrap="square" rtlCol="0">
            <a:spAutoFit/>
          </a:bodyPr>
          <a:lstStyle/>
          <a:p>
            <a:r>
              <a:rPr lang="es-ES" sz="1600" dirty="0" smtClean="0"/>
              <a:t>Adaptaciones </a:t>
            </a:r>
            <a:r>
              <a:rPr lang="es-ES" sz="1600" dirty="0"/>
              <a:t>SIR:</a:t>
            </a:r>
          </a:p>
          <a:p>
            <a:pPr marL="285750" lvl="0" indent="-285750">
              <a:buFont typeface="Arial" pitchFamily="34" charset="0"/>
              <a:buChar char="•"/>
            </a:pPr>
            <a:r>
              <a:rPr lang="es-ES" sz="1400" dirty="0" smtClean="0">
                <a:hlinkClick r:id="rId4"/>
              </a:rPr>
              <a:t>https</a:t>
            </a:r>
            <a:r>
              <a:rPr lang="es-ES" sz="1400" dirty="0">
                <a:hlinkClick r:id="rId4"/>
              </a:rPr>
              <a:t>://administracionelectronica.gob.es/ctt/resources/Soluciones/214/Descargas/Adaptaciones%20SIR%20Firma%20Metadatado%20y%20Referencia%20Unica.pdf</a:t>
            </a:r>
            <a:endParaRPr lang="es-ES" sz="1400" dirty="0"/>
          </a:p>
          <a:p>
            <a:pPr lvl="0"/>
            <a:endParaRPr lang="es-ES" sz="1600" dirty="0"/>
          </a:p>
          <a:p>
            <a:pPr lvl="0"/>
            <a:r>
              <a:rPr lang="es-ES" sz="1600" dirty="0" err="1" smtClean="0"/>
              <a:t>Metadatado</a:t>
            </a:r>
            <a:r>
              <a:rPr lang="es-ES" sz="1600" dirty="0" smtClean="0"/>
              <a:t>: </a:t>
            </a:r>
            <a:endParaRPr lang="es-ES" sz="1400" dirty="0"/>
          </a:p>
          <a:p>
            <a:pPr marL="285750" indent="-285750">
              <a:buFont typeface="Arial" pitchFamily="34" charset="0"/>
              <a:buChar char="•"/>
            </a:pPr>
            <a:r>
              <a:rPr lang="es-ES" sz="1400" dirty="0">
                <a:hlinkClick r:id="rId5"/>
              </a:rPr>
              <a:t>https://</a:t>
            </a:r>
            <a:r>
              <a:rPr lang="es-ES" sz="1400" dirty="0" smtClean="0">
                <a:hlinkClick r:id="rId5"/>
              </a:rPr>
              <a:t>administracionelectronica.gob.es/ctt/resources/Soluciones/214/Descargas/Metadatado%20en%20Aplicaciones%20de%20Registro.pdf</a:t>
            </a:r>
            <a:endParaRPr lang="es-ES" sz="1400" dirty="0" smtClean="0"/>
          </a:p>
          <a:p>
            <a:pPr marL="285750" lvl="0" indent="-285750">
              <a:buFont typeface="Arial" pitchFamily="34" charset="0"/>
              <a:buChar char="•"/>
            </a:pPr>
            <a:r>
              <a:rPr lang="es-ES" sz="1400" dirty="0">
                <a:hlinkClick r:id="rId6"/>
              </a:rPr>
              <a:t>https://administracionelectronica.gob.es/ctt/resources/Soluciones/323/Descargas/eEMC%20-%</a:t>
            </a:r>
            <a:r>
              <a:rPr lang="es-ES" sz="1400" dirty="0" smtClean="0">
                <a:hlinkClick r:id="rId6"/>
              </a:rPr>
              <a:t>20Esquema%20de%20Metadatos%20Comunes-v1-0.pdf</a:t>
            </a:r>
            <a:endParaRPr lang="es-ES" sz="1400" dirty="0" smtClean="0"/>
          </a:p>
          <a:p>
            <a:pPr marL="285750" lvl="0" indent="-285750">
              <a:buFont typeface="Arial" pitchFamily="34" charset="0"/>
              <a:buChar char="•"/>
            </a:pPr>
            <a:endParaRPr lang="es-ES" sz="1400" dirty="0" smtClean="0"/>
          </a:p>
          <a:p>
            <a:r>
              <a:rPr lang="es-ES" sz="1600" dirty="0"/>
              <a:t>Firma de asientos registrales:</a:t>
            </a:r>
          </a:p>
          <a:p>
            <a:pPr marL="285750" indent="-285750">
              <a:buFont typeface="Arial" pitchFamily="34" charset="0"/>
              <a:buChar char="•"/>
            </a:pPr>
            <a:r>
              <a:rPr lang="es-ES" sz="1400" dirty="0">
                <a:hlinkClick r:id="rId7"/>
              </a:rPr>
              <a:t>https://</a:t>
            </a:r>
            <a:r>
              <a:rPr lang="es-ES" sz="1400" dirty="0" smtClean="0">
                <a:hlinkClick r:id="rId7"/>
              </a:rPr>
              <a:t>administracionelectronica.gob.es/ctt/resources/Soluciones/214/Descargas/Firma%20de%20Asientos%20Regitrales%20intercambiados%20en%20la%20Plataforma%20SIR.pdf</a:t>
            </a:r>
            <a:endParaRPr lang="es-ES" sz="1400" dirty="0" smtClean="0"/>
          </a:p>
          <a:p>
            <a:pPr marL="285750" indent="-285750">
              <a:buFont typeface="Arial" pitchFamily="34" charset="0"/>
              <a:buChar char="•"/>
            </a:pPr>
            <a:r>
              <a:rPr lang="es-ES" sz="1400" dirty="0"/>
              <a:t>Borrador RESOLUCIÓN DE XXX DE XXX DE 2018, DE LA SECRETARÍA GENERAL DE ADMINISTRACIÓN DIGITAL, POR LA QUE SE APRUEBAN LOS CRITERIOS TÉCNICOS DE CREACIÓN DE LAS FIRMAS Y SELLOS ELECTRÓNICOS AVANZADOS O CUALIFICADOS EN EL SECTOR PÚBLICO ESTATAL</a:t>
            </a:r>
          </a:p>
          <a:p>
            <a:pPr lvl="0"/>
            <a:endParaRPr lang="es-ES" sz="1600" dirty="0" smtClean="0"/>
          </a:p>
          <a:p>
            <a:pPr lvl="0"/>
            <a:r>
              <a:rPr lang="es-ES" sz="1600" dirty="0" smtClean="0"/>
              <a:t>Sistema de referencia de documentos: </a:t>
            </a:r>
            <a:endParaRPr lang="es-ES" sz="1600" dirty="0">
              <a:hlinkClick r:id="rId8"/>
            </a:endParaRPr>
          </a:p>
          <a:p>
            <a:pPr marL="285750" lvl="0" indent="-285750">
              <a:buFont typeface="Arial" pitchFamily="34" charset="0"/>
              <a:buChar char="•"/>
            </a:pPr>
            <a:r>
              <a:rPr lang="es-ES" sz="1400" dirty="0" smtClean="0">
                <a:hlinkClick r:id="rId8"/>
              </a:rPr>
              <a:t>https</a:t>
            </a:r>
            <a:r>
              <a:rPr lang="es-ES" sz="1400" dirty="0">
                <a:hlinkClick r:id="rId8"/>
              </a:rPr>
              <a:t>://</a:t>
            </a:r>
            <a:r>
              <a:rPr lang="es-ES" sz="1400" dirty="0" smtClean="0">
                <a:hlinkClick r:id="rId8"/>
              </a:rPr>
              <a:t>administracionelectronica.gob.es/ctt/resources/Soluciones/323/Descargas/Sistema%20de%20referenciacion%20de%20documentos%20en%20las%20AAPP-v8.docx</a:t>
            </a:r>
            <a:endParaRPr lang="es-ES" sz="1600" dirty="0"/>
          </a:p>
        </p:txBody>
      </p:sp>
    </p:spTree>
    <p:extLst>
      <p:ext uri="{BB962C8B-B14F-4D97-AF65-F5344CB8AC3E}">
        <p14:creationId xmlns:p14="http://schemas.microsoft.com/office/powerpoint/2010/main" val="3514939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1983</TotalTime>
  <Words>2488</Words>
  <Application>Microsoft Office PowerPoint</Application>
  <PresentationFormat>Presentación en pantalla (4:3)</PresentationFormat>
  <Paragraphs>331</Paragraphs>
  <Slides>14</Slides>
  <Notes>10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14</vt:i4>
      </vt:variant>
    </vt:vector>
  </HeadingPairs>
  <TitlesOfParts>
    <vt:vector size="19" baseType="lpstr">
      <vt:lpstr>Arial</vt:lpstr>
      <vt:lpstr>Calibri</vt:lpstr>
      <vt:lpstr>Gill Sans MT</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SGAD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DOLORES HERNANDEZ MAROTO</dc:creator>
  <cp:lastModifiedBy>BEATRIZ MORENO</cp:lastModifiedBy>
  <cp:revision>69</cp:revision>
  <dcterms:created xsi:type="dcterms:W3CDTF">2019-09-18T02:32:26Z</dcterms:created>
  <dcterms:modified xsi:type="dcterms:W3CDTF">2019-12-03T13:37:45Z</dcterms:modified>
</cp:coreProperties>
</file>