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74" r:id="rId2"/>
    <p:sldId id="257" r:id="rId3"/>
    <p:sldId id="275" r:id="rId4"/>
    <p:sldId id="318" r:id="rId5"/>
    <p:sldId id="276" r:id="rId6"/>
    <p:sldId id="277" r:id="rId7"/>
    <p:sldId id="280" r:id="rId8"/>
    <p:sldId id="282" r:id="rId9"/>
    <p:sldId id="279" r:id="rId10"/>
    <p:sldId id="319" r:id="rId11"/>
    <p:sldId id="278" r:id="rId12"/>
    <p:sldId id="281" r:id="rId13"/>
    <p:sldId id="285" r:id="rId14"/>
    <p:sldId id="284" r:id="rId15"/>
    <p:sldId id="283" r:id="rId16"/>
    <p:sldId id="288" r:id="rId17"/>
    <p:sldId id="287" r:id="rId18"/>
    <p:sldId id="293" r:id="rId19"/>
    <p:sldId id="292" r:id="rId20"/>
    <p:sldId id="291" r:id="rId21"/>
    <p:sldId id="290" r:id="rId22"/>
    <p:sldId id="289" r:id="rId23"/>
    <p:sldId id="294" r:id="rId24"/>
    <p:sldId id="295" r:id="rId25"/>
    <p:sldId id="297" r:id="rId26"/>
    <p:sldId id="296" r:id="rId27"/>
    <p:sldId id="299" r:id="rId28"/>
    <p:sldId id="298" r:id="rId29"/>
    <p:sldId id="302" r:id="rId30"/>
    <p:sldId id="301" r:id="rId31"/>
    <p:sldId id="303" r:id="rId32"/>
    <p:sldId id="308" r:id="rId33"/>
    <p:sldId id="304" r:id="rId34"/>
    <p:sldId id="306" r:id="rId35"/>
    <p:sldId id="307" r:id="rId36"/>
    <p:sldId id="305" r:id="rId37"/>
    <p:sldId id="309" r:id="rId38"/>
    <p:sldId id="314" r:id="rId39"/>
    <p:sldId id="313" r:id="rId40"/>
    <p:sldId id="315" r:id="rId41"/>
    <p:sldId id="312" r:id="rId42"/>
    <p:sldId id="317" r:id="rId43"/>
    <p:sldId id="316" r:id="rId44"/>
    <p:sldId id="265" r:id="rId4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5163" autoAdjust="0"/>
  </p:normalViewPr>
  <p:slideViewPr>
    <p:cSldViewPr>
      <p:cViewPr varScale="1">
        <p:scale>
          <a:sx n="85" d="100"/>
          <a:sy n="85" d="100"/>
        </p:scale>
        <p:origin x="1378" y="53"/>
      </p:cViewPr>
      <p:guideLst>
        <p:guide orient="horz" pos="2160"/>
        <p:guide pos="2880"/>
      </p:guideLst>
    </p:cSldViewPr>
  </p:slideViewPr>
  <p:outlineViewPr>
    <p:cViewPr>
      <p:scale>
        <a:sx n="33" d="100"/>
        <a:sy n="33" d="100"/>
      </p:scale>
      <p:origin x="0" y="-783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2A5717-E827-4F5F-B9DA-67461AC66D56}" type="datetimeFigureOut">
              <a:rPr lang="es-ES" smtClean="0"/>
              <a:pPr/>
              <a:t>03/09/2019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60A0C9-4977-4ED8-9DA6-FEE26E03E275}" type="slidenum">
              <a:rPr lang="es-ES" smtClean="0"/>
              <a:pPr/>
              <a:t>‹Nº›</a:t>
            </a:fld>
            <a:endParaRPr lang="es-ES" dirty="0"/>
          </a:p>
        </p:txBody>
      </p:sp>
    </p:spTree>
    <p:extLst>
      <p:ext uri="{BB962C8B-B14F-4D97-AF65-F5344CB8AC3E}">
        <p14:creationId xmlns:p14="http://schemas.microsoft.com/office/powerpoint/2010/main" val="3106903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lvl1pPr>
              <a:defRPr>
                <a:solidFill>
                  <a:schemeClr val="accent2">
                    <a:lumMod val="75000"/>
                  </a:schemeClr>
                </a:solidFill>
              </a:defRPr>
            </a:lvl1pPr>
          </a:lstStyle>
          <a:p>
            <a:r>
              <a:rPr lang="es-ES" dirty="0"/>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0C1D2147-67BB-4D3F-ABAC-9396BBA0A607}" type="datetimeFigureOut">
              <a:rPr lang="es-ES" smtClean="0"/>
              <a:pPr/>
              <a:t>03/09/2019</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ADABD92B-5AD4-46BF-8A15-D76CB67600CC}" type="slidenum">
              <a:rPr lang="es-ES" smtClean="0"/>
              <a:pPr/>
              <a:t>‹Nº›</a:t>
            </a:fld>
            <a:endParaRPr lang="es-ES" dirty="0"/>
          </a:p>
        </p:txBody>
      </p:sp>
      <p:pic>
        <p:nvPicPr>
          <p:cNvPr id="8" name="7 Imagen" descr="logo_ministerio2.gif"/>
          <p:cNvPicPr>
            <a:picLocks noChangeAspect="1"/>
          </p:cNvPicPr>
          <p:nvPr userDrawn="1"/>
        </p:nvPicPr>
        <p:blipFill>
          <a:blip r:embed="rId2" cstate="print"/>
          <a:srcRect l="86250"/>
          <a:stretch>
            <a:fillRect/>
          </a:stretch>
        </p:blipFill>
        <p:spPr bwMode="auto">
          <a:xfrm>
            <a:off x="2714612" y="3"/>
            <a:ext cx="6429388" cy="622200"/>
          </a:xfrm>
          <a:prstGeom prst="rect">
            <a:avLst/>
          </a:prstGeom>
          <a:noFill/>
          <a:ln w="9525">
            <a:noFill/>
            <a:miter lim="800000"/>
            <a:headEnd/>
            <a:tailEnd/>
          </a:ln>
        </p:spPr>
      </p:pic>
      <p:pic>
        <p:nvPicPr>
          <p:cNvPr id="9" name="Picture 1"/>
          <p:cNvPicPr>
            <a:picLocks noChangeAspect="1" noChangeArrowheads="1"/>
          </p:cNvPicPr>
          <p:nvPr userDrawn="1"/>
        </p:nvPicPr>
        <p:blipFill>
          <a:blip r:embed="rId3" cstate="print"/>
          <a:srcRect/>
          <a:stretch>
            <a:fillRect/>
          </a:stretch>
        </p:blipFill>
        <p:spPr bwMode="auto">
          <a:xfrm>
            <a:off x="-1" y="1"/>
            <a:ext cx="3000365" cy="619262"/>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14356"/>
            <a:ext cx="8229600" cy="1143008"/>
          </a:xfrm>
          <a:solidFill>
            <a:schemeClr val="accent2">
              <a:lumMod val="20000"/>
              <a:lumOff val="80000"/>
            </a:schemeClr>
          </a:solidFill>
          <a:ln w="12700">
            <a:solidFill>
              <a:schemeClr val="accent2"/>
            </a:solidFill>
          </a:ln>
        </p:spPr>
        <p:txBody>
          <a:bodyPr/>
          <a:lstStyle>
            <a:lvl1pPr>
              <a:defRPr b="1">
                <a:solidFill>
                  <a:schemeClr val="accent2">
                    <a:lumMod val="50000"/>
                  </a:schemeClr>
                </a:solidFill>
              </a:defRPr>
            </a:lvl1pPr>
          </a:lstStyle>
          <a:p>
            <a:r>
              <a:rPr lang="es-ES" dirty="0"/>
              <a:t>Haga clic para modificar el estilo de título del patrón</a:t>
            </a:r>
          </a:p>
        </p:txBody>
      </p:sp>
      <p:sp>
        <p:nvSpPr>
          <p:cNvPr id="3" name="2 Marcador de contenido"/>
          <p:cNvSpPr>
            <a:spLocks noGrp="1"/>
          </p:cNvSpPr>
          <p:nvPr>
            <p:ph idx="1"/>
          </p:nvPr>
        </p:nvSpPr>
        <p:spPr>
          <a:xfrm>
            <a:off x="457200" y="1903433"/>
            <a:ext cx="8229600" cy="4525963"/>
          </a:xfrm>
          <a:ln/>
        </p:spPr>
        <p:style>
          <a:lnRef idx="2">
            <a:schemeClr val="accent2"/>
          </a:lnRef>
          <a:fillRef idx="1">
            <a:schemeClr val="lt1"/>
          </a:fillRef>
          <a:effectRef idx="0">
            <a:schemeClr val="accent2"/>
          </a:effectRef>
          <a:fontRef idx="none"/>
        </p:style>
        <p:txBody>
          <a:bodyPr/>
          <a:lstStyle>
            <a:lvl1pPr>
              <a:defRPr>
                <a:solidFill>
                  <a:schemeClr val="accent2">
                    <a:lumMod val="50000"/>
                  </a:schemeClr>
                </a:solidFill>
              </a:defRPr>
            </a:lvl1pPr>
            <a:lvl2pPr>
              <a:defRPr>
                <a:solidFill>
                  <a:schemeClr val="accent2">
                    <a:lumMod val="50000"/>
                  </a:schemeClr>
                </a:solidFill>
              </a:defRPr>
            </a:lvl2pPr>
            <a:lvl3pPr>
              <a:defRPr>
                <a:solidFill>
                  <a:schemeClr val="accent2">
                    <a:lumMod val="75000"/>
                  </a:schemeClr>
                </a:solidFill>
              </a:defRPr>
            </a:lvl3pPr>
            <a:lvl4pPr>
              <a:defRPr>
                <a:solidFill>
                  <a:schemeClr val="accent2">
                    <a:lumMod val="75000"/>
                  </a:schemeClr>
                </a:solidFill>
              </a:defRPr>
            </a:lvl4pPr>
            <a:lvl5pPr>
              <a:defRPr>
                <a:solidFill>
                  <a:schemeClr val="accent2">
                    <a:lumMod val="75000"/>
                  </a:schemeClr>
                </a:solidFill>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pic>
        <p:nvPicPr>
          <p:cNvPr id="7" name="7 Imagen" descr="logo_ministerio2.gif"/>
          <p:cNvPicPr>
            <a:picLocks noChangeAspect="1"/>
          </p:cNvPicPr>
          <p:nvPr userDrawn="1"/>
        </p:nvPicPr>
        <p:blipFill>
          <a:blip r:embed="rId2" cstate="print"/>
          <a:srcRect l="86250"/>
          <a:stretch>
            <a:fillRect/>
          </a:stretch>
        </p:blipFill>
        <p:spPr bwMode="auto">
          <a:xfrm>
            <a:off x="2714612" y="3"/>
            <a:ext cx="6429388" cy="622200"/>
          </a:xfrm>
          <a:prstGeom prst="rect">
            <a:avLst/>
          </a:prstGeom>
          <a:noFill/>
          <a:ln w="9525">
            <a:noFill/>
            <a:miter lim="800000"/>
            <a:headEnd/>
            <a:tailEnd/>
          </a:ln>
        </p:spPr>
      </p:pic>
      <p:pic>
        <p:nvPicPr>
          <p:cNvPr id="8" name="Picture 1"/>
          <p:cNvPicPr>
            <a:picLocks noChangeAspect="1" noChangeArrowheads="1"/>
          </p:cNvPicPr>
          <p:nvPr userDrawn="1"/>
        </p:nvPicPr>
        <p:blipFill>
          <a:blip r:embed="rId3" cstate="print"/>
          <a:srcRect/>
          <a:stretch>
            <a:fillRect/>
          </a:stretch>
        </p:blipFill>
        <p:spPr bwMode="auto">
          <a:xfrm>
            <a:off x="-1" y="0"/>
            <a:ext cx="3000365" cy="619261"/>
          </a:xfrm>
          <a:prstGeom prst="rect">
            <a:avLst/>
          </a:prstGeom>
          <a:noFill/>
          <a:ln w="9525">
            <a:noFill/>
            <a:miter lim="800000"/>
            <a:headEnd/>
            <a:tailEnd/>
          </a:ln>
        </p:spPr>
      </p:pic>
      <p:pic>
        <p:nvPicPr>
          <p:cNvPr id="9" name="Picture 1"/>
          <p:cNvPicPr>
            <a:picLocks noChangeAspect="1" noChangeArrowheads="1"/>
          </p:cNvPicPr>
          <p:nvPr userDrawn="1"/>
        </p:nvPicPr>
        <p:blipFill>
          <a:blip r:embed="rId3" cstate="print"/>
          <a:srcRect/>
          <a:stretch>
            <a:fillRect/>
          </a:stretch>
        </p:blipFill>
        <p:spPr bwMode="auto">
          <a:xfrm>
            <a:off x="-1" y="1"/>
            <a:ext cx="3000365" cy="619262"/>
          </a:xfrm>
          <a:prstGeom prst="rect">
            <a:avLst/>
          </a:prstGeom>
          <a:noFill/>
          <a:ln w="9525">
            <a:noFill/>
            <a:miter lim="800000"/>
            <a:headEnd/>
            <a:tailEnd/>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D2147-67BB-4D3F-ABAC-9396BBA0A607}" type="datetimeFigureOut">
              <a:rPr lang="es-ES" smtClean="0"/>
              <a:pPr/>
              <a:t>03/09/2019</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ABD92B-5AD4-46BF-8A15-D76CB67600CC}" type="slidenum">
              <a:rPr lang="es-ES" smtClean="0"/>
              <a:pPr/>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ipsgestion.redsara.es/" TargetMode="External"/><Relationship Id="rId2" Type="http://schemas.openxmlformats.org/officeDocument/2006/relationships/hyperlink" Target="https://ips.redsara.es/" TargetMode="External"/><Relationship Id="rId1" Type="http://schemas.openxmlformats.org/officeDocument/2006/relationships/slideLayout" Target="../slideLayouts/slideLayout2.xml"/><Relationship Id="rId5" Type="http://schemas.openxmlformats.org/officeDocument/2006/relationships/hyperlink" Target="https://ipsws.redsara.es/ipsCXFServer/services/pagoTelefonico?wsdl" TargetMode="External"/><Relationship Id="rId4" Type="http://schemas.openxmlformats.org/officeDocument/2006/relationships/hyperlink" Target="https://ipsws.redsara.es/ipsCXFServer/services/consulta?wsd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es-ips.redsara.es/" TargetMode="External"/><Relationship Id="rId2" Type="http://schemas.openxmlformats.org/officeDocument/2006/relationships/hyperlink" Target="https://des-ipsgestion.redsara.es/IPSG/spring/buscarConfiguracionErrores"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s://des-ipsgestion.redsara.es/IPSG/spring/buscarUsuariosAplicacion"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des-ipsws.redsara.es/ipsCXFServer/services/pagoTelefonico?wsdl"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des-ipsgestion.redsara.es/IPSG/spring/buscarSolicitudesRegistradas"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des-ipsgestion.redsara.es/IPSG/spring/buscarEntidadFinancier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hyperlink" Target="https://des-ipsws.redsara.es/ipsCXFServer/services/consulta?wsdl" TargetMode="External"/><Relationship Id="rId2" Type="http://schemas.openxmlformats.org/officeDocument/2006/relationships/hyperlink" Target="https://des-ipsgestion.redsara.es/IPSG/spring/buscarUsuariosAplicacion"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des-ipsgestion.redsara.es/IPSG/spring/verCrearSolicitudPresencial?"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hyperlink" Target="https://des-ipsgestion.redsara.es/IPSG/spring/verBuscarSolicitudesIncidencias?" TargetMode="External"/><Relationship Id="rId2" Type="http://schemas.openxmlformats.org/officeDocument/2006/relationships/hyperlink" Target="https://des-ipsgestion.redsara.es/IPSG/spring/buscarSolicitudesRegistradas?" TargetMode="External"/><Relationship Id="rId1" Type="http://schemas.openxmlformats.org/officeDocument/2006/relationships/slideLayout" Target="../slideLayouts/slideLayout2.xml"/><Relationship Id="rId5" Type="http://schemas.openxmlformats.org/officeDocument/2006/relationships/hyperlink" Target="https://des-ipsgestion.redsara.es/IPSG/spring/verBuscarModelo790?" TargetMode="External"/><Relationship Id="rId4" Type="http://schemas.openxmlformats.org/officeDocument/2006/relationships/hyperlink" Target="https://des-ipsgestion.redsara.es/IPSG/spring/verBuscarSolicitudPresencia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ipsgestion.redsara.es/IPSG/spring/buscarSolicitudesIncidencias#Solicitudes" TargetMode="External"/><Relationship Id="rId2" Type="http://schemas.openxmlformats.org/officeDocument/2006/relationships/hyperlink" Target="https://ipsgestion.redsara.es/IPSG/spring/buscarSolicitudesRegistradas#Solicitudes" TargetMode="External"/><Relationship Id="rId1" Type="http://schemas.openxmlformats.org/officeDocument/2006/relationships/slideLayout" Target="../slideLayouts/slideLayout2.xml"/><Relationship Id="rId5" Type="http://schemas.openxmlformats.org/officeDocument/2006/relationships/hyperlink" Target="https://ipsgestion.redsara.es/IPSG/spring/buscarModelo790#Sol.&amp;nbspPresenciales" TargetMode="External"/><Relationship Id="rId4" Type="http://schemas.openxmlformats.org/officeDocument/2006/relationships/hyperlink" Target="https://ipsgestion.redsara.es/IPSG/spring/buscarSolicitudPresencial#Sol.&amp;nbspPresenciales"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ipsgestion.redsara.es/IPSG/spring/buscarSolicitudesIncidencias#Solicitudes" TargetMode="External"/><Relationship Id="rId2" Type="http://schemas.openxmlformats.org/officeDocument/2006/relationships/hyperlink" Target="https://ipsgestion.redsara.es/IPSG/spring/buscarSolicitudesRegistradas#Solicitude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des-ipsgestion.redsara.es/IPSG/spring/buscarOtrosTitulo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des-ipsgestion.redsara.es/IPSG/spring/buscarDiscapacidad"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des-ipsgestion.redsara.es/IPSG/spring/verModificarModelosGestion790?idCampo=1"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ipsgestion.redsara.es/IPSG/spring/crearConvocatoria#Convocatorias"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des-ipsgestion.redsara.es/IPSG/spring/crearConvocatoria#Convocatoria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ipsgestion.redsara.es/IPSG/spring/buscarUsuarios#Usuarios" TargetMode="Externa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github.com/ctt-gob-es/ips/"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ipsgestion.redsara.es/IPSG/spring/verAltaUsuario#Usuarios"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oportecaid.redsara.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8025" y="2143116"/>
            <a:ext cx="6957479" cy="1785950"/>
          </a:xfrm>
          <a:solidFill>
            <a:schemeClr val="tx2">
              <a:lumMod val="75000"/>
            </a:schemeClr>
          </a:solidFill>
        </p:spPr>
        <p:txBody>
          <a:bodyPr>
            <a:normAutofit/>
          </a:bodyPr>
          <a:lstStyle/>
          <a:p>
            <a:endParaRPr lang="es-ES" sz="1200" dirty="0">
              <a:solidFill>
                <a:schemeClr val="bg1"/>
              </a:solidFill>
            </a:endParaRPr>
          </a:p>
          <a:p>
            <a:r>
              <a:rPr lang="es-ES" sz="3600" dirty="0" smtClean="0">
                <a:solidFill>
                  <a:schemeClr val="bg1"/>
                </a:solidFill>
              </a:rPr>
              <a:t>Novedades IPS v2</a:t>
            </a:r>
            <a:endParaRPr lang="es-ES" sz="3600" dirty="0">
              <a:solidFill>
                <a:schemeClr val="bg1"/>
              </a:solidFill>
            </a:endParaRPr>
          </a:p>
        </p:txBody>
      </p:sp>
      <p:sp>
        <p:nvSpPr>
          <p:cNvPr id="4" name="3 Título"/>
          <p:cNvSpPr>
            <a:spLocks noGrp="1"/>
          </p:cNvSpPr>
          <p:nvPr>
            <p:ph type="ctrTitle"/>
          </p:nvPr>
        </p:nvSpPr>
        <p:spPr>
          <a:xfrm>
            <a:off x="6929454" y="3950838"/>
            <a:ext cx="2214546" cy="2907162"/>
          </a:xfrm>
          <a:solidFill>
            <a:schemeClr val="tx2">
              <a:lumMod val="20000"/>
              <a:lumOff val="80000"/>
            </a:schemeClr>
          </a:solidFill>
        </p:spPr>
        <p:txBody>
          <a:bodyPr>
            <a:normAutofit/>
          </a:bodyPr>
          <a:lstStyle/>
          <a:p>
            <a:r>
              <a:rPr lang="es-ES" sz="2200" b="1" dirty="0">
                <a:solidFill>
                  <a:schemeClr val="accent2">
                    <a:lumMod val="50000"/>
                  </a:schemeClr>
                </a:solidFill>
              </a:rPr>
              <a:t/>
            </a:r>
            <a:br>
              <a:rPr lang="es-ES" sz="2200" b="1" dirty="0">
                <a:solidFill>
                  <a:schemeClr val="accent2">
                    <a:lumMod val="50000"/>
                  </a:schemeClr>
                </a:solidFill>
              </a:rPr>
            </a:br>
            <a:r>
              <a:rPr lang="es-ES" sz="2000" b="1" dirty="0" smtClean="0">
                <a:latin typeface="Arial" pitchFamily="34" charset="0"/>
                <a:cs typeface="Arial" pitchFamily="34" charset="0"/>
              </a:rPr>
              <a:t>Inscripción a Pruebas Selectivas</a:t>
            </a:r>
            <a:r>
              <a:rPr lang="es-ES" sz="2000" b="1" dirty="0">
                <a:solidFill>
                  <a:schemeClr val="tx2">
                    <a:lumMod val="75000"/>
                  </a:schemeClr>
                </a:solidFill>
                <a:latin typeface="Arial" pitchFamily="34" charset="0"/>
                <a:cs typeface="Arial" pitchFamily="34" charset="0"/>
              </a:rPr>
              <a:t/>
            </a:r>
            <a:br>
              <a:rPr lang="es-ES" sz="2000" b="1" dirty="0">
                <a:solidFill>
                  <a:schemeClr val="tx2">
                    <a:lumMod val="75000"/>
                  </a:schemeClr>
                </a:solidFill>
                <a:latin typeface="Arial" pitchFamily="34" charset="0"/>
                <a:cs typeface="Arial" pitchFamily="34" charset="0"/>
              </a:rPr>
            </a:br>
            <a:r>
              <a:rPr lang="es-ES" sz="2000" b="1" dirty="0">
                <a:latin typeface="Arial" pitchFamily="34" charset="0"/>
                <a:cs typeface="Arial" pitchFamily="34" charset="0"/>
              </a:rPr>
              <a:t/>
            </a:r>
            <a:br>
              <a:rPr lang="es-ES" sz="2000" b="1" dirty="0">
                <a:latin typeface="Arial" pitchFamily="34" charset="0"/>
                <a:cs typeface="Arial" pitchFamily="34" charset="0"/>
              </a:rPr>
            </a:br>
            <a:endParaRPr lang="es-ES" sz="2200" dirty="0">
              <a:solidFill>
                <a:schemeClr val="tx2">
                  <a:lumMod val="75000"/>
                </a:schemeClr>
              </a:solidFill>
              <a:latin typeface="Arial" pitchFamily="34" charset="0"/>
              <a:cs typeface="Arial" pitchFamily="34" charset="0"/>
            </a:endParaRPr>
          </a:p>
        </p:txBody>
      </p:sp>
      <p:cxnSp>
        <p:nvCxnSpPr>
          <p:cNvPr id="6" name="5 Conector recto"/>
          <p:cNvCxnSpPr/>
          <p:nvPr/>
        </p:nvCxnSpPr>
        <p:spPr>
          <a:xfrm>
            <a:off x="0" y="2099671"/>
            <a:ext cx="914400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ctangle 6"/>
          <p:cNvSpPr>
            <a:spLocks noChangeArrowheads="1"/>
          </p:cNvSpPr>
          <p:nvPr/>
        </p:nvSpPr>
        <p:spPr bwMode="auto">
          <a:xfrm>
            <a:off x="2555776" y="4155356"/>
            <a:ext cx="3500462" cy="785812"/>
          </a:xfrm>
          <a:prstGeom prst="rect">
            <a:avLst/>
          </a:prstGeom>
          <a:noFill/>
          <a:ln w="9525">
            <a:noFill/>
            <a:miter lim="800000"/>
            <a:headEnd/>
            <a:tailEnd/>
          </a:ln>
          <a:effectLst/>
        </p:spPr>
        <p:txBody>
          <a:bodyPr wrap="none" anchor="ctr"/>
          <a:lstStyle/>
          <a:p>
            <a:pPr algn="r">
              <a:defRPr/>
            </a:pPr>
            <a:endParaRPr lang="es-ES" b="1" dirty="0">
              <a:solidFill>
                <a:schemeClr val="accent2">
                  <a:lumMod val="50000"/>
                </a:schemeClr>
              </a:solidFill>
            </a:endParaRPr>
          </a:p>
          <a:p>
            <a:pPr algn="r">
              <a:defRPr/>
            </a:pPr>
            <a:r>
              <a:rPr lang="es-ES" b="1" i="1" dirty="0">
                <a:solidFill>
                  <a:schemeClr val="tx2">
                    <a:lumMod val="75000"/>
                  </a:schemeClr>
                </a:solidFill>
              </a:rPr>
              <a:t>Secretaría General de Administración Digital</a:t>
            </a:r>
          </a:p>
          <a:p>
            <a:pPr algn="r">
              <a:defRPr/>
            </a:pPr>
            <a:endParaRPr lang="es-ES" b="1" i="1" dirty="0">
              <a:solidFill>
                <a:schemeClr val="tx2">
                  <a:lumMod val="75000"/>
                </a:schemeClr>
              </a:solidFill>
            </a:endParaRPr>
          </a:p>
          <a:p>
            <a:pPr algn="r">
              <a:defRPr/>
            </a:pPr>
            <a:r>
              <a:rPr lang="es-ES" b="1" dirty="0">
                <a:solidFill>
                  <a:schemeClr val="tx2">
                    <a:lumMod val="75000"/>
                  </a:schemeClr>
                </a:solidFill>
              </a:rPr>
              <a:t>Ministerio de Hacienda y Función Pública</a:t>
            </a:r>
            <a:endParaRPr lang="es-ES_tradnl" b="1" dirty="0">
              <a:solidFill>
                <a:schemeClr val="tx2">
                  <a:lumMod val="75000"/>
                </a:schemeClr>
              </a:solidFill>
            </a:endParaRPr>
          </a:p>
        </p:txBody>
      </p:sp>
      <p:pic>
        <p:nvPicPr>
          <p:cNvPr id="13" name="Picture 2"/>
          <p:cNvPicPr>
            <a:picLocks noChangeAspect="1" noChangeArrowheads="1"/>
          </p:cNvPicPr>
          <p:nvPr/>
        </p:nvPicPr>
        <p:blipFill>
          <a:blip r:embed="rId2" cstate="print"/>
          <a:srcRect/>
          <a:stretch>
            <a:fillRect/>
          </a:stretch>
        </p:blipFill>
        <p:spPr bwMode="auto">
          <a:xfrm>
            <a:off x="2555776" y="5373216"/>
            <a:ext cx="2505075" cy="60007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Índice</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1257300" lvl="1" indent="-514350">
              <a:buFont typeface="+mj-lt"/>
              <a:buAutoNum type="arabicPeriod"/>
            </a:pPr>
            <a:r>
              <a:rPr lang="es-ES" sz="2400" b="1" dirty="0" smtClean="0">
                <a:solidFill>
                  <a:schemeClr val="tx2">
                    <a:lumMod val="75000"/>
                  </a:schemeClr>
                </a:solidFill>
                <a:latin typeface="ArialMT"/>
              </a:rPr>
              <a:t>Contexto</a:t>
            </a:r>
          </a:p>
          <a:p>
            <a:pPr marL="1257300" lvl="1" indent="-514350">
              <a:buFont typeface="+mj-lt"/>
              <a:buAutoNum type="arabicPeriod"/>
            </a:pPr>
            <a:r>
              <a:rPr lang="es-ES" sz="2400" b="1" dirty="0" smtClean="0">
                <a:solidFill>
                  <a:schemeClr val="tx2">
                    <a:lumMod val="75000"/>
                  </a:schemeClr>
                </a:solidFill>
                <a:latin typeface="ArialMT"/>
              </a:rPr>
              <a:t>Evoluciones tecnológicas</a:t>
            </a:r>
          </a:p>
          <a:p>
            <a:pPr marL="1257300" lvl="1" indent="-514350">
              <a:buFont typeface="+mj-lt"/>
              <a:buAutoNum type="arabicPeriod"/>
            </a:pPr>
            <a:r>
              <a:rPr lang="es-ES" sz="2400" b="1" dirty="0" smtClean="0">
                <a:solidFill>
                  <a:schemeClr val="tx2">
                    <a:lumMod val="75000"/>
                  </a:schemeClr>
                </a:solidFill>
                <a:latin typeface="ArialMT"/>
              </a:rPr>
              <a:t>Evoluciones </a:t>
            </a:r>
            <a:r>
              <a:rPr lang="es-ES" sz="2400" b="1" dirty="0">
                <a:solidFill>
                  <a:schemeClr val="tx2">
                    <a:lumMod val="75000"/>
                  </a:schemeClr>
                </a:solidFill>
                <a:latin typeface="ArialMT"/>
              </a:rPr>
              <a:t>para mejorar el pago de la tasa.</a:t>
            </a:r>
          </a:p>
          <a:p>
            <a:pPr marL="1257300" lvl="1" indent="-514350">
              <a:buFont typeface="+mj-lt"/>
              <a:buAutoNum type="arabicPeriod"/>
            </a:pPr>
            <a:r>
              <a:rPr lang="es-ES" sz="2400" b="1" dirty="0" smtClean="0">
                <a:solidFill>
                  <a:schemeClr val="tx2">
                    <a:lumMod val="75000"/>
                  </a:schemeClr>
                </a:solidFill>
                <a:latin typeface="ArialMT"/>
              </a:rPr>
              <a:t>Mejoras </a:t>
            </a:r>
            <a:r>
              <a:rPr lang="es-ES" sz="2400" b="1" dirty="0">
                <a:solidFill>
                  <a:schemeClr val="tx2">
                    <a:lumMod val="75000"/>
                  </a:schemeClr>
                </a:solidFill>
                <a:latin typeface="ArialMT"/>
              </a:rPr>
              <a:t>en la interconexión con sistemas externos.</a:t>
            </a:r>
          </a:p>
          <a:p>
            <a:pPr marL="1257300" lvl="1" indent="-514350">
              <a:buFont typeface="+mj-lt"/>
              <a:buAutoNum type="arabicPeriod"/>
            </a:pPr>
            <a:r>
              <a:rPr lang="es-ES" sz="2400" b="1" dirty="0" smtClean="0">
                <a:solidFill>
                  <a:schemeClr val="tx2">
                    <a:lumMod val="75000"/>
                  </a:schemeClr>
                </a:solidFill>
                <a:latin typeface="ArialMT"/>
              </a:rPr>
              <a:t>Ampliación </a:t>
            </a:r>
            <a:r>
              <a:rPr lang="es-ES" sz="2400" b="1" dirty="0">
                <a:solidFill>
                  <a:schemeClr val="tx2">
                    <a:lumMod val="75000"/>
                  </a:schemeClr>
                </a:solidFill>
                <a:latin typeface="ArialMT"/>
              </a:rPr>
              <a:t>de las funcionalidades para los usuarios gestores.</a:t>
            </a:r>
          </a:p>
          <a:p>
            <a:pPr marL="1257300" lvl="1" indent="-514350">
              <a:buFont typeface="+mj-lt"/>
              <a:buAutoNum type="arabicPeriod"/>
            </a:pPr>
            <a:r>
              <a:rPr lang="es-ES" sz="2400" b="1" dirty="0" smtClean="0">
                <a:solidFill>
                  <a:schemeClr val="tx2">
                    <a:lumMod val="75000"/>
                  </a:schemeClr>
                </a:solidFill>
                <a:latin typeface="ArialMT"/>
              </a:rPr>
              <a:t>Adaptaciones </a:t>
            </a:r>
            <a:r>
              <a:rPr lang="es-ES" sz="2400" b="1" dirty="0">
                <a:solidFill>
                  <a:schemeClr val="tx2">
                    <a:lumMod val="75000"/>
                  </a:schemeClr>
                </a:solidFill>
                <a:latin typeface="ArialMT"/>
              </a:rPr>
              <a:t>para uso masivo.</a:t>
            </a:r>
          </a:p>
          <a:p>
            <a:pPr marL="1257300" lvl="1" indent="-514350">
              <a:buFont typeface="+mj-lt"/>
              <a:buAutoNum type="arabicPeriod"/>
            </a:pPr>
            <a:r>
              <a:rPr lang="es-ES" sz="2400" b="1" dirty="0" smtClean="0">
                <a:solidFill>
                  <a:schemeClr val="tx2">
                    <a:lumMod val="75000"/>
                  </a:schemeClr>
                </a:solidFill>
                <a:latin typeface="ArialMT"/>
              </a:rPr>
              <a:t>Adaptaciones </a:t>
            </a:r>
            <a:r>
              <a:rPr lang="es-ES" sz="2400" b="1" dirty="0">
                <a:solidFill>
                  <a:schemeClr val="tx2">
                    <a:lumMod val="75000"/>
                  </a:schemeClr>
                </a:solidFill>
                <a:latin typeface="ArialMT"/>
              </a:rPr>
              <a:t>para el ciudadano.</a:t>
            </a:r>
          </a:p>
          <a:p>
            <a:pPr marL="342900" lvl="2" indent="-342900"/>
            <a:endParaRPr lang="es-E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Contexto</a:t>
            </a:r>
          </a:p>
        </p:txBody>
      </p:sp>
      <p:sp>
        <p:nvSpPr>
          <p:cNvPr id="3" name="2 Marcador de contenido"/>
          <p:cNvSpPr>
            <a:spLocks noGrp="1"/>
          </p:cNvSpPr>
          <p:nvPr>
            <p:ph idx="1"/>
          </p:nvPr>
        </p:nvSpPr>
        <p:spPr>
          <a:xfrm>
            <a:off x="457200" y="2000240"/>
            <a:ext cx="8229600" cy="4429156"/>
          </a:xfrm>
          <a:noFill/>
        </p:spPr>
        <p:txBody>
          <a:bodyPr>
            <a:normAutofit/>
          </a:bodyPr>
          <a:lstStyle/>
          <a:p>
            <a:pPr algn="just">
              <a:spcBef>
                <a:spcPct val="50000"/>
              </a:spcBef>
            </a:pPr>
            <a:r>
              <a:rPr lang="es-ES" sz="1400" dirty="0" smtClean="0">
                <a:solidFill>
                  <a:schemeClr val="tx2">
                    <a:lumMod val="75000"/>
                  </a:schemeClr>
                </a:solidFill>
                <a:cs typeface="Arial" pitchFamily="34" charset="0"/>
              </a:rPr>
              <a:t>La </a:t>
            </a:r>
            <a:r>
              <a:rPr lang="es-ES" sz="1400" dirty="0">
                <a:solidFill>
                  <a:schemeClr val="tx2">
                    <a:lumMod val="75000"/>
                  </a:schemeClr>
                </a:solidFill>
                <a:cs typeface="Arial" pitchFamily="34" charset="0"/>
              </a:rPr>
              <a:t>aplicación de “Inscripción de Pruebas Selectivas” (IPS) es un portal que contiene toda la información necesaria para crear convocatorias y que los ciudadanos puedan inscribirse de manera presencial o telemática.</a:t>
            </a:r>
          </a:p>
          <a:p>
            <a:pPr marL="171450" indent="-171450" algn="just">
              <a:spcBef>
                <a:spcPct val="50000"/>
              </a:spcBef>
              <a:buFontTx/>
              <a:buChar char="-"/>
            </a:pPr>
            <a:r>
              <a:rPr lang="es-ES" sz="1400" dirty="0">
                <a:solidFill>
                  <a:schemeClr val="tx2">
                    <a:lumMod val="75000"/>
                  </a:schemeClr>
                </a:solidFill>
                <a:cs typeface="Arial" pitchFamily="34" charset="0"/>
              </a:rPr>
              <a:t>Portal del Ciudadano </a:t>
            </a:r>
            <a:r>
              <a:rPr lang="es-ES" sz="1400" dirty="0">
                <a:solidFill>
                  <a:schemeClr val="tx2">
                    <a:lumMod val="75000"/>
                  </a:schemeClr>
                </a:solidFill>
                <a:cs typeface="Arial" pitchFamily="34" charset="0"/>
                <a:sym typeface="Wingdings" pitchFamily="2" charset="2"/>
              </a:rPr>
              <a:t> Está disponible a través de la siguiente URL: </a:t>
            </a:r>
            <a:r>
              <a:rPr lang="es-ES" sz="1400" dirty="0">
                <a:solidFill>
                  <a:schemeClr val="tx2">
                    <a:lumMod val="75000"/>
                  </a:schemeClr>
                </a:solidFill>
                <a:cs typeface="Arial" panose="020B0604020202020204" pitchFamily="34" charset="0"/>
                <a:hlinkClick r:id="rId2"/>
              </a:rPr>
              <a:t>https://ips.redsara.es</a:t>
            </a:r>
            <a:r>
              <a:rPr lang="es-ES" sz="1400" dirty="0">
                <a:solidFill>
                  <a:schemeClr val="tx2">
                    <a:lumMod val="75000"/>
                  </a:schemeClr>
                </a:solidFill>
                <a:cs typeface="Arial" panose="020B0604020202020204" pitchFamily="34" charset="0"/>
              </a:rPr>
              <a:t> </a:t>
            </a:r>
            <a:r>
              <a:rPr lang="es-ES" sz="1400" dirty="0">
                <a:solidFill>
                  <a:schemeClr val="tx2">
                    <a:lumMod val="75000"/>
                  </a:schemeClr>
                </a:solidFill>
                <a:cs typeface="Arial" pitchFamily="34" charset="0"/>
                <a:sym typeface="Wingdings" pitchFamily="2" charset="2"/>
              </a:rPr>
              <a:t>Permite realizar inscripciones electrónicas o presenciales, modificaciones sobre las mismas y subsanaciones. Se puede acceder por </a:t>
            </a:r>
            <a:r>
              <a:rPr lang="es-ES" sz="1400" dirty="0">
                <a:solidFill>
                  <a:schemeClr val="tx2">
                    <a:lumMod val="75000"/>
                  </a:schemeClr>
                </a:solidFill>
                <a:cs typeface="Arial" pitchFamily="34" charset="0"/>
                <a:sym typeface="Wingdings" pitchFamily="2" charset="2"/>
              </a:rPr>
              <a:t>Cl@ve</a:t>
            </a:r>
            <a:r>
              <a:rPr lang="es-ES" sz="1400" dirty="0">
                <a:solidFill>
                  <a:schemeClr val="tx2">
                    <a:lumMod val="75000"/>
                  </a:schemeClr>
                </a:solidFill>
                <a:cs typeface="Arial" pitchFamily="34" charset="0"/>
                <a:sym typeface="Wingdings" pitchFamily="2" charset="2"/>
              </a:rPr>
              <a:t>.</a:t>
            </a:r>
          </a:p>
          <a:p>
            <a:pPr marL="171450" indent="-171450" algn="just">
              <a:spcBef>
                <a:spcPct val="50000"/>
              </a:spcBef>
              <a:buFontTx/>
              <a:buChar char="-"/>
            </a:pPr>
            <a:r>
              <a:rPr lang="es-ES" sz="1400" dirty="0">
                <a:solidFill>
                  <a:schemeClr val="tx2">
                    <a:lumMod val="75000"/>
                  </a:schemeClr>
                </a:solidFill>
                <a:cs typeface="Arial" pitchFamily="34" charset="0"/>
                <a:sym typeface="Wingdings" pitchFamily="2" charset="2"/>
              </a:rPr>
              <a:t>Portal del Funcionario  Está disponible a través de la siguiente URL: </a:t>
            </a:r>
            <a:r>
              <a:rPr lang="es-ES" sz="1400" dirty="0">
                <a:solidFill>
                  <a:schemeClr val="tx2">
                    <a:lumMod val="75000"/>
                  </a:schemeClr>
                </a:solidFill>
                <a:cs typeface="Arial" panose="020B0604020202020204" pitchFamily="34" charset="0"/>
                <a:hlinkClick r:id="rId3"/>
              </a:rPr>
              <a:t>https://ipsgestion.redsara.es</a:t>
            </a:r>
            <a:r>
              <a:rPr lang="es-ES" sz="1400" dirty="0">
                <a:solidFill>
                  <a:schemeClr val="tx2">
                    <a:lumMod val="75000"/>
                  </a:schemeClr>
                </a:solidFill>
                <a:cs typeface="Arial" panose="020B0604020202020204" pitchFamily="34" charset="0"/>
              </a:rPr>
              <a:t> </a:t>
            </a:r>
            <a:r>
              <a:rPr lang="es-ES" sz="1400" dirty="0">
                <a:solidFill>
                  <a:schemeClr val="tx2">
                    <a:lumMod val="75000"/>
                  </a:schemeClr>
                </a:solidFill>
                <a:cs typeface="Arial" pitchFamily="34" charset="0"/>
                <a:sym typeface="Wingdings" pitchFamily="2" charset="2"/>
              </a:rPr>
              <a:t>Permite configurar todos los datos necesarios para la creación de las convocatorias que se muestran en el portal del ciudadano. Se puede acceder por Autentica.</a:t>
            </a:r>
          </a:p>
          <a:p>
            <a:pPr marL="171450" indent="-171450" algn="just">
              <a:spcBef>
                <a:spcPct val="50000"/>
              </a:spcBef>
              <a:buFontTx/>
              <a:buChar char="-"/>
            </a:pPr>
            <a:r>
              <a:rPr lang="es-ES" sz="1400" dirty="0">
                <a:solidFill>
                  <a:schemeClr val="tx2">
                    <a:lumMod val="75000"/>
                  </a:schemeClr>
                </a:solidFill>
                <a:cs typeface="Arial" pitchFamily="34" charset="0"/>
              </a:rPr>
              <a:t>Servicios Web de IPS </a:t>
            </a:r>
            <a:r>
              <a:rPr lang="es-ES" sz="1400" dirty="0">
                <a:solidFill>
                  <a:schemeClr val="tx2">
                    <a:lumMod val="75000"/>
                  </a:schemeClr>
                </a:solidFill>
                <a:cs typeface="Arial" pitchFamily="34" charset="0"/>
                <a:sym typeface="Wingdings" pitchFamily="2" charset="2"/>
              </a:rPr>
              <a:t> Se encuentran a disposición de los integradores los siguientes servicios de IPS: </a:t>
            </a:r>
            <a:r>
              <a:rPr lang="es-ES" sz="1400" dirty="0">
                <a:solidFill>
                  <a:schemeClr val="tx2">
                    <a:lumMod val="75000"/>
                  </a:schemeClr>
                </a:solidFill>
                <a:cs typeface="Arial" panose="020B0604020202020204" pitchFamily="34" charset="0"/>
                <a:hlinkClick r:id="rId4"/>
              </a:rPr>
              <a:t>https</a:t>
            </a:r>
            <a:r>
              <a:rPr lang="es-ES" sz="1400" dirty="0" smtClean="0">
                <a:solidFill>
                  <a:schemeClr val="tx2">
                    <a:lumMod val="75000"/>
                  </a:schemeClr>
                </a:solidFill>
                <a:cs typeface="Arial" panose="020B0604020202020204" pitchFamily="34" charset="0"/>
                <a:hlinkClick r:id="rId4"/>
              </a:rPr>
              <a:t>://ipsws.redsara.es/ipsCXFServer/services/consulta?wsdl</a:t>
            </a:r>
            <a:r>
              <a:rPr lang="es-ES" sz="1400" dirty="0" smtClean="0">
                <a:solidFill>
                  <a:schemeClr val="tx2">
                    <a:lumMod val="75000"/>
                  </a:schemeClr>
                </a:solidFill>
                <a:cs typeface="Arial" panose="020B0604020202020204" pitchFamily="34" charset="0"/>
              </a:rPr>
              <a:t> </a:t>
            </a:r>
            <a:r>
              <a:rPr lang="es-ES" sz="1400" dirty="0">
                <a:solidFill>
                  <a:schemeClr val="tx2">
                    <a:lumMod val="75000"/>
                  </a:schemeClr>
                </a:solidFill>
                <a:cs typeface="Arial" panose="020B0604020202020204" pitchFamily="34" charset="0"/>
              </a:rPr>
              <a:t>a través de los cuáles podrán realizar la consulta de solicitudes registradas, con incidencia o presenciales y obtener sus documentos adjuntos. También se encuentra a disposición otro servicio </a:t>
            </a:r>
            <a:r>
              <a:rPr lang="es-ES" sz="1400" dirty="0">
                <a:solidFill>
                  <a:schemeClr val="tx2">
                    <a:lumMod val="75000"/>
                  </a:schemeClr>
                </a:solidFill>
                <a:cs typeface="Arial" panose="020B0604020202020204" pitchFamily="34" charset="0"/>
                <a:hlinkClick r:id="rId5"/>
              </a:rPr>
              <a:t>https</a:t>
            </a:r>
            <a:r>
              <a:rPr lang="es-ES" sz="1400" dirty="0" smtClean="0">
                <a:solidFill>
                  <a:schemeClr val="tx2">
                    <a:lumMod val="75000"/>
                  </a:schemeClr>
                </a:solidFill>
                <a:cs typeface="Arial" panose="020B0604020202020204" pitchFamily="34" charset="0"/>
                <a:hlinkClick r:id="rId5"/>
              </a:rPr>
              <a:t>://ipsws.redsara.es/ipsCXFServer/services/pagoTelefonico?wsdl</a:t>
            </a:r>
            <a:r>
              <a:rPr lang="es-ES" sz="1400" dirty="0" smtClean="0">
                <a:solidFill>
                  <a:schemeClr val="tx2">
                    <a:lumMod val="75000"/>
                  </a:schemeClr>
                </a:solidFill>
                <a:cs typeface="Arial" panose="020B0604020202020204" pitchFamily="34" charset="0"/>
              </a:rPr>
              <a:t> </a:t>
            </a:r>
            <a:r>
              <a:rPr lang="es-ES" sz="1400" dirty="0">
                <a:solidFill>
                  <a:schemeClr val="tx2">
                    <a:lumMod val="75000"/>
                  </a:schemeClr>
                </a:solidFill>
                <a:cs typeface="Arial" panose="020B0604020202020204" pitchFamily="34" charset="0"/>
              </a:rPr>
              <a:t>a través del cual se puede integrar una plataforma de pago telefónico</a:t>
            </a:r>
            <a:r>
              <a:rPr lang="es-ES" sz="1400" dirty="0" smtClean="0">
                <a:solidFill>
                  <a:schemeClr val="tx2">
                    <a:lumMod val="75000"/>
                  </a:schemeClr>
                </a:solidFill>
                <a:cs typeface="Arial" panose="020B0604020202020204" pitchFamily="34" charset="0"/>
              </a:rPr>
              <a:t>.</a:t>
            </a:r>
          </a:p>
          <a:p>
            <a:pPr algn="just">
              <a:spcBef>
                <a:spcPct val="50000"/>
              </a:spcBef>
            </a:pPr>
            <a:r>
              <a:rPr lang="es-ES" sz="1400" dirty="0" smtClean="0">
                <a:solidFill>
                  <a:schemeClr val="tx2">
                    <a:lumMod val="75000"/>
                  </a:schemeClr>
                </a:solidFill>
                <a:cs typeface="Arial" panose="020B0604020202020204" pitchFamily="34" charset="0"/>
              </a:rPr>
              <a:t>Se expondrán a continuación las nuevas funcionalidades llevadas a cabo en la versión 2 de IPS.</a:t>
            </a:r>
            <a:endParaRPr lang="es-ES" sz="1400" dirty="0">
              <a:solidFill>
                <a:schemeClr val="tx2">
                  <a:lumMod val="75000"/>
                </a:schemeClr>
              </a:solidFill>
              <a:cs typeface="Arial" panose="020B0604020202020204" pitchFamily="34" charset="0"/>
            </a:endParaRPr>
          </a:p>
          <a:p>
            <a:pPr marL="342900" lvl="2" indent="-342900"/>
            <a:endParaRPr lang="es-ES" sz="1900" dirty="0"/>
          </a:p>
        </p:txBody>
      </p:sp>
    </p:spTree>
    <p:extLst>
      <p:ext uri="{BB962C8B-B14F-4D97-AF65-F5344CB8AC3E}">
        <p14:creationId xmlns:p14="http://schemas.microsoft.com/office/powerpoint/2010/main" val="3184669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Evoluciones tecnológicas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spcBef>
                <a:spcPct val="50000"/>
              </a:spcBef>
              <a:buNone/>
            </a:pPr>
            <a:r>
              <a:rPr lang="es-ES" sz="1400" dirty="0" smtClean="0">
                <a:solidFill>
                  <a:schemeClr val="tx2">
                    <a:lumMod val="75000"/>
                  </a:schemeClr>
                </a:solidFill>
                <a:cs typeface="Arial" pitchFamily="34" charset="0"/>
              </a:rPr>
              <a:t>Se ha procedido a acometer un proceso de reestructuración y reingeniería para adaptar la aplicación a los nuevos entornos tecnológicos existentes, los cuales son más seguros y eficientes. Además, </a:t>
            </a:r>
            <a:r>
              <a:rPr lang="es-ES" sz="1400" dirty="0" smtClean="0">
                <a:solidFill>
                  <a:schemeClr val="tx2">
                    <a:lumMod val="75000"/>
                  </a:schemeClr>
                </a:solidFill>
                <a:cs typeface="Arial" pitchFamily="34" charset="0"/>
              </a:rPr>
              <a:t>así permite </a:t>
            </a:r>
            <a:r>
              <a:rPr lang="es-ES" sz="1400" dirty="0" smtClean="0">
                <a:solidFill>
                  <a:schemeClr val="tx2">
                    <a:lumMod val="75000"/>
                  </a:schemeClr>
                </a:solidFill>
                <a:cs typeface="Arial" pitchFamily="34" charset="0"/>
              </a:rPr>
              <a:t>la implementación de nuevos requisitos que eran incompatibles con la tecnología que poseía IPS</a:t>
            </a:r>
            <a:r>
              <a:rPr lang="es-ES" sz="1400" dirty="0" smtClean="0">
                <a:solidFill>
                  <a:schemeClr val="tx2">
                    <a:lumMod val="75000"/>
                  </a:schemeClr>
                </a:solidFill>
                <a:cs typeface="Arial" pitchFamily="34" charset="0"/>
              </a:rPr>
              <a:t>. </a:t>
            </a:r>
          </a:p>
          <a:p>
            <a:pPr marL="0" indent="0" algn="just">
              <a:spcBef>
                <a:spcPct val="50000"/>
              </a:spcBef>
              <a:buNone/>
            </a:pPr>
            <a:r>
              <a:rPr lang="es-ES" sz="1400" dirty="0" smtClean="0">
                <a:solidFill>
                  <a:schemeClr val="tx2">
                    <a:lumMod val="75000"/>
                  </a:schemeClr>
                </a:solidFill>
                <a:cs typeface="Arial" pitchFamily="34" charset="0"/>
              </a:rPr>
              <a:t>Los desarrollos llevados a cabo se listan a continuación:</a:t>
            </a:r>
            <a:endParaRPr lang="es-ES" sz="1400" dirty="0" smtClean="0">
              <a:solidFill>
                <a:schemeClr val="tx2">
                  <a:lumMod val="75000"/>
                </a:schemeClr>
              </a:solidFill>
              <a:cs typeface="Arial" pitchFamily="34" charset="0"/>
            </a:endParaRPr>
          </a:p>
          <a:p>
            <a:pPr algn="just">
              <a:spcBef>
                <a:spcPct val="50000"/>
              </a:spcBef>
            </a:pPr>
            <a:r>
              <a:rPr lang="es-ES" sz="1400" dirty="0" smtClean="0">
                <a:solidFill>
                  <a:schemeClr val="tx2">
                    <a:lumMod val="75000"/>
                  </a:schemeClr>
                </a:solidFill>
                <a:cs typeface="Arial" pitchFamily="34" charset="0"/>
              </a:rPr>
              <a:t>La aplicación se </a:t>
            </a:r>
            <a:r>
              <a:rPr lang="es-ES" sz="1400" dirty="0">
                <a:solidFill>
                  <a:schemeClr val="tx2">
                    <a:lumMod val="75000"/>
                  </a:schemeClr>
                </a:solidFill>
                <a:cs typeface="Arial" pitchFamily="34" charset="0"/>
              </a:rPr>
              <a:t>ha migrado de </a:t>
            </a:r>
            <a:r>
              <a:rPr lang="es-ES" sz="1400" dirty="0">
                <a:solidFill>
                  <a:schemeClr val="tx2">
                    <a:lumMod val="75000"/>
                  </a:schemeClr>
                </a:solidFill>
                <a:cs typeface="Arial" pitchFamily="34" charset="0"/>
              </a:rPr>
              <a:t>Struts</a:t>
            </a:r>
            <a:r>
              <a:rPr lang="es-ES" sz="1400" dirty="0">
                <a:solidFill>
                  <a:schemeClr val="tx2">
                    <a:lumMod val="75000"/>
                  </a:schemeClr>
                </a:solidFill>
                <a:cs typeface="Arial" pitchFamily="34" charset="0"/>
              </a:rPr>
              <a:t> 1 a </a:t>
            </a:r>
            <a:r>
              <a:rPr lang="es-ES" sz="1400" dirty="0" smtClean="0">
                <a:solidFill>
                  <a:schemeClr val="tx2">
                    <a:lumMod val="75000"/>
                  </a:schemeClr>
                </a:solidFill>
                <a:cs typeface="Arial" pitchFamily="34" charset="0"/>
              </a:rPr>
              <a:t>SpringMVC</a:t>
            </a:r>
            <a:r>
              <a:rPr lang="es-ES" sz="1400" dirty="0">
                <a:solidFill>
                  <a:schemeClr val="tx2">
                    <a:lumMod val="75000"/>
                  </a:schemeClr>
                </a:solidFill>
                <a:cs typeface="Arial" pitchFamily="34" charset="0"/>
              </a:rPr>
              <a:t>.</a:t>
            </a:r>
            <a:endParaRPr lang="es-ES" sz="1400" dirty="0" smtClean="0">
              <a:solidFill>
                <a:schemeClr val="tx2">
                  <a:lumMod val="75000"/>
                </a:schemeClr>
              </a:solidFill>
              <a:cs typeface="Arial" pitchFamily="34" charset="0"/>
            </a:endParaRPr>
          </a:p>
          <a:p>
            <a:pPr algn="just">
              <a:spcBef>
                <a:spcPct val="50000"/>
              </a:spcBef>
            </a:pPr>
            <a:r>
              <a:rPr lang="es-ES" sz="1400" dirty="0">
                <a:solidFill>
                  <a:schemeClr val="tx2">
                    <a:lumMod val="75000"/>
                  </a:schemeClr>
                </a:solidFill>
                <a:cs typeface="Arial" pitchFamily="34" charset="0"/>
              </a:rPr>
              <a:t>Se </a:t>
            </a:r>
            <a:r>
              <a:rPr lang="es-ES" sz="1400" dirty="0" smtClean="0">
                <a:solidFill>
                  <a:schemeClr val="tx2">
                    <a:lumMod val="75000"/>
                  </a:schemeClr>
                </a:solidFill>
                <a:cs typeface="Arial" pitchFamily="34" charset="0"/>
              </a:rPr>
              <a:t>ha </a:t>
            </a:r>
            <a:r>
              <a:rPr lang="es-ES" sz="1400" dirty="0">
                <a:solidFill>
                  <a:schemeClr val="tx2">
                    <a:lumMod val="75000"/>
                  </a:schemeClr>
                </a:solidFill>
                <a:cs typeface="Arial" pitchFamily="34" charset="0"/>
              </a:rPr>
              <a:t>implementado </a:t>
            </a:r>
            <a:r>
              <a:rPr lang="es-ES" sz="1400" dirty="0" smtClean="0">
                <a:solidFill>
                  <a:schemeClr val="tx2">
                    <a:lumMod val="75000"/>
                  </a:schemeClr>
                </a:solidFill>
                <a:cs typeface="Arial" pitchFamily="34" charset="0"/>
              </a:rPr>
              <a:t>TDD (</a:t>
            </a:r>
            <a:r>
              <a:rPr lang="es-ES" sz="1400" dirty="0">
                <a:solidFill>
                  <a:schemeClr val="tx2">
                    <a:lumMod val="75000"/>
                  </a:schemeClr>
                </a:solidFill>
              </a:rPr>
              <a:t>Test-</a:t>
            </a:r>
            <a:r>
              <a:rPr lang="es-ES" sz="1400" dirty="0">
                <a:solidFill>
                  <a:schemeClr val="tx2">
                    <a:lumMod val="75000"/>
                  </a:schemeClr>
                </a:solidFill>
              </a:rPr>
              <a:t>driven</a:t>
            </a:r>
            <a:r>
              <a:rPr lang="es-ES" sz="1400" dirty="0">
                <a:solidFill>
                  <a:schemeClr val="tx2">
                    <a:lumMod val="75000"/>
                  </a:schemeClr>
                </a:solidFill>
              </a:rPr>
              <a:t> </a:t>
            </a:r>
            <a:r>
              <a:rPr lang="es-ES" sz="1400" dirty="0" smtClean="0">
                <a:solidFill>
                  <a:schemeClr val="tx2">
                    <a:lumMod val="75000"/>
                  </a:schemeClr>
                </a:solidFill>
              </a:rPr>
              <a:t>development</a:t>
            </a:r>
            <a:r>
              <a:rPr lang="es-ES" sz="1400" dirty="0" smtClean="0">
                <a:solidFill>
                  <a:schemeClr val="tx2">
                    <a:lumMod val="75000"/>
                  </a:schemeClr>
                </a:solidFill>
              </a:rPr>
              <a:t>).</a:t>
            </a:r>
            <a:endParaRPr lang="es-ES" sz="1400" dirty="0" smtClean="0">
              <a:solidFill>
                <a:schemeClr val="tx2">
                  <a:lumMod val="75000"/>
                </a:schemeClr>
              </a:solidFill>
              <a:cs typeface="Arial" pitchFamily="34" charset="0"/>
            </a:endParaRPr>
          </a:p>
          <a:p>
            <a:pPr algn="just">
              <a:spcBef>
                <a:spcPct val="50000"/>
              </a:spcBef>
            </a:pPr>
            <a:r>
              <a:rPr lang="es-ES" sz="1400" dirty="0" smtClean="0">
                <a:solidFill>
                  <a:schemeClr val="tx2">
                    <a:lumMod val="75000"/>
                  </a:schemeClr>
                </a:solidFill>
                <a:cs typeface="Arial" pitchFamily="34" charset="0"/>
              </a:rPr>
              <a:t>Se </a:t>
            </a:r>
            <a:r>
              <a:rPr lang="es-ES" sz="1400" dirty="0">
                <a:solidFill>
                  <a:schemeClr val="tx2">
                    <a:lumMod val="75000"/>
                  </a:schemeClr>
                </a:solidFill>
                <a:cs typeface="Arial" pitchFamily="34" charset="0"/>
              </a:rPr>
              <a:t>ha actualizado la versión de Java </a:t>
            </a:r>
            <a:r>
              <a:rPr lang="es-ES" sz="1400" dirty="0" smtClean="0">
                <a:solidFill>
                  <a:schemeClr val="tx2">
                    <a:lumMod val="75000"/>
                  </a:schemeClr>
                </a:solidFill>
                <a:cs typeface="Arial" pitchFamily="34" charset="0"/>
              </a:rPr>
              <a:t>empleada por los proyectos, </a:t>
            </a:r>
            <a:r>
              <a:rPr lang="es-ES" sz="1400" dirty="0">
                <a:solidFill>
                  <a:schemeClr val="tx2">
                    <a:lumMod val="75000"/>
                  </a:schemeClr>
                </a:solidFill>
                <a:cs typeface="Arial" pitchFamily="34" charset="0"/>
              </a:rPr>
              <a:t>de Java 1.6 a Java 1.8</a:t>
            </a:r>
            <a:r>
              <a:rPr lang="es-ES" sz="1400" dirty="0" smtClean="0">
                <a:solidFill>
                  <a:schemeClr val="tx2">
                    <a:lumMod val="75000"/>
                  </a:schemeClr>
                </a:solidFill>
                <a:cs typeface="Arial" pitchFamily="34" charset="0"/>
              </a:rPr>
              <a:t>.</a:t>
            </a:r>
          </a:p>
          <a:p>
            <a:pPr algn="just">
              <a:spcBef>
                <a:spcPct val="50000"/>
              </a:spcBef>
            </a:pPr>
            <a:r>
              <a:rPr lang="es-ES" sz="1400" dirty="0" smtClean="0">
                <a:solidFill>
                  <a:schemeClr val="tx2">
                    <a:lumMod val="75000"/>
                  </a:schemeClr>
                </a:solidFill>
                <a:cs typeface="Arial" pitchFamily="34" charset="0"/>
              </a:rPr>
              <a:t>Se ha migrado el servidor de aplicaciones de </a:t>
            </a:r>
            <a:r>
              <a:rPr lang="es-ES" sz="1400" dirty="0" smtClean="0">
                <a:solidFill>
                  <a:schemeClr val="tx2">
                    <a:lumMod val="75000"/>
                  </a:schemeClr>
                </a:solidFill>
                <a:cs typeface="Arial" pitchFamily="34" charset="0"/>
              </a:rPr>
              <a:t>Jboss</a:t>
            </a:r>
            <a:r>
              <a:rPr lang="es-ES" sz="1400" dirty="0" smtClean="0">
                <a:solidFill>
                  <a:schemeClr val="tx2">
                    <a:lumMod val="75000"/>
                  </a:schemeClr>
                </a:solidFill>
                <a:cs typeface="Arial" pitchFamily="34" charset="0"/>
              </a:rPr>
              <a:t> a </a:t>
            </a:r>
            <a:r>
              <a:rPr lang="es-ES" sz="1400" dirty="0" smtClean="0">
                <a:solidFill>
                  <a:schemeClr val="tx2">
                    <a:lumMod val="75000"/>
                  </a:schemeClr>
                </a:solidFill>
                <a:cs typeface="Arial" pitchFamily="34" charset="0"/>
              </a:rPr>
              <a:t>Tomcat</a:t>
            </a:r>
            <a:r>
              <a:rPr lang="es-ES" sz="1400" dirty="0" smtClean="0">
                <a:solidFill>
                  <a:schemeClr val="tx2">
                    <a:lumMod val="75000"/>
                  </a:schemeClr>
                </a:solidFill>
                <a:cs typeface="Arial" pitchFamily="34" charset="0"/>
              </a:rPr>
              <a:t> </a:t>
            </a:r>
            <a:r>
              <a:rPr lang="es-ES" sz="1400" dirty="0" smtClean="0">
                <a:solidFill>
                  <a:schemeClr val="tx2">
                    <a:lumMod val="75000"/>
                  </a:schemeClr>
                </a:solidFill>
                <a:cs typeface="Arial" pitchFamily="34" charset="0"/>
              </a:rPr>
              <a:t>y se ha actualizado la JVM para publicar proyectos compilados en 1.8.</a:t>
            </a:r>
          </a:p>
          <a:p>
            <a:pPr algn="just">
              <a:spcBef>
                <a:spcPct val="50000"/>
              </a:spcBef>
            </a:pPr>
            <a:r>
              <a:rPr lang="es-ES" sz="1400" dirty="0" smtClean="0">
                <a:solidFill>
                  <a:schemeClr val="tx2">
                    <a:lumMod val="75000"/>
                  </a:schemeClr>
                </a:solidFill>
                <a:cs typeface="Arial" pitchFamily="34" charset="0"/>
              </a:rPr>
              <a:t>El proyecto se ha migrado a </a:t>
            </a:r>
            <a:r>
              <a:rPr lang="es-ES" sz="1400" dirty="0" smtClean="0">
                <a:solidFill>
                  <a:schemeClr val="tx2">
                    <a:lumMod val="75000"/>
                  </a:schemeClr>
                </a:solidFill>
                <a:cs typeface="Arial" pitchFamily="34" charset="0"/>
              </a:rPr>
              <a:t>Maven</a:t>
            </a:r>
            <a:r>
              <a:rPr lang="es-ES" sz="1400" dirty="0" smtClean="0">
                <a:solidFill>
                  <a:schemeClr val="tx2">
                    <a:lumMod val="75000"/>
                  </a:schemeClr>
                </a:solidFill>
                <a:cs typeface="Arial" pitchFamily="34" charset="0"/>
              </a:rPr>
              <a:t>.</a:t>
            </a:r>
          </a:p>
          <a:p>
            <a:pPr algn="just">
              <a:spcBef>
                <a:spcPct val="50000"/>
              </a:spcBef>
            </a:pPr>
            <a:r>
              <a:rPr lang="es-ES" sz="1400" dirty="0" smtClean="0">
                <a:solidFill>
                  <a:schemeClr val="tx2">
                    <a:lumMod val="75000"/>
                  </a:schemeClr>
                </a:solidFill>
                <a:cs typeface="Arial" pitchFamily="34" charset="0"/>
              </a:rPr>
              <a:t>Además, desde el punto de vista gráfico, al portal de gestión se ha maquetado adaptándolo a una interfaz más actual y acorde con el portal del ciudadano.</a:t>
            </a:r>
          </a:p>
          <a:p>
            <a:pPr algn="just">
              <a:spcBef>
                <a:spcPct val="50000"/>
              </a:spcBef>
            </a:pPr>
            <a:r>
              <a:rPr lang="es-ES" sz="1400" dirty="0" smtClean="0">
                <a:solidFill>
                  <a:schemeClr val="tx2">
                    <a:lumMod val="75000"/>
                  </a:schemeClr>
                </a:solidFill>
                <a:cs typeface="Arial" pitchFamily="34" charset="0"/>
              </a:rPr>
              <a:t>El código se </a:t>
            </a:r>
            <a:r>
              <a:rPr lang="es-ES" sz="1400" dirty="0">
                <a:solidFill>
                  <a:schemeClr val="tx2">
                    <a:lumMod val="75000"/>
                  </a:schemeClr>
                </a:solidFill>
                <a:cs typeface="Arial" pitchFamily="34" charset="0"/>
              </a:rPr>
              <a:t>ha integrado con Jenkins</a:t>
            </a:r>
            <a:r>
              <a:rPr lang="es-ES" sz="1400" dirty="0" smtClean="0">
                <a:solidFill>
                  <a:schemeClr val="tx2">
                    <a:lumMod val="75000"/>
                  </a:schemeClr>
                </a:solidFill>
                <a:cs typeface="Arial" pitchFamily="34" charset="0"/>
              </a:rPr>
              <a:t>, </a:t>
            </a:r>
            <a:r>
              <a:rPr lang="es-ES" sz="1400" dirty="0">
                <a:solidFill>
                  <a:schemeClr val="tx2">
                    <a:lumMod val="75000"/>
                  </a:schemeClr>
                </a:solidFill>
                <a:cs typeface="Arial" pitchFamily="34" charset="0"/>
              </a:rPr>
              <a:t>artifactory</a:t>
            </a:r>
            <a:r>
              <a:rPr lang="es-ES" sz="1400" dirty="0">
                <a:solidFill>
                  <a:schemeClr val="tx2">
                    <a:lumMod val="75000"/>
                  </a:schemeClr>
                </a:solidFill>
                <a:cs typeface="Arial" pitchFamily="34" charset="0"/>
              </a:rPr>
              <a:t>, </a:t>
            </a:r>
            <a:r>
              <a:rPr lang="es-ES" sz="1400" dirty="0" smtClean="0">
                <a:solidFill>
                  <a:schemeClr val="tx2">
                    <a:lumMod val="75000"/>
                  </a:schemeClr>
                </a:solidFill>
                <a:cs typeface="Arial" pitchFamily="34" charset="0"/>
              </a:rPr>
              <a:t>SonarQube</a:t>
            </a:r>
            <a:r>
              <a:rPr lang="es-ES" sz="1400" dirty="0">
                <a:solidFill>
                  <a:schemeClr val="tx2">
                    <a:lumMod val="75000"/>
                  </a:schemeClr>
                </a:solidFill>
                <a:cs typeface="Arial" pitchFamily="34" charset="0"/>
              </a:rPr>
              <a:t>, </a:t>
            </a:r>
            <a:r>
              <a:rPr lang="es-ES" sz="1400" dirty="0" smtClean="0">
                <a:solidFill>
                  <a:schemeClr val="tx2">
                    <a:lumMod val="75000"/>
                  </a:schemeClr>
                </a:solidFill>
                <a:cs typeface="Arial" pitchFamily="34" charset="0"/>
              </a:rPr>
              <a:t>Subversion</a:t>
            </a:r>
            <a:r>
              <a:rPr lang="es-ES" sz="1400" dirty="0" smtClean="0">
                <a:solidFill>
                  <a:schemeClr val="tx2">
                    <a:lumMod val="75000"/>
                  </a:schemeClr>
                </a:solidFill>
                <a:cs typeface="Arial" pitchFamily="34" charset="0"/>
              </a:rPr>
              <a:t> y </a:t>
            </a:r>
            <a:r>
              <a:rPr lang="es-ES" sz="1400" dirty="0">
                <a:solidFill>
                  <a:schemeClr val="tx2">
                    <a:lumMod val="75000"/>
                  </a:schemeClr>
                </a:solidFill>
                <a:cs typeface="Arial" pitchFamily="34" charset="0"/>
              </a:rPr>
              <a:t>Graylog</a:t>
            </a:r>
            <a:r>
              <a:rPr lang="es-ES" sz="1400" dirty="0">
                <a:solidFill>
                  <a:schemeClr val="tx2">
                    <a:lumMod val="75000"/>
                  </a:schemeClr>
                </a:solidFill>
                <a:cs typeface="Arial" pitchFamily="34" charset="0"/>
              </a:rPr>
              <a:t>.</a:t>
            </a:r>
            <a:endParaRPr lang="es-ES" sz="1400" dirty="0" smtClean="0">
              <a:solidFill>
                <a:schemeClr val="tx2">
                  <a:lumMod val="75000"/>
                </a:schemeClr>
              </a:solidFill>
              <a:cs typeface="Arial" pitchFamily="34" charset="0"/>
            </a:endParaRPr>
          </a:p>
          <a:p>
            <a:pPr algn="just">
              <a:spcBef>
                <a:spcPct val="50000"/>
              </a:spcBef>
            </a:pPr>
            <a:endParaRPr lang="es-ES" sz="1400" dirty="0">
              <a:solidFill>
                <a:schemeClr val="tx2">
                  <a:lumMod val="75000"/>
                </a:schemeClr>
              </a:solidFill>
              <a:cs typeface="Arial" pitchFamily="34" charset="0"/>
            </a:endParaRPr>
          </a:p>
          <a:p>
            <a:pPr marL="342900" lvl="2" indent="-342900"/>
            <a:endParaRPr lang="es-ES" sz="1900" dirty="0"/>
          </a:p>
        </p:txBody>
      </p:sp>
    </p:spTree>
    <p:extLst>
      <p:ext uri="{BB962C8B-B14F-4D97-AF65-F5344CB8AC3E}">
        <p14:creationId xmlns:p14="http://schemas.microsoft.com/office/powerpoint/2010/main" val="1832286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Evoluciones para mejorar el pago de la tasa</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Para mejorar el proceso de </a:t>
            </a:r>
            <a:r>
              <a:rPr lang="es-ES" sz="1400" dirty="0" smtClean="0">
                <a:solidFill>
                  <a:schemeClr val="tx2">
                    <a:lumMod val="75000"/>
                  </a:schemeClr>
                </a:solidFill>
              </a:rPr>
              <a:t>inscripción, </a:t>
            </a:r>
            <a:r>
              <a:rPr lang="es-ES" sz="1400" dirty="0">
                <a:solidFill>
                  <a:schemeClr val="tx2">
                    <a:lumMod val="75000"/>
                  </a:schemeClr>
                </a:solidFill>
              </a:rPr>
              <a:t>se pone a disposición de gestores y administradores, la posibilidad de crear avisos para que se muestren al ciudadano justo antes de realizar la inscripción. De este modo, </a:t>
            </a:r>
            <a:r>
              <a:rPr lang="es-ES" sz="1400" dirty="0" smtClean="0">
                <a:solidFill>
                  <a:schemeClr val="tx2">
                    <a:lumMod val="75000"/>
                  </a:schemeClr>
                </a:solidFill>
              </a:rPr>
              <a:t>el usuario al leer los avisos revisará </a:t>
            </a:r>
            <a:r>
              <a:rPr lang="es-ES" sz="1400" dirty="0">
                <a:solidFill>
                  <a:schemeClr val="tx2">
                    <a:lumMod val="75000"/>
                  </a:schemeClr>
                </a:solidFill>
              </a:rPr>
              <a:t>los datos correspondientes </a:t>
            </a:r>
            <a:r>
              <a:rPr lang="es-ES" sz="1400" dirty="0" smtClean="0">
                <a:solidFill>
                  <a:schemeClr val="tx2">
                    <a:lumMod val="75000"/>
                  </a:schemeClr>
                </a:solidFill>
              </a:rPr>
              <a:t>introducidos:</a:t>
            </a:r>
            <a:endParaRPr lang="es-ES" sz="1400" dirty="0">
              <a:solidFill>
                <a:schemeClr val="tx2">
                  <a:lumMod val="75000"/>
                </a:schemeClr>
              </a:solidFill>
            </a:endParaRPr>
          </a:p>
          <a:p>
            <a:pPr marL="171450" indent="-171450" algn="just"/>
            <a:r>
              <a:rPr lang="es-ES" sz="1400" dirty="0">
                <a:solidFill>
                  <a:schemeClr val="tx2">
                    <a:lumMod val="75000"/>
                  </a:schemeClr>
                </a:solidFill>
              </a:rPr>
              <a:t>Alta de mensajes </a:t>
            </a:r>
            <a:r>
              <a:rPr lang="es-ES" sz="1400" dirty="0" smtClean="0">
                <a:solidFill>
                  <a:schemeClr val="tx2">
                    <a:lumMod val="75000"/>
                  </a:schemeClr>
                </a:solidFill>
                <a:sym typeface="Wingdings" pitchFamily="2" charset="2"/>
              </a:rPr>
              <a:t> </a:t>
            </a:r>
            <a:r>
              <a:rPr lang="es-ES" sz="1400" dirty="0">
                <a:solidFill>
                  <a:schemeClr val="tx2">
                    <a:lumMod val="75000"/>
                  </a:schemeClr>
                </a:solidFill>
                <a:hlinkClick r:id="rId2"/>
              </a:rPr>
              <a:t>https</a:t>
            </a:r>
            <a:r>
              <a:rPr lang="es-ES" sz="1400" dirty="0" smtClean="0">
                <a:solidFill>
                  <a:schemeClr val="tx2">
                    <a:lumMod val="75000"/>
                  </a:schemeClr>
                </a:solidFill>
                <a:hlinkClick r:id="rId2"/>
              </a:rPr>
              <a:t>://des-ipsgestion.redsara.es/IPSG/spring/buscarConfiguracionErrores</a:t>
            </a:r>
            <a:endParaRPr lang="es-ES" sz="1400" dirty="0">
              <a:solidFill>
                <a:schemeClr val="tx2">
                  <a:lumMod val="75000"/>
                </a:schemeClr>
              </a:solidFill>
            </a:endParaRPr>
          </a:p>
          <a:p>
            <a:pPr marL="171450" indent="-171450" algn="just"/>
            <a:r>
              <a:rPr lang="es-ES" sz="1400" dirty="0">
                <a:solidFill>
                  <a:schemeClr val="tx2">
                    <a:lumMod val="75000"/>
                  </a:schemeClr>
                </a:solidFill>
                <a:sym typeface="Wingdings" pitchFamily="2" charset="2"/>
              </a:rPr>
              <a:t>Visualización de </a:t>
            </a:r>
            <a:r>
              <a:rPr lang="es-ES" sz="1400" dirty="0" smtClean="0">
                <a:solidFill>
                  <a:schemeClr val="tx2">
                    <a:lumMod val="75000"/>
                  </a:schemeClr>
                </a:solidFill>
                <a:sym typeface="Wingdings" pitchFamily="2" charset="2"/>
              </a:rPr>
              <a:t>los mensajes </a:t>
            </a:r>
            <a:r>
              <a:rPr lang="es-ES" sz="1400" dirty="0">
                <a:solidFill>
                  <a:schemeClr val="tx2">
                    <a:lumMod val="75000"/>
                  </a:schemeClr>
                </a:solidFill>
                <a:sym typeface="Wingdings" pitchFamily="2" charset="2"/>
              </a:rPr>
              <a:t>de aviso</a:t>
            </a:r>
            <a:r>
              <a:rPr lang="es-ES" sz="1400" dirty="0" smtClean="0">
                <a:solidFill>
                  <a:schemeClr val="tx2">
                    <a:lumMod val="75000"/>
                  </a:schemeClr>
                </a:solidFill>
                <a:sym typeface="Wingdings" pitchFamily="2" charset="2"/>
              </a:rPr>
              <a:t> Inscripción online en </a:t>
            </a:r>
            <a:r>
              <a:rPr lang="es-ES" sz="1400" dirty="0" smtClean="0">
                <a:solidFill>
                  <a:schemeClr val="tx2">
                    <a:lumMod val="75000"/>
                  </a:schemeClr>
                </a:solidFill>
                <a:hlinkClick r:id="rId3"/>
              </a:rPr>
              <a:t>https</a:t>
            </a:r>
            <a:r>
              <a:rPr lang="es-ES" sz="1400" dirty="0" smtClean="0">
                <a:solidFill>
                  <a:schemeClr val="tx2">
                    <a:lumMod val="75000"/>
                  </a:schemeClr>
                </a:solidFill>
                <a:hlinkClick r:id="rId3"/>
              </a:rPr>
              <a:t>://des-ips.redsara.es</a:t>
            </a:r>
            <a:endParaRPr lang="es-ES" sz="1400" dirty="0" smtClean="0">
              <a:solidFill>
                <a:schemeClr val="tx2">
                  <a:lumMod val="75000"/>
                </a:schemeClr>
              </a:solidFill>
              <a:hlinkClick r:id="rId3"/>
            </a:endParaRPr>
          </a:p>
          <a:p>
            <a:pPr marL="0" indent="0" algn="just">
              <a:buNone/>
            </a:pPr>
            <a:r>
              <a:rPr lang="es-ES" sz="1400" dirty="0" smtClean="0">
                <a:solidFill>
                  <a:schemeClr val="tx2">
                    <a:lumMod val="75000"/>
                  </a:schemeClr>
                </a:solidFill>
              </a:rPr>
              <a:t>A continuación se muestra la pantalla del alta de mensajes y el pop-up que aparece a los ciudadanos con los mensajes configurados. Al pulsar en “continuar”, proceden a inscribirse.</a:t>
            </a:r>
            <a:endParaRPr lang="es-ES" sz="1400" dirty="0">
              <a:solidFill>
                <a:schemeClr val="tx2">
                  <a:lumMod val="75000"/>
                </a:schemeClr>
              </a:solidFill>
            </a:endParaRPr>
          </a:p>
        </p:txBody>
      </p:sp>
      <p:pic>
        <p:nvPicPr>
          <p:cNvPr id="4" name="Imagen 3"/>
          <p:cNvPicPr>
            <a:picLocks noChangeAspect="1"/>
          </p:cNvPicPr>
          <p:nvPr/>
        </p:nvPicPr>
        <p:blipFill>
          <a:blip r:embed="rId4"/>
          <a:stretch>
            <a:fillRect/>
          </a:stretch>
        </p:blipFill>
        <p:spPr>
          <a:xfrm>
            <a:off x="511373" y="3715799"/>
            <a:ext cx="4132635" cy="2665529"/>
          </a:xfrm>
          <a:prstGeom prst="rect">
            <a:avLst/>
          </a:prstGeom>
        </p:spPr>
      </p:pic>
      <p:pic>
        <p:nvPicPr>
          <p:cNvPr id="5" name="Imagen 4"/>
          <p:cNvPicPr>
            <a:picLocks noChangeAspect="1"/>
          </p:cNvPicPr>
          <p:nvPr/>
        </p:nvPicPr>
        <p:blipFill>
          <a:blip r:embed="rId5"/>
          <a:stretch>
            <a:fillRect/>
          </a:stretch>
        </p:blipFill>
        <p:spPr>
          <a:xfrm>
            <a:off x="4860032" y="4149080"/>
            <a:ext cx="3768749" cy="1763008"/>
          </a:xfrm>
          <a:prstGeom prst="rect">
            <a:avLst/>
          </a:prstGeom>
        </p:spPr>
      </p:pic>
    </p:spTree>
    <p:extLst>
      <p:ext uri="{BB962C8B-B14F-4D97-AF65-F5344CB8AC3E}">
        <p14:creationId xmlns:p14="http://schemas.microsoft.com/office/powerpoint/2010/main" val="41908646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Evoluciones para mejorar el pago de la tasa</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Para mejorar </a:t>
            </a:r>
            <a:r>
              <a:rPr lang="es-ES" sz="1400" dirty="0" smtClean="0">
                <a:solidFill>
                  <a:schemeClr val="tx2">
                    <a:lumMod val="75000"/>
                  </a:schemeClr>
                </a:solidFill>
              </a:rPr>
              <a:t>el </a:t>
            </a:r>
            <a:r>
              <a:rPr lang="es-ES" sz="1400" dirty="0">
                <a:solidFill>
                  <a:schemeClr val="tx2">
                    <a:lumMod val="75000"/>
                  </a:schemeClr>
                </a:solidFill>
              </a:rPr>
              <a:t>proceso de </a:t>
            </a:r>
            <a:r>
              <a:rPr lang="es-ES" sz="1400" dirty="0" smtClean="0">
                <a:solidFill>
                  <a:schemeClr val="tx2">
                    <a:lumMod val="75000"/>
                  </a:schemeClr>
                </a:solidFill>
              </a:rPr>
              <a:t>pago en la inscripción online, se </a:t>
            </a:r>
            <a:r>
              <a:rPr lang="es-ES" sz="1400" dirty="0">
                <a:solidFill>
                  <a:schemeClr val="tx2">
                    <a:lumMod val="75000"/>
                  </a:schemeClr>
                </a:solidFill>
              </a:rPr>
              <a:t>incluye en el desplegable de las </a:t>
            </a:r>
            <a:r>
              <a:rPr lang="es-ES" sz="1400" dirty="0" smtClean="0">
                <a:solidFill>
                  <a:schemeClr val="tx2">
                    <a:lumMod val="75000"/>
                  </a:schemeClr>
                </a:solidFill>
              </a:rPr>
              <a:t>entidades financieras </a:t>
            </a:r>
            <a:r>
              <a:rPr lang="es-ES" sz="1400" dirty="0">
                <a:solidFill>
                  <a:schemeClr val="tx2">
                    <a:lumMod val="75000"/>
                  </a:schemeClr>
                </a:solidFill>
              </a:rPr>
              <a:t>las horas en las que permiten el pago </a:t>
            </a:r>
            <a:r>
              <a:rPr lang="es-ES" sz="1400" dirty="0" smtClean="0">
                <a:solidFill>
                  <a:schemeClr val="tx2">
                    <a:lumMod val="75000"/>
                  </a:schemeClr>
                </a:solidFill>
              </a:rPr>
              <a:t>telemático cada una de ellas (ilustración 1). </a:t>
            </a:r>
            <a:r>
              <a:rPr lang="es-ES" sz="1400" dirty="0">
                <a:solidFill>
                  <a:schemeClr val="tx2">
                    <a:lumMod val="75000"/>
                  </a:schemeClr>
                </a:solidFill>
              </a:rPr>
              <a:t>S</a:t>
            </a:r>
            <a:r>
              <a:rPr lang="es-ES" sz="1400" dirty="0" smtClean="0">
                <a:solidFill>
                  <a:schemeClr val="tx2">
                    <a:lumMod val="75000"/>
                  </a:schemeClr>
                </a:solidFill>
              </a:rPr>
              <a:t>i se selecciona </a:t>
            </a:r>
            <a:r>
              <a:rPr lang="es-ES" sz="1400" dirty="0">
                <a:solidFill>
                  <a:schemeClr val="tx2">
                    <a:lumMod val="75000"/>
                  </a:schemeClr>
                </a:solidFill>
              </a:rPr>
              <a:t>una entidad que se encuentra fuera de horario, la aplicación muestra un aviso de que no admite pagos en este momento (ilustración 2</a:t>
            </a:r>
            <a:r>
              <a:rPr lang="es-ES" sz="1400" dirty="0" smtClean="0">
                <a:solidFill>
                  <a:schemeClr val="tx2">
                    <a:lumMod val="75000"/>
                  </a:schemeClr>
                </a:solidFill>
              </a:rPr>
              <a:t>). </a:t>
            </a:r>
            <a:r>
              <a:rPr lang="es-ES" sz="1400" dirty="0">
                <a:solidFill>
                  <a:schemeClr val="tx2">
                    <a:lumMod val="75000"/>
                  </a:schemeClr>
                </a:solidFill>
              </a:rPr>
              <a:t>Si a pesar de esto, el ciudadano pulsa “Firmar y enviar inscripción”, no le permite continuar mostrándole un error </a:t>
            </a:r>
            <a:r>
              <a:rPr lang="es-ES" sz="1400" dirty="0" smtClean="0">
                <a:solidFill>
                  <a:schemeClr val="tx2">
                    <a:lumMod val="75000"/>
                  </a:schemeClr>
                </a:solidFill>
              </a:rPr>
              <a:t>(ilustración 3).</a:t>
            </a:r>
            <a:endParaRPr lang="es-ES" sz="1400" dirty="0">
              <a:solidFill>
                <a:schemeClr val="tx2">
                  <a:lumMod val="75000"/>
                </a:schemeClr>
              </a:solidFill>
            </a:endParaRPr>
          </a:p>
        </p:txBody>
      </p:sp>
      <p:pic>
        <p:nvPicPr>
          <p:cNvPr id="7" name="Imagen 6"/>
          <p:cNvPicPr>
            <a:picLocks noChangeAspect="1"/>
          </p:cNvPicPr>
          <p:nvPr/>
        </p:nvPicPr>
        <p:blipFill rotWithShape="1">
          <a:blip r:embed="rId2"/>
          <a:srcRect t="54394"/>
          <a:stretch/>
        </p:blipFill>
        <p:spPr>
          <a:xfrm>
            <a:off x="4415027" y="3462294"/>
            <a:ext cx="4235900" cy="902810"/>
          </a:xfrm>
          <a:prstGeom prst="rect">
            <a:avLst/>
          </a:prstGeom>
        </p:spPr>
      </p:pic>
      <p:pic>
        <p:nvPicPr>
          <p:cNvPr id="8" name="Imagen 7"/>
          <p:cNvPicPr>
            <a:picLocks noChangeAspect="1"/>
          </p:cNvPicPr>
          <p:nvPr/>
        </p:nvPicPr>
        <p:blipFill>
          <a:blip r:embed="rId3"/>
          <a:stretch>
            <a:fillRect/>
          </a:stretch>
        </p:blipFill>
        <p:spPr>
          <a:xfrm>
            <a:off x="755576" y="3501009"/>
            <a:ext cx="3408065" cy="2678998"/>
          </a:xfrm>
          <a:prstGeom prst="rect">
            <a:avLst/>
          </a:prstGeom>
        </p:spPr>
      </p:pic>
      <p:sp>
        <p:nvSpPr>
          <p:cNvPr id="9" name="6 Flecha derecha"/>
          <p:cNvSpPr/>
          <p:nvPr/>
        </p:nvSpPr>
        <p:spPr>
          <a:xfrm rot="19738202">
            <a:off x="3283050" y="4385581"/>
            <a:ext cx="1211179" cy="150784"/>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pic>
        <p:nvPicPr>
          <p:cNvPr id="10" name="Imagen 9"/>
          <p:cNvPicPr>
            <a:picLocks noChangeAspect="1"/>
          </p:cNvPicPr>
          <p:nvPr/>
        </p:nvPicPr>
        <p:blipFill>
          <a:blip r:embed="rId4"/>
          <a:stretch>
            <a:fillRect/>
          </a:stretch>
        </p:blipFill>
        <p:spPr>
          <a:xfrm>
            <a:off x="4398554" y="5017080"/>
            <a:ext cx="4205894" cy="1166831"/>
          </a:xfrm>
          <a:prstGeom prst="rect">
            <a:avLst/>
          </a:prstGeom>
        </p:spPr>
      </p:pic>
      <p:sp>
        <p:nvSpPr>
          <p:cNvPr id="11" name="6 Flecha derecha"/>
          <p:cNvSpPr/>
          <p:nvPr/>
        </p:nvSpPr>
        <p:spPr>
          <a:xfrm rot="5400000">
            <a:off x="6200158" y="4625110"/>
            <a:ext cx="663069" cy="113063"/>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
        <p:nvSpPr>
          <p:cNvPr id="4" name="Elipse 3"/>
          <p:cNvSpPr/>
          <p:nvPr/>
        </p:nvSpPr>
        <p:spPr>
          <a:xfrm>
            <a:off x="539552" y="3284984"/>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2 Marcador de contenido"/>
          <p:cNvSpPr txBox="1">
            <a:spLocks/>
          </p:cNvSpPr>
          <p:nvPr/>
        </p:nvSpPr>
        <p:spPr>
          <a:xfrm>
            <a:off x="575343" y="3321558"/>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1</a:t>
            </a:r>
            <a:endParaRPr lang="es-ES" sz="1400" b="1" dirty="0">
              <a:solidFill>
                <a:schemeClr val="bg1"/>
              </a:solidFill>
            </a:endParaRPr>
          </a:p>
        </p:txBody>
      </p:sp>
      <p:sp>
        <p:nvSpPr>
          <p:cNvPr id="13" name="Elipse 12"/>
          <p:cNvSpPr/>
          <p:nvPr/>
        </p:nvSpPr>
        <p:spPr>
          <a:xfrm>
            <a:off x="4238298" y="3304329"/>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2 Marcador de contenido"/>
          <p:cNvSpPr txBox="1">
            <a:spLocks/>
          </p:cNvSpPr>
          <p:nvPr/>
        </p:nvSpPr>
        <p:spPr>
          <a:xfrm>
            <a:off x="4274118" y="3358132"/>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2</a:t>
            </a:r>
            <a:endParaRPr lang="es-ES" sz="1400" b="1" dirty="0">
              <a:solidFill>
                <a:schemeClr val="bg1"/>
              </a:solidFill>
            </a:endParaRPr>
          </a:p>
        </p:txBody>
      </p:sp>
      <p:sp>
        <p:nvSpPr>
          <p:cNvPr id="19" name="Elipse 18"/>
          <p:cNvSpPr/>
          <p:nvPr/>
        </p:nvSpPr>
        <p:spPr>
          <a:xfrm>
            <a:off x="4273591" y="4800606"/>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0" name="2 Marcador de contenido"/>
          <p:cNvSpPr txBox="1">
            <a:spLocks/>
          </p:cNvSpPr>
          <p:nvPr/>
        </p:nvSpPr>
        <p:spPr>
          <a:xfrm>
            <a:off x="4302203" y="4859671"/>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3</a:t>
            </a:r>
            <a:endParaRPr lang="es-ES" sz="1400" b="1" dirty="0">
              <a:solidFill>
                <a:schemeClr val="bg1"/>
              </a:solidFill>
            </a:endParaRPr>
          </a:p>
        </p:txBody>
      </p:sp>
    </p:spTree>
    <p:extLst>
      <p:ext uri="{BB962C8B-B14F-4D97-AF65-F5344CB8AC3E}">
        <p14:creationId xmlns:p14="http://schemas.microsoft.com/office/powerpoint/2010/main" val="1652713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Evoluciones para mejorar el pago de la tasa</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A</a:t>
            </a:r>
            <a:r>
              <a:rPr lang="es-ES" sz="1400" dirty="0" smtClean="0">
                <a:solidFill>
                  <a:schemeClr val="tx2">
                    <a:lumMod val="75000"/>
                  </a:schemeClr>
                </a:solidFill>
              </a:rPr>
              <a:t> </a:t>
            </a:r>
            <a:r>
              <a:rPr lang="es-ES" sz="1400" dirty="0" smtClean="0">
                <a:solidFill>
                  <a:schemeClr val="tx2">
                    <a:lumMod val="75000"/>
                  </a:schemeClr>
                </a:solidFill>
              </a:rPr>
              <a:t>pesar de ser pago telemático, </a:t>
            </a:r>
            <a:r>
              <a:rPr lang="es-ES" sz="1400" dirty="0" smtClean="0">
                <a:solidFill>
                  <a:schemeClr val="tx2">
                    <a:lumMod val="75000"/>
                  </a:schemeClr>
                </a:solidFill>
              </a:rPr>
              <a:t>las </a:t>
            </a:r>
            <a:r>
              <a:rPr lang="es-ES" sz="1400" dirty="0">
                <a:solidFill>
                  <a:schemeClr val="tx2">
                    <a:lumMod val="75000"/>
                  </a:schemeClr>
                </a:solidFill>
              </a:rPr>
              <a:t>entidades bancarias tienen </a:t>
            </a:r>
            <a:r>
              <a:rPr lang="es-ES" sz="1400" dirty="0" smtClean="0">
                <a:solidFill>
                  <a:schemeClr val="tx2">
                    <a:lumMod val="75000"/>
                  </a:schemeClr>
                </a:solidFill>
              </a:rPr>
              <a:t>horarios de apertura y cierre para realizar el pago. Entonces </a:t>
            </a:r>
            <a:r>
              <a:rPr lang="es-ES" sz="1400" dirty="0">
                <a:solidFill>
                  <a:schemeClr val="tx2">
                    <a:lumMod val="75000"/>
                  </a:schemeClr>
                </a:solidFill>
              </a:rPr>
              <a:t>se </a:t>
            </a:r>
            <a:r>
              <a:rPr lang="es-ES" sz="1400" dirty="0" smtClean="0">
                <a:solidFill>
                  <a:schemeClr val="tx2">
                    <a:lumMod val="75000"/>
                  </a:schemeClr>
                </a:solidFill>
              </a:rPr>
              <a:t>ha creado </a:t>
            </a:r>
            <a:r>
              <a:rPr lang="es-ES" sz="1400" dirty="0">
                <a:solidFill>
                  <a:schemeClr val="tx2">
                    <a:lumMod val="75000"/>
                  </a:schemeClr>
                </a:solidFill>
              </a:rPr>
              <a:t>un </a:t>
            </a:r>
            <a:r>
              <a:rPr lang="es-ES" sz="1400" dirty="0" smtClean="0">
                <a:solidFill>
                  <a:schemeClr val="tx2">
                    <a:lumMod val="75000"/>
                  </a:schemeClr>
                </a:solidFill>
              </a:rPr>
              <a:t>servicio web para </a:t>
            </a:r>
            <a:r>
              <a:rPr lang="es-ES" sz="1400" dirty="0">
                <a:solidFill>
                  <a:schemeClr val="tx2">
                    <a:lumMod val="75000"/>
                  </a:schemeClr>
                </a:solidFill>
              </a:rPr>
              <a:t>que </a:t>
            </a:r>
            <a:r>
              <a:rPr lang="es-ES" sz="1400" dirty="0" smtClean="0">
                <a:solidFill>
                  <a:schemeClr val="tx2">
                    <a:lumMod val="75000"/>
                  </a:schemeClr>
                </a:solidFill>
              </a:rPr>
              <a:t>IPS pueda </a:t>
            </a:r>
            <a:r>
              <a:rPr lang="es-ES" sz="1400" dirty="0">
                <a:solidFill>
                  <a:schemeClr val="tx2">
                    <a:lumMod val="75000"/>
                  </a:schemeClr>
                </a:solidFill>
              </a:rPr>
              <a:t>ser interconectado con otra plataforma de pago genérica. </a:t>
            </a:r>
            <a:r>
              <a:rPr lang="es-ES" sz="1400" dirty="0" smtClean="0">
                <a:solidFill>
                  <a:schemeClr val="tx2">
                    <a:lumMod val="75000"/>
                  </a:schemeClr>
                </a:solidFill>
              </a:rPr>
              <a:t>En este caso se planteó el pago telefónico.</a:t>
            </a:r>
          </a:p>
          <a:p>
            <a:pPr marL="0" indent="0" algn="just">
              <a:buNone/>
            </a:pPr>
            <a:r>
              <a:rPr lang="es-ES" sz="1400" dirty="0" smtClean="0">
                <a:solidFill>
                  <a:schemeClr val="tx2">
                    <a:lumMod val="75000"/>
                  </a:schemeClr>
                </a:solidFill>
              </a:rPr>
              <a:t>Para </a:t>
            </a:r>
            <a:r>
              <a:rPr lang="es-ES" sz="1400" dirty="0">
                <a:solidFill>
                  <a:schemeClr val="tx2">
                    <a:lumMod val="75000"/>
                  </a:schemeClr>
                </a:solidFill>
              </a:rPr>
              <a:t>controlar y dar permiso a las aplicaciones que pueden integrarse con IPS, se ha creado una pantalla </a:t>
            </a:r>
            <a:r>
              <a:rPr lang="es-ES" sz="1400" dirty="0" smtClean="0">
                <a:solidFill>
                  <a:schemeClr val="tx2">
                    <a:lumMod val="75000"/>
                  </a:schemeClr>
                </a:solidFill>
              </a:rPr>
              <a:t>de </a:t>
            </a:r>
            <a:r>
              <a:rPr lang="es-ES" sz="1400" dirty="0">
                <a:solidFill>
                  <a:schemeClr val="tx2">
                    <a:lumMod val="75000"/>
                  </a:schemeClr>
                </a:solidFill>
              </a:rPr>
              <a:t>alta de </a:t>
            </a:r>
            <a:r>
              <a:rPr lang="es-ES" sz="1400" dirty="0" smtClean="0">
                <a:solidFill>
                  <a:schemeClr val="tx2">
                    <a:lumMod val="75000"/>
                  </a:schemeClr>
                </a:solidFill>
              </a:rPr>
              <a:t>aplicaciones en el portal de gestión.</a:t>
            </a:r>
            <a:endParaRPr lang="es-ES" sz="1400" dirty="0">
              <a:solidFill>
                <a:schemeClr val="tx2">
                  <a:lumMod val="75000"/>
                </a:schemeClr>
              </a:solidFill>
            </a:endParaRPr>
          </a:p>
        </p:txBody>
      </p:sp>
      <p:pic>
        <p:nvPicPr>
          <p:cNvPr id="4" name="Imagen 3"/>
          <p:cNvPicPr>
            <a:picLocks noChangeAspect="1"/>
          </p:cNvPicPr>
          <p:nvPr/>
        </p:nvPicPr>
        <p:blipFill>
          <a:blip r:embed="rId2"/>
          <a:stretch>
            <a:fillRect/>
          </a:stretch>
        </p:blipFill>
        <p:spPr>
          <a:xfrm>
            <a:off x="4860032" y="3140968"/>
            <a:ext cx="3600400" cy="3110116"/>
          </a:xfrm>
          <a:prstGeom prst="rect">
            <a:avLst/>
          </a:prstGeom>
        </p:spPr>
      </p:pic>
      <p:sp>
        <p:nvSpPr>
          <p:cNvPr id="5" name="2 Marcador de contenido"/>
          <p:cNvSpPr txBox="1">
            <a:spLocks/>
          </p:cNvSpPr>
          <p:nvPr/>
        </p:nvSpPr>
        <p:spPr>
          <a:xfrm>
            <a:off x="611560" y="3284984"/>
            <a:ext cx="3600400" cy="1008112"/>
          </a:xfrm>
          <a:prstGeom prst="rect">
            <a:avLst/>
          </a:prstGeom>
          <a:noFill/>
          <a:ln w="25400" cap="flat" cmpd="sng" algn="ctr">
            <a:noFill/>
            <a:prstDash val="solid"/>
          </a:ln>
          <a:effectLst/>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algn="just"/>
            <a:r>
              <a:rPr lang="es-ES" sz="1400" dirty="0" smtClean="0">
                <a:solidFill>
                  <a:schemeClr val="tx2">
                    <a:lumMod val="75000"/>
                  </a:schemeClr>
                </a:solidFill>
                <a:sym typeface="Wingdings" pitchFamily="2" charset="2"/>
              </a:rPr>
              <a:t>Pantalla  </a:t>
            </a:r>
            <a:r>
              <a:rPr lang="es-ES" sz="1400" dirty="0" smtClean="0">
                <a:solidFill>
                  <a:schemeClr val="tx2">
                    <a:lumMod val="75000"/>
                  </a:schemeClr>
                </a:solidFill>
                <a:hlinkClick r:id="rId3"/>
              </a:rPr>
              <a:t>https</a:t>
            </a:r>
            <a:r>
              <a:rPr lang="es-ES" sz="1400" dirty="0" smtClean="0">
                <a:solidFill>
                  <a:schemeClr val="tx2">
                    <a:lumMod val="75000"/>
                  </a:schemeClr>
                </a:solidFill>
                <a:hlinkClick r:id="rId3"/>
              </a:rPr>
              <a:t>://</a:t>
            </a:r>
            <a:r>
              <a:rPr lang="es-ES" sz="1400" dirty="0" smtClean="0">
                <a:hlinkClick r:id="rId3"/>
              </a:rPr>
              <a:t>ipsgestion.redsara.es/IPSG/spring/buscarUsuariosAplicacion </a:t>
            </a:r>
            <a:endParaRPr lang="es-ES" sz="1400" dirty="0"/>
          </a:p>
        </p:txBody>
      </p:sp>
    </p:spTree>
    <p:extLst>
      <p:ext uri="{BB962C8B-B14F-4D97-AF65-F5344CB8AC3E}">
        <p14:creationId xmlns:p14="http://schemas.microsoft.com/office/powerpoint/2010/main" val="10636235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Evoluciones para mejorar el pago de la tasa</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sym typeface="Wingdings" pitchFamily="2" charset="2"/>
              </a:rPr>
              <a:t>Se </a:t>
            </a:r>
            <a:r>
              <a:rPr lang="es-ES" sz="1400" dirty="0">
                <a:solidFill>
                  <a:schemeClr val="tx2">
                    <a:lumMod val="75000"/>
                  </a:schemeClr>
                </a:solidFill>
                <a:sym typeface="Wingdings" pitchFamily="2" charset="2"/>
              </a:rPr>
              <a:t>simula un flujo de pago con el programa </a:t>
            </a:r>
            <a:r>
              <a:rPr lang="es-ES" sz="1400" dirty="0">
                <a:solidFill>
                  <a:schemeClr val="tx2">
                    <a:lumMod val="75000"/>
                  </a:schemeClr>
                </a:solidFill>
                <a:sym typeface="Wingdings" pitchFamily="2" charset="2"/>
              </a:rPr>
              <a:t>SoapUI</a:t>
            </a:r>
            <a:r>
              <a:rPr lang="es-ES" sz="1400" dirty="0">
                <a:solidFill>
                  <a:schemeClr val="tx2">
                    <a:lumMod val="75000"/>
                  </a:schemeClr>
                </a:solidFill>
                <a:sym typeface="Wingdings" pitchFamily="2" charset="2"/>
              </a:rPr>
              <a:t>, consultando los dos métodos creados</a:t>
            </a:r>
            <a:r>
              <a:rPr lang="es-ES" sz="1400" dirty="0" smtClean="0">
                <a:solidFill>
                  <a:schemeClr val="tx2">
                    <a:lumMod val="75000"/>
                  </a:schemeClr>
                </a:solidFill>
                <a:sym typeface="Wingdings" pitchFamily="2" charset="2"/>
              </a:rPr>
              <a:t>. El </a:t>
            </a:r>
            <a:r>
              <a:rPr lang="es-ES" sz="1400" dirty="0" smtClean="0">
                <a:solidFill>
                  <a:schemeClr val="tx2">
                    <a:lumMod val="75000"/>
                  </a:schemeClr>
                </a:solidFill>
                <a:sym typeface="Wingdings" pitchFamily="2" charset="2"/>
              </a:rPr>
              <a:t>endpoint</a:t>
            </a:r>
            <a:r>
              <a:rPr lang="es-ES" sz="1400" dirty="0" smtClean="0">
                <a:solidFill>
                  <a:schemeClr val="tx2">
                    <a:lumMod val="75000"/>
                  </a:schemeClr>
                </a:solidFill>
                <a:sym typeface="Wingdings" pitchFamily="2" charset="2"/>
              </a:rPr>
              <a:t> es: </a:t>
            </a:r>
            <a:r>
              <a:rPr lang="es-ES" sz="1400" dirty="0">
                <a:solidFill>
                  <a:schemeClr val="tx2">
                    <a:lumMod val="75000"/>
                  </a:schemeClr>
                </a:solidFill>
                <a:hlinkClick r:id="rId2"/>
              </a:rPr>
              <a:t>https</a:t>
            </a:r>
            <a:r>
              <a:rPr lang="es-ES" sz="1400" dirty="0" smtClean="0">
                <a:solidFill>
                  <a:schemeClr val="tx2">
                    <a:lumMod val="75000"/>
                  </a:schemeClr>
                </a:solidFill>
                <a:hlinkClick r:id="rId2"/>
              </a:rPr>
              <a:t>://ipsws.redsara.es/ipsCXFServer/services/pagoTelefonico?wsdl</a:t>
            </a:r>
            <a:endParaRPr lang="es-ES" sz="1400" dirty="0">
              <a:solidFill>
                <a:schemeClr val="tx2">
                  <a:lumMod val="75000"/>
                </a:schemeClr>
              </a:solidFill>
            </a:endParaRPr>
          </a:p>
          <a:p>
            <a:pPr marL="0" indent="0" algn="just">
              <a:buNone/>
            </a:pPr>
            <a:endParaRPr lang="es-ES" sz="1400" dirty="0">
              <a:solidFill>
                <a:schemeClr val="tx2">
                  <a:lumMod val="75000"/>
                </a:schemeClr>
              </a:solidFill>
            </a:endParaRPr>
          </a:p>
          <a:p>
            <a:pPr marL="0" indent="0" algn="just">
              <a:buNone/>
            </a:pPr>
            <a:endParaRPr lang="es-ES" sz="1400" dirty="0">
              <a:solidFill>
                <a:schemeClr val="tx2">
                  <a:lumMod val="75000"/>
                </a:schemeClr>
              </a:solidFill>
            </a:endParaRPr>
          </a:p>
        </p:txBody>
      </p:sp>
      <p:pic>
        <p:nvPicPr>
          <p:cNvPr id="7" name="Imagen 6"/>
          <p:cNvPicPr>
            <a:picLocks noChangeAspect="1"/>
          </p:cNvPicPr>
          <p:nvPr/>
        </p:nvPicPr>
        <p:blipFill>
          <a:blip r:embed="rId3"/>
          <a:stretch>
            <a:fillRect/>
          </a:stretch>
        </p:blipFill>
        <p:spPr>
          <a:xfrm>
            <a:off x="980462" y="2636912"/>
            <a:ext cx="7183075" cy="1404430"/>
          </a:xfrm>
          <a:prstGeom prst="rect">
            <a:avLst/>
          </a:prstGeom>
        </p:spPr>
      </p:pic>
      <p:pic>
        <p:nvPicPr>
          <p:cNvPr id="8" name="Imagen 7"/>
          <p:cNvPicPr>
            <a:picLocks noChangeAspect="1"/>
          </p:cNvPicPr>
          <p:nvPr/>
        </p:nvPicPr>
        <p:blipFill>
          <a:blip r:embed="rId4"/>
          <a:stretch>
            <a:fillRect/>
          </a:stretch>
        </p:blipFill>
        <p:spPr>
          <a:xfrm>
            <a:off x="969217" y="4214818"/>
            <a:ext cx="7205563" cy="2061790"/>
          </a:xfrm>
          <a:prstGeom prst="rect">
            <a:avLst/>
          </a:prstGeom>
        </p:spPr>
      </p:pic>
    </p:spTree>
    <p:extLst>
      <p:ext uri="{BB962C8B-B14F-4D97-AF65-F5344CB8AC3E}">
        <p14:creationId xmlns:p14="http://schemas.microsoft.com/office/powerpoint/2010/main" val="408339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Evoluciones para mejorar el pago de la tasa</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rPr>
              <a:t>Si un ciudadano ha solicitado exención de pago por desempleo, el gestor o administrador desde el portal de gestión, le </a:t>
            </a:r>
            <a:r>
              <a:rPr lang="es-ES" sz="1400" dirty="0">
                <a:solidFill>
                  <a:schemeClr val="tx2">
                    <a:lumMod val="75000"/>
                  </a:schemeClr>
                </a:solidFill>
              </a:rPr>
              <a:t>puede consultar </a:t>
            </a:r>
            <a:r>
              <a:rPr lang="es-ES" sz="1400" dirty="0" smtClean="0">
                <a:solidFill>
                  <a:schemeClr val="tx2">
                    <a:lumMod val="75000"/>
                  </a:schemeClr>
                </a:solidFill>
              </a:rPr>
              <a:t>dicha exención a través de un enlace habilitado para ello (ilustración 1). </a:t>
            </a:r>
            <a:r>
              <a:rPr lang="es-ES" sz="1400" dirty="0">
                <a:solidFill>
                  <a:schemeClr val="tx2">
                    <a:lumMod val="75000"/>
                  </a:schemeClr>
                </a:solidFill>
              </a:rPr>
              <a:t>Hasta ahora, para obtener el importe percibido por desempleo se consultaba al </a:t>
            </a:r>
            <a:r>
              <a:rPr lang="es-ES" sz="1400" dirty="0" smtClean="0">
                <a:solidFill>
                  <a:schemeClr val="tx2">
                    <a:lumMod val="75000"/>
                  </a:schemeClr>
                </a:solidFill>
              </a:rPr>
              <a:t>servicio web del SEPE</a:t>
            </a:r>
            <a:r>
              <a:rPr lang="es-ES" sz="1400" dirty="0">
                <a:solidFill>
                  <a:schemeClr val="tx2">
                    <a:lumMod val="75000"/>
                  </a:schemeClr>
                </a:solidFill>
              </a:rPr>
              <a:t>. Actualmente, se ha modificado para consultar el Nivel de Renta aportado por la </a:t>
            </a:r>
            <a:r>
              <a:rPr lang="es-ES" sz="1400" dirty="0" smtClean="0">
                <a:solidFill>
                  <a:schemeClr val="tx2">
                    <a:lumMod val="75000"/>
                  </a:schemeClr>
                </a:solidFill>
              </a:rPr>
              <a:t>AEAT (ilustración 2).</a:t>
            </a:r>
            <a:endParaRPr lang="es-ES" sz="1400" dirty="0">
              <a:solidFill>
                <a:schemeClr val="tx2">
                  <a:lumMod val="75000"/>
                </a:schemeClr>
              </a:solidFill>
            </a:endParaRPr>
          </a:p>
          <a:p>
            <a:pPr marL="171450" indent="-171450" algn="just"/>
            <a:r>
              <a:rPr lang="es-ES" sz="1400" dirty="0" smtClean="0">
                <a:solidFill>
                  <a:schemeClr val="tx2">
                    <a:lumMod val="75000"/>
                  </a:schemeClr>
                </a:solidFill>
                <a:sym typeface="Wingdings" pitchFamily="2" charset="2"/>
              </a:rPr>
              <a:t>Pantalla </a:t>
            </a:r>
            <a:r>
              <a:rPr lang="es-ES" sz="1400" dirty="0">
                <a:solidFill>
                  <a:schemeClr val="tx2">
                    <a:lumMod val="75000"/>
                  </a:schemeClr>
                </a:solidFill>
                <a:sym typeface="Wingdings" pitchFamily="2" charset="2"/>
              </a:rPr>
              <a:t>de la consulta </a:t>
            </a:r>
            <a:r>
              <a:rPr lang="es-ES" sz="1400" dirty="0">
                <a:hlinkClick r:id="rId2"/>
              </a:rPr>
              <a:t>https</a:t>
            </a:r>
            <a:r>
              <a:rPr lang="es-ES" sz="1400" dirty="0" smtClean="0">
                <a:hlinkClick r:id="rId2"/>
              </a:rPr>
              <a:t>://ipsgestion.redsara.es/IPSG/spring/buscarSolicitudesRegistradas</a:t>
            </a:r>
            <a:endParaRPr lang="es-ES" sz="1400" dirty="0" smtClean="0"/>
          </a:p>
        </p:txBody>
      </p:sp>
      <p:pic>
        <p:nvPicPr>
          <p:cNvPr id="4" name="Imagen 3"/>
          <p:cNvPicPr>
            <a:picLocks noChangeAspect="1"/>
          </p:cNvPicPr>
          <p:nvPr/>
        </p:nvPicPr>
        <p:blipFill rotWithShape="1">
          <a:blip r:embed="rId3"/>
          <a:srcRect l="8814"/>
          <a:stretch/>
        </p:blipFill>
        <p:spPr>
          <a:xfrm>
            <a:off x="617441" y="3717032"/>
            <a:ext cx="1525784" cy="1684784"/>
          </a:xfrm>
          <a:prstGeom prst="rect">
            <a:avLst/>
          </a:prstGeom>
        </p:spPr>
      </p:pic>
      <p:pic>
        <p:nvPicPr>
          <p:cNvPr id="5" name="Imagen 4"/>
          <p:cNvPicPr>
            <a:picLocks noChangeAspect="1"/>
          </p:cNvPicPr>
          <p:nvPr/>
        </p:nvPicPr>
        <p:blipFill>
          <a:blip r:embed="rId4"/>
          <a:stretch>
            <a:fillRect/>
          </a:stretch>
        </p:blipFill>
        <p:spPr>
          <a:xfrm>
            <a:off x="2986959" y="3719518"/>
            <a:ext cx="5668332" cy="2304256"/>
          </a:xfrm>
          <a:prstGeom prst="rect">
            <a:avLst/>
          </a:prstGeom>
        </p:spPr>
      </p:pic>
      <p:sp>
        <p:nvSpPr>
          <p:cNvPr id="6" name="6 Flecha derecha"/>
          <p:cNvSpPr/>
          <p:nvPr/>
        </p:nvSpPr>
        <p:spPr>
          <a:xfrm>
            <a:off x="1990011" y="5013176"/>
            <a:ext cx="962021" cy="15606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
        <p:nvSpPr>
          <p:cNvPr id="7" name="Elipse 6"/>
          <p:cNvSpPr/>
          <p:nvPr/>
        </p:nvSpPr>
        <p:spPr>
          <a:xfrm>
            <a:off x="539552" y="3861048"/>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2 Marcador de contenido"/>
          <p:cNvSpPr txBox="1">
            <a:spLocks/>
          </p:cNvSpPr>
          <p:nvPr/>
        </p:nvSpPr>
        <p:spPr>
          <a:xfrm>
            <a:off x="575343" y="3862188"/>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1</a:t>
            </a:r>
            <a:endParaRPr lang="es-ES" sz="1400" b="1" dirty="0">
              <a:solidFill>
                <a:schemeClr val="bg1"/>
              </a:solidFill>
            </a:endParaRPr>
          </a:p>
        </p:txBody>
      </p:sp>
      <p:sp>
        <p:nvSpPr>
          <p:cNvPr id="9" name="Elipse 8"/>
          <p:cNvSpPr/>
          <p:nvPr/>
        </p:nvSpPr>
        <p:spPr>
          <a:xfrm>
            <a:off x="2987824" y="4689710"/>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2 Marcador de contenido"/>
          <p:cNvSpPr txBox="1">
            <a:spLocks/>
          </p:cNvSpPr>
          <p:nvPr/>
        </p:nvSpPr>
        <p:spPr>
          <a:xfrm>
            <a:off x="3023615" y="4726284"/>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2</a:t>
            </a:r>
            <a:endParaRPr lang="es-ES" sz="1400" b="1" dirty="0">
              <a:solidFill>
                <a:schemeClr val="bg1"/>
              </a:solidFill>
            </a:endParaRPr>
          </a:p>
        </p:txBody>
      </p:sp>
    </p:spTree>
    <p:extLst>
      <p:ext uri="{BB962C8B-B14F-4D97-AF65-F5344CB8AC3E}">
        <p14:creationId xmlns:p14="http://schemas.microsoft.com/office/powerpoint/2010/main" val="634870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Evoluciones para mejorar el pago de la tasa</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rPr>
              <a:t>Para facilitar el pago de la tasa, se ha procedido a permitir que se abone el importe con una tarjeta de crédito/débito o número de cuenta que no necesariamente pertenezca al ciudadano inscrito. </a:t>
            </a:r>
          </a:p>
          <a:p>
            <a:pPr marL="0" indent="0" algn="just">
              <a:buNone/>
            </a:pPr>
            <a:r>
              <a:rPr lang="es-ES" sz="1400" dirty="0" smtClean="0">
                <a:solidFill>
                  <a:schemeClr val="tx2">
                    <a:lumMod val="75000"/>
                  </a:schemeClr>
                </a:solidFill>
              </a:rPr>
              <a:t>Para ello, en el apartado de datos de pago de la inscripción online, habrá que añadir el NIF, nombre y apellidos del titular de la tarjeta o cuenta. Como no tiene </a:t>
            </a:r>
            <a:r>
              <a:rPr lang="es-ES" sz="1400" dirty="0" smtClean="0">
                <a:solidFill>
                  <a:schemeClr val="tx2">
                    <a:lumMod val="75000"/>
                  </a:schemeClr>
                </a:solidFill>
              </a:rPr>
              <a:t>por qué </a:t>
            </a:r>
            <a:r>
              <a:rPr lang="es-ES" sz="1400" dirty="0" smtClean="0">
                <a:solidFill>
                  <a:schemeClr val="tx2">
                    <a:lumMod val="75000"/>
                  </a:schemeClr>
                </a:solidFill>
              </a:rPr>
              <a:t>coincidir con el usuario inscrito, se le da más facilidades al ciudadano.</a:t>
            </a:r>
          </a:p>
        </p:txBody>
      </p:sp>
      <p:pic>
        <p:nvPicPr>
          <p:cNvPr id="11" name="Imagen 10"/>
          <p:cNvPicPr>
            <a:picLocks noChangeAspect="1"/>
          </p:cNvPicPr>
          <p:nvPr/>
        </p:nvPicPr>
        <p:blipFill>
          <a:blip r:embed="rId2"/>
          <a:stretch>
            <a:fillRect/>
          </a:stretch>
        </p:blipFill>
        <p:spPr>
          <a:xfrm>
            <a:off x="1763689" y="3153960"/>
            <a:ext cx="5472608" cy="3182738"/>
          </a:xfrm>
          <a:prstGeom prst="rect">
            <a:avLst/>
          </a:prstGeom>
        </p:spPr>
      </p:pic>
    </p:spTree>
    <p:extLst>
      <p:ext uri="{BB962C8B-B14F-4D97-AF65-F5344CB8AC3E}">
        <p14:creationId xmlns:p14="http://schemas.microsoft.com/office/powerpoint/2010/main" val="32374873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Evoluciones para mejorar el pago de la tasa</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El </a:t>
            </a:r>
            <a:r>
              <a:rPr lang="es-ES" sz="1400" dirty="0" smtClean="0">
                <a:solidFill>
                  <a:schemeClr val="tx2">
                    <a:lumMod val="75000"/>
                  </a:schemeClr>
                </a:solidFill>
              </a:rPr>
              <a:t>administrador, desde el portal de gestión, </a:t>
            </a:r>
            <a:r>
              <a:rPr lang="es-ES" sz="1400" dirty="0">
                <a:solidFill>
                  <a:schemeClr val="tx2">
                    <a:lumMod val="75000"/>
                  </a:schemeClr>
                </a:solidFill>
              </a:rPr>
              <a:t>puede editar las entidades financieras (EEFF) </a:t>
            </a:r>
            <a:r>
              <a:rPr lang="es-ES" sz="1400" dirty="0" smtClean="0">
                <a:solidFill>
                  <a:schemeClr val="tx2">
                    <a:lumMod val="75000"/>
                  </a:schemeClr>
                </a:solidFill>
              </a:rPr>
              <a:t>dando de alta/baja  las que estén </a:t>
            </a:r>
            <a:r>
              <a:rPr lang="es-ES" sz="1400" dirty="0">
                <a:solidFill>
                  <a:schemeClr val="tx2">
                    <a:lumMod val="75000"/>
                  </a:schemeClr>
                </a:solidFill>
              </a:rPr>
              <a:t>disponibles y </a:t>
            </a:r>
            <a:r>
              <a:rPr lang="es-ES" sz="1400" dirty="0" smtClean="0">
                <a:solidFill>
                  <a:schemeClr val="tx2">
                    <a:lumMod val="75000"/>
                  </a:schemeClr>
                </a:solidFill>
              </a:rPr>
              <a:t>seleccionando el </a:t>
            </a:r>
            <a:r>
              <a:rPr lang="es-ES" sz="1400" dirty="0">
                <a:solidFill>
                  <a:schemeClr val="tx2">
                    <a:lumMod val="75000"/>
                  </a:schemeClr>
                </a:solidFill>
              </a:rPr>
              <a:t>método de pago que admiten. </a:t>
            </a:r>
          </a:p>
          <a:p>
            <a:pPr marL="171450" indent="-171450" algn="just"/>
            <a:r>
              <a:rPr lang="es-ES" sz="1400" dirty="0">
                <a:solidFill>
                  <a:schemeClr val="tx2">
                    <a:lumMod val="75000"/>
                  </a:schemeClr>
                </a:solidFill>
                <a:sym typeface="Wingdings" pitchFamily="2" charset="2"/>
              </a:rPr>
              <a:t>Pantalla de la consulta </a:t>
            </a:r>
            <a:r>
              <a:rPr lang="es-ES" sz="1400" dirty="0">
                <a:solidFill>
                  <a:schemeClr val="tx2">
                    <a:lumMod val="75000"/>
                  </a:schemeClr>
                </a:solidFill>
                <a:hlinkClick r:id="rId2"/>
              </a:rPr>
              <a:t>https</a:t>
            </a:r>
            <a:r>
              <a:rPr lang="es-ES" sz="1400" dirty="0" smtClean="0">
                <a:solidFill>
                  <a:schemeClr val="tx2">
                    <a:lumMod val="75000"/>
                  </a:schemeClr>
                </a:solidFill>
                <a:hlinkClick r:id="rId2"/>
              </a:rPr>
              <a:t>://ipsgestion.redsara.es/IPSG/spring/buscarEntidadFinanciera</a:t>
            </a:r>
            <a:endParaRPr lang="es-ES" sz="1400" dirty="0" smtClean="0">
              <a:solidFill>
                <a:schemeClr val="tx2">
                  <a:lumMod val="75000"/>
                </a:schemeClr>
              </a:solidFill>
            </a:endParaRPr>
          </a:p>
          <a:p>
            <a:pPr marL="0" indent="0" algn="just">
              <a:buNone/>
            </a:pPr>
            <a:r>
              <a:rPr lang="es-ES" sz="1400" dirty="0" smtClean="0">
                <a:solidFill>
                  <a:schemeClr val="tx2">
                    <a:lumMod val="75000"/>
                  </a:schemeClr>
                </a:solidFill>
              </a:rPr>
              <a:t>En la pantalla pulsando sobre el botón “Actualizar </a:t>
            </a:r>
            <a:r>
              <a:rPr lang="es-ES" sz="1400" dirty="0">
                <a:solidFill>
                  <a:schemeClr val="tx2">
                    <a:lumMod val="75000"/>
                  </a:schemeClr>
                </a:solidFill>
              </a:rPr>
              <a:t>Entidades”, </a:t>
            </a:r>
            <a:r>
              <a:rPr lang="es-ES" sz="1400" dirty="0" smtClean="0">
                <a:solidFill>
                  <a:schemeClr val="tx2">
                    <a:lumMod val="75000"/>
                  </a:schemeClr>
                </a:solidFill>
              </a:rPr>
              <a:t>se hace uso de un servicio web de </a:t>
            </a:r>
            <a:r>
              <a:rPr lang="es-ES" sz="1400" dirty="0">
                <a:solidFill>
                  <a:schemeClr val="tx2">
                    <a:lumMod val="75000"/>
                  </a:schemeClr>
                </a:solidFill>
              </a:rPr>
              <a:t>la AEAT y con la respuesta obtenida se actualiza la información en la </a:t>
            </a:r>
            <a:r>
              <a:rPr lang="es-ES" sz="1400" dirty="0" smtClean="0">
                <a:solidFill>
                  <a:schemeClr val="tx2">
                    <a:lumMod val="75000"/>
                  </a:schemeClr>
                </a:solidFill>
              </a:rPr>
              <a:t>base de datos de IPS. </a:t>
            </a:r>
            <a:endParaRPr lang="es-ES" sz="1400" dirty="0">
              <a:solidFill>
                <a:schemeClr val="tx2">
                  <a:lumMod val="75000"/>
                </a:schemeClr>
              </a:solidFill>
            </a:endParaRPr>
          </a:p>
          <a:p>
            <a:pPr marL="0" indent="0" algn="just">
              <a:buNone/>
            </a:pPr>
            <a:endParaRPr lang="es-ES" sz="1400" dirty="0" smtClean="0">
              <a:solidFill>
                <a:schemeClr val="tx2">
                  <a:lumMod val="75000"/>
                </a:schemeClr>
              </a:solidFill>
            </a:endParaRPr>
          </a:p>
          <a:p>
            <a:pPr marL="0" indent="0" algn="just">
              <a:buNone/>
            </a:pPr>
            <a:r>
              <a:rPr lang="es-ES" sz="1400" dirty="0" smtClean="0">
                <a:solidFill>
                  <a:schemeClr val="tx2">
                    <a:lumMod val="75000"/>
                  </a:schemeClr>
                </a:solidFill>
              </a:rPr>
              <a:t>Debido a que es </a:t>
            </a:r>
            <a:r>
              <a:rPr lang="es-ES" sz="1400" dirty="0">
                <a:solidFill>
                  <a:schemeClr val="tx2">
                    <a:lumMod val="75000"/>
                  </a:schemeClr>
                </a:solidFill>
              </a:rPr>
              <a:t>una acción manual, se ha </a:t>
            </a:r>
            <a:r>
              <a:rPr lang="es-ES" sz="1400" dirty="0" smtClean="0">
                <a:solidFill>
                  <a:schemeClr val="tx2">
                    <a:lumMod val="75000"/>
                  </a:schemeClr>
                </a:solidFill>
              </a:rPr>
              <a:t>programado, en esta nueva versión de IPS, un </a:t>
            </a:r>
            <a:r>
              <a:rPr lang="es-ES" sz="1400" dirty="0">
                <a:solidFill>
                  <a:schemeClr val="tx2">
                    <a:lumMod val="75000"/>
                  </a:schemeClr>
                </a:solidFill>
              </a:rPr>
              <a:t>proceso automático para que se lance la consulta de actualización de </a:t>
            </a:r>
            <a:r>
              <a:rPr lang="es-ES" sz="1400" dirty="0" smtClean="0">
                <a:solidFill>
                  <a:schemeClr val="tx2">
                    <a:lumMod val="75000"/>
                  </a:schemeClr>
                </a:solidFill>
              </a:rPr>
              <a:t>entidades bancarias todas </a:t>
            </a:r>
            <a:r>
              <a:rPr lang="es-ES" sz="1400" dirty="0">
                <a:solidFill>
                  <a:schemeClr val="tx2">
                    <a:lumMod val="75000"/>
                  </a:schemeClr>
                </a:solidFill>
              </a:rPr>
              <a:t>las noches y se actualizan los resultados en la </a:t>
            </a:r>
            <a:r>
              <a:rPr lang="es-ES" sz="1400" dirty="0" smtClean="0">
                <a:solidFill>
                  <a:schemeClr val="tx2">
                    <a:lumMod val="75000"/>
                  </a:schemeClr>
                </a:solidFill>
              </a:rPr>
              <a:t>base de datos de IPS.</a:t>
            </a:r>
            <a:endParaRPr lang="es-ES" sz="1400" dirty="0">
              <a:solidFill>
                <a:schemeClr val="tx2">
                  <a:lumMod val="75000"/>
                </a:schemeClr>
              </a:solidFill>
            </a:endParaRPr>
          </a:p>
        </p:txBody>
      </p:sp>
    </p:spTree>
    <p:extLst>
      <p:ext uri="{BB962C8B-B14F-4D97-AF65-F5344CB8AC3E}">
        <p14:creationId xmlns:p14="http://schemas.microsoft.com/office/powerpoint/2010/main" val="13969795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Evoluciones para mejorar el pago de la tasa</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sym typeface="Wingdings" pitchFamily="2" charset="2"/>
              </a:rPr>
              <a:t>Algunas convocatorias no tienen tasa asociada. Debido a esto, se ha implementado la posibilidad de dar de alta tarifas </a:t>
            </a:r>
            <a:r>
              <a:rPr lang="es-ES" sz="1400" dirty="0">
                <a:solidFill>
                  <a:schemeClr val="tx2">
                    <a:lumMod val="75000"/>
                  </a:schemeClr>
                </a:solidFill>
                <a:sym typeface="Wingdings" pitchFamily="2" charset="2"/>
              </a:rPr>
              <a:t>de 0€ </a:t>
            </a:r>
            <a:r>
              <a:rPr lang="es-ES" sz="1400" dirty="0" smtClean="0">
                <a:solidFill>
                  <a:schemeClr val="tx2">
                    <a:lumMod val="75000"/>
                  </a:schemeClr>
                </a:solidFill>
                <a:sym typeface="Wingdings" pitchFamily="2" charset="2"/>
              </a:rPr>
              <a:t> en el portal del gestor y que en el proceso de inscripción online </a:t>
            </a:r>
            <a:r>
              <a:rPr lang="es-ES" sz="1400" dirty="0">
                <a:solidFill>
                  <a:schemeClr val="tx2">
                    <a:lumMod val="75000"/>
                  </a:schemeClr>
                </a:solidFill>
                <a:sym typeface="Wingdings" pitchFamily="2" charset="2"/>
              </a:rPr>
              <a:t>(ilustración </a:t>
            </a:r>
            <a:r>
              <a:rPr lang="es-ES" sz="1400" dirty="0" smtClean="0">
                <a:solidFill>
                  <a:schemeClr val="tx2">
                    <a:lumMod val="75000"/>
                  </a:schemeClr>
                </a:solidFill>
                <a:sym typeface="Wingdings" pitchFamily="2" charset="2"/>
              </a:rPr>
              <a:t>1) </a:t>
            </a:r>
            <a:r>
              <a:rPr lang="es-ES" sz="1400" dirty="0" smtClean="0">
                <a:solidFill>
                  <a:schemeClr val="tx2">
                    <a:lumMod val="75000"/>
                  </a:schemeClr>
                </a:solidFill>
                <a:sym typeface="Wingdings" pitchFamily="2" charset="2"/>
              </a:rPr>
              <a:t>no </a:t>
            </a:r>
            <a:r>
              <a:rPr lang="es-ES" sz="1400" dirty="0" smtClean="0">
                <a:solidFill>
                  <a:schemeClr val="tx2">
                    <a:lumMod val="75000"/>
                  </a:schemeClr>
                </a:solidFill>
                <a:sym typeface="Wingdings" pitchFamily="2" charset="2"/>
              </a:rPr>
              <a:t>se invoque al servicio web de </a:t>
            </a:r>
            <a:r>
              <a:rPr lang="es-ES" sz="1400" dirty="0">
                <a:solidFill>
                  <a:schemeClr val="tx2">
                    <a:lumMod val="75000"/>
                  </a:schemeClr>
                </a:solidFill>
                <a:sym typeface="Wingdings" pitchFamily="2" charset="2"/>
              </a:rPr>
              <a:t>la pasarela de </a:t>
            </a:r>
            <a:r>
              <a:rPr lang="es-ES" sz="1400" dirty="0" smtClean="0">
                <a:solidFill>
                  <a:schemeClr val="tx2">
                    <a:lumMod val="75000"/>
                  </a:schemeClr>
                </a:solidFill>
                <a:sym typeface="Wingdings" pitchFamily="2" charset="2"/>
              </a:rPr>
              <a:t>ePago</a:t>
            </a:r>
            <a:r>
              <a:rPr lang="es-ES" sz="1400" dirty="0" smtClean="0">
                <a:solidFill>
                  <a:schemeClr val="tx2">
                    <a:lumMod val="75000"/>
                  </a:schemeClr>
                </a:solidFill>
                <a:sym typeface="Wingdings" pitchFamily="2" charset="2"/>
              </a:rPr>
              <a:t> </a:t>
            </a:r>
            <a:r>
              <a:rPr lang="es-ES" sz="1400" dirty="0" smtClean="0">
                <a:solidFill>
                  <a:schemeClr val="tx2">
                    <a:lumMod val="75000"/>
                  </a:schemeClr>
                </a:solidFill>
                <a:sym typeface="Wingdings" pitchFamily="2" charset="2"/>
              </a:rPr>
              <a:t>permitiendo </a:t>
            </a:r>
            <a:r>
              <a:rPr lang="es-ES" sz="1400" dirty="0" smtClean="0">
                <a:solidFill>
                  <a:schemeClr val="tx2">
                    <a:lumMod val="75000"/>
                  </a:schemeClr>
                </a:solidFill>
                <a:sym typeface="Wingdings" pitchFamily="2" charset="2"/>
              </a:rPr>
              <a:t>la inscripción. A </a:t>
            </a:r>
            <a:r>
              <a:rPr lang="es-ES" sz="1400" dirty="0">
                <a:solidFill>
                  <a:schemeClr val="tx2">
                    <a:lumMod val="75000"/>
                  </a:schemeClr>
                </a:solidFill>
                <a:sym typeface="Wingdings" pitchFamily="2" charset="2"/>
              </a:rPr>
              <a:t>continuación, en el justificante de registro que se genera, se muestra en el tipo de </a:t>
            </a:r>
            <a:r>
              <a:rPr lang="es-ES" sz="1400" dirty="0" smtClean="0">
                <a:solidFill>
                  <a:schemeClr val="tx2">
                    <a:lumMod val="75000"/>
                  </a:schemeClr>
                </a:solidFill>
                <a:sym typeface="Wingdings" pitchFamily="2" charset="2"/>
              </a:rPr>
              <a:t>pago </a:t>
            </a:r>
            <a:r>
              <a:rPr lang="es-ES" sz="1400" dirty="0">
                <a:solidFill>
                  <a:schemeClr val="tx2">
                    <a:lumMod val="75000"/>
                  </a:schemeClr>
                </a:solidFill>
                <a:sym typeface="Wingdings" pitchFamily="2" charset="2"/>
              </a:rPr>
              <a:t>“ninguno</a:t>
            </a:r>
            <a:r>
              <a:rPr lang="es-ES" sz="1400" dirty="0" smtClean="0">
                <a:solidFill>
                  <a:schemeClr val="tx2">
                    <a:lumMod val="75000"/>
                  </a:schemeClr>
                </a:solidFill>
                <a:sym typeface="Wingdings" pitchFamily="2" charset="2"/>
              </a:rPr>
              <a:t>” (ilustración 2) para </a:t>
            </a:r>
            <a:r>
              <a:rPr lang="es-ES" sz="1400" dirty="0">
                <a:solidFill>
                  <a:schemeClr val="tx2">
                    <a:lumMod val="75000"/>
                  </a:schemeClr>
                </a:solidFill>
                <a:sym typeface="Wingdings" pitchFamily="2" charset="2"/>
              </a:rPr>
              <a:t>identificar </a:t>
            </a:r>
            <a:r>
              <a:rPr lang="es-ES" sz="1400" dirty="0" smtClean="0">
                <a:solidFill>
                  <a:schemeClr val="tx2">
                    <a:lumMod val="75000"/>
                  </a:schemeClr>
                </a:solidFill>
                <a:sym typeface="Wingdings" pitchFamily="2" charset="2"/>
              </a:rPr>
              <a:t>que </a:t>
            </a:r>
            <a:r>
              <a:rPr lang="es-ES" sz="1400" dirty="0">
                <a:solidFill>
                  <a:schemeClr val="tx2">
                    <a:lumMod val="75000"/>
                  </a:schemeClr>
                </a:solidFill>
                <a:sym typeface="Wingdings" pitchFamily="2" charset="2"/>
              </a:rPr>
              <a:t>el importe de 0€ no es debido a un motivo de exención.</a:t>
            </a:r>
          </a:p>
          <a:p>
            <a:pPr marL="0" indent="0" algn="just">
              <a:buNone/>
            </a:pPr>
            <a:endParaRPr lang="es-ES" sz="1400" dirty="0">
              <a:solidFill>
                <a:schemeClr val="tx2">
                  <a:lumMod val="75000"/>
                </a:schemeClr>
              </a:solidFill>
            </a:endParaRPr>
          </a:p>
        </p:txBody>
      </p:sp>
      <p:pic>
        <p:nvPicPr>
          <p:cNvPr id="5" name="Imagen 4"/>
          <p:cNvPicPr>
            <a:picLocks noChangeAspect="1"/>
          </p:cNvPicPr>
          <p:nvPr/>
        </p:nvPicPr>
        <p:blipFill rotWithShape="1">
          <a:blip r:embed="rId2"/>
          <a:srcRect r="62536"/>
          <a:stretch/>
        </p:blipFill>
        <p:spPr>
          <a:xfrm>
            <a:off x="3386676" y="5023095"/>
            <a:ext cx="2232248" cy="999810"/>
          </a:xfrm>
          <a:prstGeom prst="rect">
            <a:avLst/>
          </a:prstGeom>
        </p:spPr>
      </p:pic>
      <p:pic>
        <p:nvPicPr>
          <p:cNvPr id="9" name="Imagen 8"/>
          <p:cNvPicPr>
            <a:picLocks noChangeAspect="1"/>
          </p:cNvPicPr>
          <p:nvPr/>
        </p:nvPicPr>
        <p:blipFill rotWithShape="1">
          <a:blip r:embed="rId3"/>
          <a:srcRect r="40614"/>
          <a:stretch/>
        </p:blipFill>
        <p:spPr>
          <a:xfrm>
            <a:off x="2970320" y="3572446"/>
            <a:ext cx="3064960" cy="1171224"/>
          </a:xfrm>
          <a:prstGeom prst="rect">
            <a:avLst/>
          </a:prstGeom>
        </p:spPr>
      </p:pic>
      <p:sp>
        <p:nvSpPr>
          <p:cNvPr id="6" name="Elipse 5"/>
          <p:cNvSpPr/>
          <p:nvPr/>
        </p:nvSpPr>
        <p:spPr>
          <a:xfrm>
            <a:off x="2778299" y="3325481"/>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2 Marcador de contenido"/>
          <p:cNvSpPr txBox="1">
            <a:spLocks/>
          </p:cNvSpPr>
          <p:nvPr/>
        </p:nvSpPr>
        <p:spPr>
          <a:xfrm>
            <a:off x="2826091" y="3354011"/>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1</a:t>
            </a:r>
            <a:endParaRPr lang="es-ES" sz="1400" b="1" dirty="0">
              <a:solidFill>
                <a:schemeClr val="bg1"/>
              </a:solidFill>
            </a:endParaRPr>
          </a:p>
        </p:txBody>
      </p:sp>
      <p:sp>
        <p:nvSpPr>
          <p:cNvPr id="8" name="Elipse 7"/>
          <p:cNvSpPr/>
          <p:nvPr/>
        </p:nvSpPr>
        <p:spPr>
          <a:xfrm>
            <a:off x="3206656" y="4954061"/>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2 Marcador de contenido"/>
          <p:cNvSpPr txBox="1">
            <a:spLocks/>
          </p:cNvSpPr>
          <p:nvPr/>
        </p:nvSpPr>
        <p:spPr>
          <a:xfrm>
            <a:off x="3242447" y="4990635"/>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2</a:t>
            </a:r>
            <a:endParaRPr lang="es-ES" sz="1400" b="1" dirty="0">
              <a:solidFill>
                <a:schemeClr val="bg1"/>
              </a:solidFill>
            </a:endParaRPr>
          </a:p>
        </p:txBody>
      </p:sp>
    </p:spTree>
    <p:extLst>
      <p:ext uri="{BB962C8B-B14F-4D97-AF65-F5344CB8AC3E}">
        <p14:creationId xmlns:p14="http://schemas.microsoft.com/office/powerpoint/2010/main" val="19120630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Mejoras en la interconexión en sistemas externos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Cuando </a:t>
            </a:r>
            <a:r>
              <a:rPr lang="es-ES" sz="1400" dirty="0" smtClean="0">
                <a:solidFill>
                  <a:schemeClr val="tx2">
                    <a:lumMod val="75000"/>
                  </a:schemeClr>
                </a:solidFill>
              </a:rPr>
              <a:t>desde el portal del ciudadano se </a:t>
            </a:r>
            <a:r>
              <a:rPr lang="es-ES" sz="1400" dirty="0">
                <a:solidFill>
                  <a:schemeClr val="tx2">
                    <a:lumMod val="75000"/>
                  </a:schemeClr>
                </a:solidFill>
              </a:rPr>
              <a:t>realiza una inscripción, como exención de pago se puede seleccionar “</a:t>
            </a:r>
            <a:r>
              <a:rPr lang="es-ES" sz="1400" b="1" dirty="0">
                <a:solidFill>
                  <a:schemeClr val="tx2">
                    <a:lumMod val="75000"/>
                  </a:schemeClr>
                </a:solidFill>
              </a:rPr>
              <a:t>víctima del terrorismo</a:t>
            </a:r>
            <a:r>
              <a:rPr lang="es-ES" sz="1400" dirty="0" smtClean="0">
                <a:solidFill>
                  <a:schemeClr val="tx2">
                    <a:lumMod val="75000"/>
                  </a:schemeClr>
                </a:solidFill>
              </a:rPr>
              <a:t>” (ilustración 1). Se ha implementado que </a:t>
            </a:r>
            <a:r>
              <a:rPr lang="es-ES" sz="1400" dirty="0">
                <a:solidFill>
                  <a:schemeClr val="tx2">
                    <a:lumMod val="75000"/>
                  </a:schemeClr>
                </a:solidFill>
              </a:rPr>
              <a:t>dicha condición </a:t>
            </a:r>
            <a:r>
              <a:rPr lang="es-ES" sz="1400" dirty="0" smtClean="0">
                <a:solidFill>
                  <a:schemeClr val="tx2">
                    <a:lumMod val="75000"/>
                  </a:schemeClr>
                </a:solidFill>
              </a:rPr>
              <a:t>pueda </a:t>
            </a:r>
            <a:r>
              <a:rPr lang="es-ES" sz="1400" dirty="0">
                <a:solidFill>
                  <a:schemeClr val="tx2">
                    <a:lumMod val="75000"/>
                  </a:schemeClr>
                </a:solidFill>
              </a:rPr>
              <a:t>ser consultada por un Gestor/Administrador desde </a:t>
            </a:r>
            <a:r>
              <a:rPr lang="es-ES" sz="1400" dirty="0" smtClean="0">
                <a:solidFill>
                  <a:schemeClr val="tx2">
                    <a:lumMod val="75000"/>
                  </a:schemeClr>
                </a:solidFill>
              </a:rPr>
              <a:t>la aplicación de gestión (ilustración 2). La información del solicitante se mostrará en un pop-up (ilustración 3)</a:t>
            </a:r>
          </a:p>
          <a:p>
            <a:pPr marL="0" indent="0" algn="just">
              <a:buNone/>
            </a:pPr>
            <a:endParaRPr lang="es-ES" sz="1900" dirty="0">
              <a:solidFill>
                <a:schemeClr val="tx2">
                  <a:lumMod val="75000"/>
                </a:schemeClr>
              </a:solidFill>
            </a:endParaRPr>
          </a:p>
        </p:txBody>
      </p:sp>
      <p:pic>
        <p:nvPicPr>
          <p:cNvPr id="4" name="Imagen 3"/>
          <p:cNvPicPr>
            <a:picLocks noChangeAspect="1"/>
          </p:cNvPicPr>
          <p:nvPr/>
        </p:nvPicPr>
        <p:blipFill rotWithShape="1">
          <a:blip r:embed="rId2"/>
          <a:srcRect l="2868" r="9338"/>
          <a:stretch/>
        </p:blipFill>
        <p:spPr>
          <a:xfrm>
            <a:off x="4239770" y="3968648"/>
            <a:ext cx="4414263" cy="1692600"/>
          </a:xfrm>
          <a:prstGeom prst="rect">
            <a:avLst/>
          </a:prstGeom>
        </p:spPr>
      </p:pic>
      <p:pic>
        <p:nvPicPr>
          <p:cNvPr id="6" name="Imagen 5"/>
          <p:cNvPicPr>
            <a:picLocks noChangeAspect="1"/>
          </p:cNvPicPr>
          <p:nvPr/>
        </p:nvPicPr>
        <p:blipFill>
          <a:blip r:embed="rId3"/>
          <a:stretch>
            <a:fillRect/>
          </a:stretch>
        </p:blipFill>
        <p:spPr>
          <a:xfrm>
            <a:off x="541427" y="3716620"/>
            <a:ext cx="1883537" cy="1836616"/>
          </a:xfrm>
          <a:prstGeom prst="rect">
            <a:avLst/>
          </a:prstGeom>
        </p:spPr>
      </p:pic>
      <p:pic>
        <p:nvPicPr>
          <p:cNvPr id="7" name="Imagen 6"/>
          <p:cNvPicPr>
            <a:picLocks noChangeAspect="1"/>
          </p:cNvPicPr>
          <p:nvPr/>
        </p:nvPicPr>
        <p:blipFill>
          <a:blip r:embed="rId4"/>
          <a:stretch>
            <a:fillRect/>
          </a:stretch>
        </p:blipFill>
        <p:spPr>
          <a:xfrm>
            <a:off x="2665263" y="4326992"/>
            <a:ext cx="1423578" cy="975912"/>
          </a:xfrm>
          <a:prstGeom prst="rect">
            <a:avLst/>
          </a:prstGeom>
        </p:spPr>
      </p:pic>
      <p:sp>
        <p:nvSpPr>
          <p:cNvPr id="8" name="6 Flecha derecha"/>
          <p:cNvSpPr/>
          <p:nvPr/>
        </p:nvSpPr>
        <p:spPr>
          <a:xfrm>
            <a:off x="2155781" y="5009751"/>
            <a:ext cx="574909" cy="15606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
        <p:nvSpPr>
          <p:cNvPr id="5" name="6 Flecha derecha"/>
          <p:cNvSpPr/>
          <p:nvPr/>
        </p:nvSpPr>
        <p:spPr>
          <a:xfrm>
            <a:off x="4023414" y="5084771"/>
            <a:ext cx="548600" cy="162091"/>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
        <p:nvSpPr>
          <p:cNvPr id="9" name="Elipse 8"/>
          <p:cNvSpPr/>
          <p:nvPr/>
        </p:nvSpPr>
        <p:spPr>
          <a:xfrm>
            <a:off x="596960" y="3365398"/>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2 Marcador de contenido"/>
          <p:cNvSpPr txBox="1">
            <a:spLocks/>
          </p:cNvSpPr>
          <p:nvPr/>
        </p:nvSpPr>
        <p:spPr>
          <a:xfrm>
            <a:off x="644752" y="3393928"/>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1</a:t>
            </a:r>
            <a:endParaRPr lang="es-ES" sz="1400" b="1" dirty="0">
              <a:solidFill>
                <a:schemeClr val="bg1"/>
              </a:solidFill>
            </a:endParaRPr>
          </a:p>
        </p:txBody>
      </p:sp>
      <p:sp>
        <p:nvSpPr>
          <p:cNvPr id="12" name="Elipse 11"/>
          <p:cNvSpPr/>
          <p:nvPr/>
        </p:nvSpPr>
        <p:spPr>
          <a:xfrm>
            <a:off x="4279628" y="3586815"/>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3" name="2 Marcador de contenido"/>
          <p:cNvSpPr txBox="1">
            <a:spLocks/>
          </p:cNvSpPr>
          <p:nvPr/>
        </p:nvSpPr>
        <p:spPr>
          <a:xfrm>
            <a:off x="4327420" y="3615345"/>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3</a:t>
            </a:r>
            <a:endParaRPr lang="es-ES" sz="1400" b="1" dirty="0">
              <a:solidFill>
                <a:schemeClr val="bg1"/>
              </a:solidFill>
            </a:endParaRPr>
          </a:p>
        </p:txBody>
      </p:sp>
      <p:sp>
        <p:nvSpPr>
          <p:cNvPr id="14" name="Elipse 13"/>
          <p:cNvSpPr/>
          <p:nvPr/>
        </p:nvSpPr>
        <p:spPr>
          <a:xfrm>
            <a:off x="3180112" y="4005064"/>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 name="2 Marcador de contenido"/>
          <p:cNvSpPr txBox="1">
            <a:spLocks/>
          </p:cNvSpPr>
          <p:nvPr/>
        </p:nvSpPr>
        <p:spPr>
          <a:xfrm>
            <a:off x="3215903" y="4041638"/>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2</a:t>
            </a:r>
            <a:endParaRPr lang="es-ES" sz="1400" b="1" dirty="0">
              <a:solidFill>
                <a:schemeClr val="bg1"/>
              </a:solidFill>
            </a:endParaRPr>
          </a:p>
        </p:txBody>
      </p:sp>
    </p:spTree>
    <p:extLst>
      <p:ext uri="{BB962C8B-B14F-4D97-AF65-F5344CB8AC3E}">
        <p14:creationId xmlns:p14="http://schemas.microsoft.com/office/powerpoint/2010/main" val="1859391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Mejoras en la interconexión en sistemas externos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Dicha consulta se ha incorporado a la</a:t>
            </a:r>
            <a:r>
              <a:rPr lang="es-ES" sz="1400" b="1" dirty="0">
                <a:solidFill>
                  <a:schemeClr val="tx2">
                    <a:lumMod val="75000"/>
                  </a:schemeClr>
                </a:solidFill>
              </a:rPr>
              <a:t> consulta por lotes</a:t>
            </a:r>
            <a:r>
              <a:rPr lang="es-ES" sz="1400" dirty="0">
                <a:solidFill>
                  <a:schemeClr val="tx2">
                    <a:lumMod val="75000"/>
                  </a:schemeClr>
                </a:solidFill>
              </a:rPr>
              <a:t>, la cual es parametrizable por rango de fechas y puede ser lanzada para las solicitudes presenciales y online registradas o con incidencia.</a:t>
            </a:r>
          </a:p>
          <a:p>
            <a:pPr marL="685800" lvl="1" indent="-228600" algn="just">
              <a:buAutoNum type="arabicPeriod"/>
            </a:pPr>
            <a:endParaRPr lang="es-ES" sz="1200" dirty="0">
              <a:solidFill>
                <a:schemeClr val="tx2">
                  <a:lumMod val="75000"/>
                </a:schemeClr>
              </a:solidFill>
            </a:endParaRPr>
          </a:p>
          <a:p>
            <a:pPr marL="0" indent="0" algn="just">
              <a:buNone/>
            </a:pPr>
            <a:endParaRPr lang="es-ES" sz="1900" dirty="0">
              <a:solidFill>
                <a:schemeClr val="tx2">
                  <a:lumMod val="75000"/>
                </a:schemeClr>
              </a:solidFill>
            </a:endParaRPr>
          </a:p>
        </p:txBody>
      </p:sp>
      <p:pic>
        <p:nvPicPr>
          <p:cNvPr id="4" name="Imagen 3"/>
          <p:cNvPicPr>
            <a:picLocks noChangeAspect="1"/>
          </p:cNvPicPr>
          <p:nvPr/>
        </p:nvPicPr>
        <p:blipFill>
          <a:blip r:embed="rId2"/>
          <a:stretch>
            <a:fillRect/>
          </a:stretch>
        </p:blipFill>
        <p:spPr>
          <a:xfrm>
            <a:off x="6145834" y="3100184"/>
            <a:ext cx="2473526" cy="2868311"/>
          </a:xfrm>
          <a:prstGeom prst="rect">
            <a:avLst/>
          </a:prstGeom>
        </p:spPr>
      </p:pic>
      <p:pic>
        <p:nvPicPr>
          <p:cNvPr id="5" name="Imagen 4"/>
          <p:cNvPicPr>
            <a:picLocks noChangeAspect="1"/>
          </p:cNvPicPr>
          <p:nvPr/>
        </p:nvPicPr>
        <p:blipFill>
          <a:blip r:embed="rId3"/>
          <a:stretch>
            <a:fillRect/>
          </a:stretch>
        </p:blipFill>
        <p:spPr>
          <a:xfrm>
            <a:off x="522968" y="3100184"/>
            <a:ext cx="5410992" cy="2664296"/>
          </a:xfrm>
          <a:prstGeom prst="rect">
            <a:avLst/>
          </a:prstGeom>
        </p:spPr>
      </p:pic>
      <p:sp>
        <p:nvSpPr>
          <p:cNvPr id="6" name="Rectángulo redondeado 5"/>
          <p:cNvSpPr/>
          <p:nvPr/>
        </p:nvSpPr>
        <p:spPr>
          <a:xfrm>
            <a:off x="2256356" y="5203644"/>
            <a:ext cx="972108" cy="288032"/>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6 Flecha derecha"/>
          <p:cNvSpPr/>
          <p:nvPr/>
        </p:nvSpPr>
        <p:spPr>
          <a:xfrm rot="5400000">
            <a:off x="393690" y="5236327"/>
            <a:ext cx="406491" cy="14401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
        <p:nvSpPr>
          <p:cNvPr id="8" name="6 Flecha derecha"/>
          <p:cNvSpPr/>
          <p:nvPr/>
        </p:nvSpPr>
        <p:spPr>
          <a:xfrm>
            <a:off x="3995936" y="5308335"/>
            <a:ext cx="2290504" cy="129762"/>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Tree>
    <p:extLst>
      <p:ext uri="{BB962C8B-B14F-4D97-AF65-F5344CB8AC3E}">
        <p14:creationId xmlns:p14="http://schemas.microsoft.com/office/powerpoint/2010/main" val="9621861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Mejoras en la interconexión en sistemas externos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lvl="0" indent="0">
              <a:buNone/>
            </a:pPr>
            <a:r>
              <a:rPr lang="es-ES" sz="1400" dirty="0" smtClean="0">
                <a:solidFill>
                  <a:schemeClr val="tx2">
                    <a:lumMod val="75000"/>
                  </a:schemeClr>
                </a:solidFill>
              </a:rPr>
              <a:t>Se ha integrado el portal de gestión </a:t>
            </a:r>
            <a:r>
              <a:rPr lang="es-ES" sz="1400" dirty="0">
                <a:solidFill>
                  <a:schemeClr val="tx2">
                    <a:lumMod val="75000"/>
                  </a:schemeClr>
                </a:solidFill>
              </a:rPr>
              <a:t>con </a:t>
            </a:r>
            <a:r>
              <a:rPr lang="es-ES" sz="1400" b="1" dirty="0" smtClean="0">
                <a:solidFill>
                  <a:schemeClr val="tx2">
                    <a:lumMod val="75000"/>
                  </a:schemeClr>
                </a:solidFill>
              </a:rPr>
              <a:t>Autentica </a:t>
            </a:r>
            <a:r>
              <a:rPr lang="es-ES" sz="1400" dirty="0" smtClean="0">
                <a:solidFill>
                  <a:schemeClr val="tx2">
                    <a:lumMod val="75000"/>
                  </a:schemeClr>
                </a:solidFill>
              </a:rPr>
              <a:t>para facilitar la autenticación de los funcionarios que emplean la aplicación.</a:t>
            </a:r>
          </a:p>
        </p:txBody>
      </p:sp>
      <p:pic>
        <p:nvPicPr>
          <p:cNvPr id="4" name="Imagen 3"/>
          <p:cNvPicPr>
            <a:picLocks noChangeAspect="1"/>
          </p:cNvPicPr>
          <p:nvPr/>
        </p:nvPicPr>
        <p:blipFill>
          <a:blip r:embed="rId2"/>
          <a:stretch>
            <a:fillRect/>
          </a:stretch>
        </p:blipFill>
        <p:spPr>
          <a:xfrm>
            <a:off x="646217" y="2644443"/>
            <a:ext cx="2541227" cy="2315484"/>
          </a:xfrm>
          <a:prstGeom prst="rect">
            <a:avLst/>
          </a:prstGeom>
        </p:spPr>
      </p:pic>
      <p:sp>
        <p:nvSpPr>
          <p:cNvPr id="5" name="6 Flecha derecha"/>
          <p:cNvSpPr/>
          <p:nvPr/>
        </p:nvSpPr>
        <p:spPr>
          <a:xfrm rot="16200000">
            <a:off x="798250" y="5120131"/>
            <a:ext cx="349468" cy="156702"/>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pic>
        <p:nvPicPr>
          <p:cNvPr id="6" name="Imagen 5"/>
          <p:cNvPicPr>
            <a:picLocks noChangeAspect="1"/>
          </p:cNvPicPr>
          <p:nvPr/>
        </p:nvPicPr>
        <p:blipFill>
          <a:blip r:embed="rId3"/>
          <a:stretch>
            <a:fillRect/>
          </a:stretch>
        </p:blipFill>
        <p:spPr>
          <a:xfrm>
            <a:off x="3886697" y="2644443"/>
            <a:ext cx="4100850" cy="2158620"/>
          </a:xfrm>
          <a:prstGeom prst="rect">
            <a:avLst/>
          </a:prstGeom>
        </p:spPr>
      </p:pic>
      <p:sp>
        <p:nvSpPr>
          <p:cNvPr id="7" name="10 Flecha curvada hacia arriba"/>
          <p:cNvSpPr/>
          <p:nvPr/>
        </p:nvSpPr>
        <p:spPr>
          <a:xfrm>
            <a:off x="3022344" y="4913296"/>
            <a:ext cx="936768" cy="383074"/>
          </a:xfrm>
          <a:prstGeom prst="curvedUp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solidFill>
                <a:schemeClr val="tx1"/>
              </a:solidFill>
            </a:endParaRPr>
          </a:p>
        </p:txBody>
      </p:sp>
      <p:sp>
        <p:nvSpPr>
          <p:cNvPr id="9" name="6 Flecha derecha"/>
          <p:cNvSpPr/>
          <p:nvPr/>
        </p:nvSpPr>
        <p:spPr>
          <a:xfrm rot="5400000">
            <a:off x="5611342" y="4865419"/>
            <a:ext cx="826576" cy="189017"/>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pic>
        <p:nvPicPr>
          <p:cNvPr id="10" name="Imagen 9"/>
          <p:cNvPicPr>
            <a:picLocks noChangeAspect="1"/>
          </p:cNvPicPr>
          <p:nvPr/>
        </p:nvPicPr>
        <p:blipFill>
          <a:blip r:embed="rId4"/>
          <a:stretch>
            <a:fillRect/>
          </a:stretch>
        </p:blipFill>
        <p:spPr>
          <a:xfrm>
            <a:off x="2699792" y="5575561"/>
            <a:ext cx="5860548" cy="805767"/>
          </a:xfrm>
          <a:prstGeom prst="rect">
            <a:avLst/>
          </a:prstGeom>
        </p:spPr>
      </p:pic>
    </p:spTree>
    <p:extLst>
      <p:ext uri="{BB962C8B-B14F-4D97-AF65-F5344CB8AC3E}">
        <p14:creationId xmlns:p14="http://schemas.microsoft.com/office/powerpoint/2010/main" val="4127201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MT"/>
              </a:rPr>
              <a:t>Mejoras en la interconexión en sistemas externos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rPr>
              <a:t>En aras de la mejora de la interoperabilidad con sistemas externos, se ha </a:t>
            </a:r>
            <a:r>
              <a:rPr lang="es-ES" sz="1400" b="1" dirty="0" smtClean="0">
                <a:solidFill>
                  <a:schemeClr val="tx2">
                    <a:lumMod val="75000"/>
                  </a:schemeClr>
                </a:solidFill>
              </a:rPr>
              <a:t>creado </a:t>
            </a:r>
            <a:r>
              <a:rPr lang="es-ES" sz="1400" b="1" dirty="0">
                <a:solidFill>
                  <a:schemeClr val="tx2">
                    <a:lumMod val="75000"/>
                  </a:schemeClr>
                </a:solidFill>
              </a:rPr>
              <a:t>un </a:t>
            </a:r>
            <a:r>
              <a:rPr lang="es-ES" sz="1400" b="1" dirty="0" smtClean="0">
                <a:solidFill>
                  <a:schemeClr val="tx2">
                    <a:lumMod val="75000"/>
                  </a:schemeClr>
                </a:solidFill>
              </a:rPr>
              <a:t>servicio web </a:t>
            </a:r>
            <a:r>
              <a:rPr lang="es-ES" sz="1400" dirty="0" smtClean="0">
                <a:solidFill>
                  <a:schemeClr val="tx2">
                    <a:lumMod val="75000"/>
                  </a:schemeClr>
                </a:solidFill>
              </a:rPr>
              <a:t>en IPS para </a:t>
            </a:r>
            <a:r>
              <a:rPr lang="es-ES" sz="1400" dirty="0">
                <a:solidFill>
                  <a:schemeClr val="tx2">
                    <a:lumMod val="75000"/>
                  </a:schemeClr>
                </a:solidFill>
              </a:rPr>
              <a:t>que otras aplicaciones puedan </a:t>
            </a:r>
            <a:r>
              <a:rPr lang="es-ES" sz="1400" b="1" dirty="0">
                <a:solidFill>
                  <a:schemeClr val="tx2">
                    <a:lumMod val="75000"/>
                  </a:schemeClr>
                </a:solidFill>
              </a:rPr>
              <a:t>descargar</a:t>
            </a:r>
            <a:r>
              <a:rPr lang="es-ES" sz="1400" dirty="0">
                <a:solidFill>
                  <a:schemeClr val="tx2">
                    <a:lumMod val="75000"/>
                  </a:schemeClr>
                </a:solidFill>
              </a:rPr>
              <a:t> las </a:t>
            </a:r>
            <a:r>
              <a:rPr lang="es-ES" sz="1400" b="1" dirty="0">
                <a:solidFill>
                  <a:schemeClr val="tx2">
                    <a:lumMod val="75000"/>
                  </a:schemeClr>
                </a:solidFill>
              </a:rPr>
              <a:t>solicitudes y sus adjuntos</a:t>
            </a:r>
            <a:r>
              <a:rPr lang="es-ES" sz="1400" dirty="0">
                <a:solidFill>
                  <a:schemeClr val="tx2">
                    <a:lumMod val="75000"/>
                  </a:schemeClr>
                </a:solidFill>
              </a:rPr>
              <a:t>. Para controlar y dar permiso a las aplicaciones que pueden integrarse con IPS, se ha creado una pantalla de alta de aplicaciones. </a:t>
            </a:r>
          </a:p>
          <a:p>
            <a:pPr marL="171450" indent="-171450" algn="just"/>
            <a:r>
              <a:rPr lang="es-ES" sz="1400" dirty="0">
                <a:solidFill>
                  <a:schemeClr val="tx2">
                    <a:lumMod val="75000"/>
                  </a:schemeClr>
                </a:solidFill>
                <a:sym typeface="Wingdings" pitchFamily="2" charset="2"/>
              </a:rPr>
              <a:t>Pantalla  </a:t>
            </a:r>
            <a:r>
              <a:rPr lang="es-ES" sz="1400" dirty="0">
                <a:hlinkClick r:id="rId2"/>
              </a:rPr>
              <a:t>https</a:t>
            </a:r>
            <a:r>
              <a:rPr lang="es-ES" sz="1400" dirty="0" smtClean="0">
                <a:hlinkClick r:id="rId2"/>
              </a:rPr>
              <a:t>://ipsgestion.redsara.es/IPSG/spring/buscarUsuariosAplicacion </a:t>
            </a:r>
            <a:endParaRPr lang="es-ES" sz="1400" dirty="0" smtClean="0"/>
          </a:p>
          <a:p>
            <a:pPr marL="171450" indent="-171450" algn="just"/>
            <a:r>
              <a:rPr lang="es-ES" sz="1400" dirty="0" smtClean="0">
                <a:solidFill>
                  <a:schemeClr val="accent1">
                    <a:lumMod val="50000"/>
                  </a:schemeClr>
                </a:solidFill>
              </a:rPr>
              <a:t>Endpoint</a:t>
            </a:r>
            <a:r>
              <a:rPr lang="es-ES" sz="1400" dirty="0" smtClean="0">
                <a:solidFill>
                  <a:schemeClr val="accent1">
                    <a:lumMod val="50000"/>
                  </a:schemeClr>
                </a:solidFill>
              </a:rPr>
              <a:t> del servicio web </a:t>
            </a:r>
            <a:r>
              <a:rPr lang="es-ES" sz="1400" dirty="0">
                <a:solidFill>
                  <a:schemeClr val="accent1">
                    <a:lumMod val="50000"/>
                  </a:schemeClr>
                </a:solidFill>
                <a:sym typeface="Wingdings" pitchFamily="2" charset="2"/>
              </a:rPr>
              <a:t>  </a:t>
            </a:r>
            <a:r>
              <a:rPr lang="es-ES" sz="1400" dirty="0" smtClean="0">
                <a:solidFill>
                  <a:schemeClr val="accent1">
                    <a:lumMod val="50000"/>
                  </a:schemeClr>
                </a:solidFill>
              </a:rPr>
              <a:t> </a:t>
            </a:r>
            <a:r>
              <a:rPr lang="es-ES" sz="1400" dirty="0">
                <a:solidFill>
                  <a:schemeClr val="tx2">
                    <a:lumMod val="75000"/>
                  </a:schemeClr>
                </a:solidFill>
                <a:hlinkClick r:id="rId3"/>
              </a:rPr>
              <a:t>https</a:t>
            </a:r>
            <a:r>
              <a:rPr lang="es-ES" sz="1400" dirty="0" smtClean="0">
                <a:solidFill>
                  <a:schemeClr val="tx2">
                    <a:lumMod val="75000"/>
                  </a:schemeClr>
                </a:solidFill>
                <a:hlinkClick r:id="rId3"/>
              </a:rPr>
              <a:t>://ipsws.redsara.es/ipsCXFServer/services/consulta?wsdl</a:t>
            </a:r>
            <a:endParaRPr lang="es-ES" sz="1400" dirty="0" smtClean="0">
              <a:solidFill>
                <a:schemeClr val="tx2">
                  <a:lumMod val="75000"/>
                </a:schemeClr>
              </a:solidFill>
            </a:endParaRPr>
          </a:p>
          <a:p>
            <a:pPr marL="0" indent="0" algn="just">
              <a:buNone/>
            </a:pPr>
            <a:r>
              <a:rPr lang="es-ES" sz="1400" dirty="0">
                <a:solidFill>
                  <a:schemeClr val="tx2">
                    <a:lumMod val="75000"/>
                  </a:schemeClr>
                </a:solidFill>
                <a:sym typeface="Wingdings" pitchFamily="2" charset="2"/>
              </a:rPr>
              <a:t>Se </a:t>
            </a:r>
            <a:r>
              <a:rPr lang="es-ES" sz="1400" dirty="0" smtClean="0">
                <a:solidFill>
                  <a:schemeClr val="tx2">
                    <a:lumMod val="75000"/>
                  </a:schemeClr>
                </a:solidFill>
                <a:sym typeface="Wingdings" pitchFamily="2" charset="2"/>
              </a:rPr>
              <a:t>muestra,</a:t>
            </a:r>
            <a:r>
              <a:rPr lang="es-ES" sz="1400" dirty="0">
                <a:solidFill>
                  <a:schemeClr val="tx2">
                    <a:lumMod val="75000"/>
                  </a:schemeClr>
                </a:solidFill>
                <a:sym typeface="Wingdings" pitchFamily="2" charset="2"/>
              </a:rPr>
              <a:t> con el programa </a:t>
            </a:r>
            <a:r>
              <a:rPr lang="es-ES" sz="1400" dirty="0" smtClean="0">
                <a:solidFill>
                  <a:schemeClr val="tx2">
                    <a:lumMod val="75000"/>
                  </a:schemeClr>
                </a:solidFill>
                <a:sym typeface="Wingdings" pitchFamily="2" charset="2"/>
              </a:rPr>
              <a:t>SoapUI</a:t>
            </a:r>
            <a:r>
              <a:rPr lang="es-ES" sz="1400" dirty="0" smtClean="0">
                <a:solidFill>
                  <a:schemeClr val="tx2">
                    <a:lumMod val="75000"/>
                  </a:schemeClr>
                </a:solidFill>
                <a:sym typeface="Wingdings" pitchFamily="2" charset="2"/>
              </a:rPr>
              <a:t>, la simulación de </a:t>
            </a:r>
            <a:r>
              <a:rPr lang="es-ES" sz="1400" dirty="0">
                <a:solidFill>
                  <a:schemeClr val="tx2">
                    <a:lumMod val="75000"/>
                  </a:schemeClr>
                </a:solidFill>
                <a:sym typeface="Wingdings" pitchFamily="2" charset="2"/>
              </a:rPr>
              <a:t>un flujo de consulta de solicitudes </a:t>
            </a:r>
            <a:r>
              <a:rPr lang="es-ES" sz="1400" dirty="0" smtClean="0">
                <a:solidFill>
                  <a:schemeClr val="tx2">
                    <a:lumMod val="75000"/>
                  </a:schemeClr>
                </a:solidFill>
                <a:sym typeface="Wingdings" pitchFamily="2" charset="2"/>
              </a:rPr>
              <a:t>registradas:</a:t>
            </a:r>
            <a:endParaRPr lang="es-ES" sz="1400" dirty="0">
              <a:solidFill>
                <a:schemeClr val="tx2">
                  <a:lumMod val="75000"/>
                </a:schemeClr>
              </a:solidFill>
            </a:endParaRPr>
          </a:p>
          <a:p>
            <a:pPr marL="0" indent="0" algn="just">
              <a:buNone/>
            </a:pPr>
            <a:endParaRPr lang="es-ES" sz="1400" dirty="0">
              <a:solidFill>
                <a:schemeClr val="tx2">
                  <a:lumMod val="75000"/>
                </a:schemeClr>
              </a:solidFill>
            </a:endParaRPr>
          </a:p>
          <a:p>
            <a:pPr marL="171450" indent="-171450" algn="just"/>
            <a:endParaRPr lang="es-ES" sz="1400" dirty="0"/>
          </a:p>
        </p:txBody>
      </p:sp>
      <p:pic>
        <p:nvPicPr>
          <p:cNvPr id="6" name="Imagen 5"/>
          <p:cNvPicPr>
            <a:picLocks noChangeAspect="1"/>
          </p:cNvPicPr>
          <p:nvPr/>
        </p:nvPicPr>
        <p:blipFill rotWithShape="1">
          <a:blip r:embed="rId4"/>
          <a:srcRect t="3359" b="1628"/>
          <a:stretch/>
        </p:blipFill>
        <p:spPr>
          <a:xfrm>
            <a:off x="1623926" y="3501008"/>
            <a:ext cx="5896148" cy="2808312"/>
          </a:xfrm>
          <a:prstGeom prst="rect">
            <a:avLst/>
          </a:prstGeom>
        </p:spPr>
      </p:pic>
    </p:spTree>
    <p:extLst>
      <p:ext uri="{BB962C8B-B14F-4D97-AF65-F5344CB8AC3E}">
        <p14:creationId xmlns:p14="http://schemas.microsoft.com/office/powerpoint/2010/main" val="22537181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Para llevar un mayor control sobre los usuarios que crean y modifican las convocatorias, se ha creado una tabla de </a:t>
            </a:r>
            <a:r>
              <a:rPr lang="es-ES" sz="1400" b="1" dirty="0">
                <a:solidFill>
                  <a:schemeClr val="tx2">
                    <a:lumMod val="75000"/>
                  </a:schemeClr>
                </a:solidFill>
              </a:rPr>
              <a:t>histórico de cambios </a:t>
            </a:r>
            <a:r>
              <a:rPr lang="es-ES" sz="1400" dirty="0">
                <a:solidFill>
                  <a:schemeClr val="tx2">
                    <a:lumMod val="75000"/>
                  </a:schemeClr>
                </a:solidFill>
              </a:rPr>
              <a:t>en el detalle de las convocatorias. De este modo, el CAU podrá contactar más fácilmente con ellos en caso de haber algún inconveniente con la información publicada</a:t>
            </a:r>
            <a:r>
              <a:rPr lang="es-ES" sz="1400" dirty="0" smtClean="0">
                <a:solidFill>
                  <a:schemeClr val="tx2">
                    <a:lumMod val="75000"/>
                  </a:schemeClr>
                </a:solidFill>
              </a:rPr>
              <a:t>.</a:t>
            </a:r>
          </a:p>
          <a:p>
            <a:pPr marL="0" indent="0" algn="just">
              <a:buNone/>
            </a:pPr>
            <a:endParaRPr lang="es-ES" sz="1400" dirty="0" smtClean="0">
              <a:solidFill>
                <a:schemeClr val="tx2">
                  <a:lumMod val="75000"/>
                </a:schemeClr>
              </a:solidFill>
            </a:endParaRPr>
          </a:p>
          <a:p>
            <a:pPr marL="0" indent="0" algn="just">
              <a:buNone/>
            </a:pPr>
            <a:r>
              <a:rPr lang="es-ES" sz="1400" dirty="0" smtClean="0">
                <a:solidFill>
                  <a:schemeClr val="tx2">
                    <a:lumMod val="75000"/>
                  </a:schemeClr>
                </a:solidFill>
              </a:rPr>
              <a:t>La tabla de histórico de cambios, que aparece en la pantalla del detalle de cada convocatoria, se muestra a continuación:</a:t>
            </a:r>
            <a:endParaRPr lang="es-ES" sz="1400" dirty="0">
              <a:solidFill>
                <a:schemeClr val="tx2">
                  <a:lumMod val="75000"/>
                </a:schemeClr>
              </a:solidFill>
            </a:endParaRPr>
          </a:p>
        </p:txBody>
      </p:sp>
      <p:pic>
        <p:nvPicPr>
          <p:cNvPr id="5" name="Imagen 4"/>
          <p:cNvPicPr>
            <a:picLocks noChangeAspect="1"/>
          </p:cNvPicPr>
          <p:nvPr/>
        </p:nvPicPr>
        <p:blipFill>
          <a:blip r:embed="rId2"/>
          <a:stretch>
            <a:fillRect/>
          </a:stretch>
        </p:blipFill>
        <p:spPr>
          <a:xfrm>
            <a:off x="611560" y="3501008"/>
            <a:ext cx="7668344" cy="1675049"/>
          </a:xfrm>
          <a:prstGeom prst="rect">
            <a:avLst/>
          </a:prstGeom>
        </p:spPr>
      </p:pic>
    </p:spTree>
    <p:extLst>
      <p:ext uri="{BB962C8B-B14F-4D97-AF65-F5344CB8AC3E}">
        <p14:creationId xmlns:p14="http://schemas.microsoft.com/office/powerpoint/2010/main" val="28346750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Los gestores del Ministerio de Justicia solicitaron que el </a:t>
            </a:r>
            <a:r>
              <a:rPr lang="es-ES" sz="1400" dirty="0">
                <a:solidFill>
                  <a:schemeClr val="tx2">
                    <a:lumMod val="75000"/>
                  </a:schemeClr>
                </a:solidFill>
              </a:rPr>
              <a:t>submodelo</a:t>
            </a:r>
            <a:r>
              <a:rPr lang="es-ES" sz="1400" dirty="0">
                <a:solidFill>
                  <a:schemeClr val="tx2">
                    <a:lumMod val="75000"/>
                  </a:schemeClr>
                </a:solidFill>
              </a:rPr>
              <a:t> 790-007 </a:t>
            </a:r>
            <a:r>
              <a:rPr lang="es-ES" sz="1400" dirty="0" smtClean="0">
                <a:solidFill>
                  <a:schemeClr val="tx2">
                    <a:lumMod val="75000"/>
                  </a:schemeClr>
                </a:solidFill>
              </a:rPr>
              <a:t>generado también </a:t>
            </a:r>
            <a:r>
              <a:rPr lang="es-ES" sz="1400" dirty="0">
                <a:solidFill>
                  <a:schemeClr val="tx2">
                    <a:lumMod val="75000"/>
                  </a:schemeClr>
                </a:solidFill>
              </a:rPr>
              <a:t>tuviera un </a:t>
            </a:r>
            <a:r>
              <a:rPr lang="es-ES" sz="1400" b="1" dirty="0">
                <a:solidFill>
                  <a:schemeClr val="tx2">
                    <a:lumMod val="75000"/>
                  </a:schemeClr>
                </a:solidFill>
              </a:rPr>
              <a:t>código de puntos</a:t>
            </a:r>
            <a:r>
              <a:rPr lang="es-ES" sz="1400" dirty="0">
                <a:solidFill>
                  <a:schemeClr val="tx2">
                    <a:lumMod val="75000"/>
                  </a:schemeClr>
                </a:solidFill>
              </a:rPr>
              <a:t>. Dicho código contiene toda la información de la solicitud del ciudadano que se ha inscrito. Gracias a este código, se pueden cargar las inscripciones presenciales más rápidamente en la aplicación de </a:t>
            </a:r>
            <a:r>
              <a:rPr lang="es-ES" sz="1400" dirty="0" smtClean="0">
                <a:solidFill>
                  <a:schemeClr val="tx2">
                    <a:lumMod val="75000"/>
                  </a:schemeClr>
                </a:solidFill>
              </a:rPr>
              <a:t>gestión</a:t>
            </a:r>
            <a:r>
              <a:rPr lang="es-ES" sz="1400" dirty="0">
                <a:solidFill>
                  <a:schemeClr val="tx2">
                    <a:lumMod val="75000"/>
                  </a:schemeClr>
                </a:solidFill>
              </a:rPr>
              <a:t>. </a:t>
            </a:r>
          </a:p>
          <a:p>
            <a:pPr marL="0" indent="0" algn="just">
              <a:buNone/>
            </a:pPr>
            <a:r>
              <a:rPr lang="es-ES" sz="1400" dirty="0">
                <a:solidFill>
                  <a:schemeClr val="tx2">
                    <a:lumMod val="75000"/>
                  </a:schemeClr>
                </a:solidFill>
              </a:rPr>
              <a:t>El gestor accede a la siguiente pantalla:</a:t>
            </a:r>
          </a:p>
          <a:p>
            <a:pPr marL="171450" indent="-171450" algn="just"/>
            <a:r>
              <a:rPr lang="es-ES" sz="1400" dirty="0">
                <a:solidFill>
                  <a:schemeClr val="tx2">
                    <a:lumMod val="75000"/>
                  </a:schemeClr>
                </a:solidFill>
                <a:hlinkClick r:id="rId2"/>
              </a:rPr>
              <a:t>https</a:t>
            </a:r>
            <a:r>
              <a:rPr lang="es-ES" sz="1400" dirty="0" smtClean="0">
                <a:solidFill>
                  <a:schemeClr val="tx2">
                    <a:lumMod val="75000"/>
                  </a:schemeClr>
                </a:solidFill>
                <a:hlinkClick r:id="rId2"/>
              </a:rPr>
              <a:t>://ipsgestion.redsara.es/IPSG/spring/verCrearSolicitudPresencial</a:t>
            </a:r>
            <a:r>
              <a:rPr lang="es-ES" sz="1400" dirty="0">
                <a:solidFill>
                  <a:schemeClr val="tx2">
                    <a:lumMod val="75000"/>
                  </a:schemeClr>
                </a:solidFill>
                <a:hlinkClick r:id="rId2"/>
              </a:rPr>
              <a:t>?</a:t>
            </a:r>
            <a:endParaRPr lang="es-ES" sz="1400" dirty="0">
              <a:solidFill>
                <a:schemeClr val="tx2">
                  <a:lumMod val="75000"/>
                </a:schemeClr>
              </a:solidFill>
            </a:endParaRPr>
          </a:p>
          <a:p>
            <a:pPr marL="0" indent="0" algn="just">
              <a:buNone/>
            </a:pPr>
            <a:r>
              <a:rPr lang="es-ES" sz="1400" dirty="0">
                <a:solidFill>
                  <a:schemeClr val="tx2">
                    <a:lumMod val="75000"/>
                  </a:schemeClr>
                </a:solidFill>
              </a:rPr>
              <a:t>Pasa el código por un lector de códigos, se completa el campo izquierdo de la imagen y al seleccionar “aceptar” se cargan todos los datos de la solicitud.</a:t>
            </a:r>
          </a:p>
          <a:p>
            <a:pPr marL="0" indent="0" algn="just">
              <a:buNone/>
            </a:pPr>
            <a:endParaRPr lang="es-ES" sz="1400" dirty="0">
              <a:solidFill>
                <a:schemeClr val="tx2">
                  <a:lumMod val="75000"/>
                </a:schemeClr>
              </a:solidFill>
            </a:endParaRPr>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1336369" y="4745662"/>
            <a:ext cx="6367480" cy="1608863"/>
          </a:xfrm>
          <a:prstGeom prst="rect">
            <a:avLst/>
          </a:prstGeom>
          <a:noFill/>
          <a:ln>
            <a:noFill/>
          </a:ln>
        </p:spPr>
      </p:pic>
      <p:pic>
        <p:nvPicPr>
          <p:cNvPr id="5" name="Imagen 4"/>
          <p:cNvPicPr>
            <a:picLocks noChangeAspect="1"/>
          </p:cNvPicPr>
          <p:nvPr/>
        </p:nvPicPr>
        <p:blipFill>
          <a:blip r:embed="rId4"/>
          <a:stretch>
            <a:fillRect/>
          </a:stretch>
        </p:blipFill>
        <p:spPr>
          <a:xfrm>
            <a:off x="3527882" y="3787809"/>
            <a:ext cx="1984455" cy="797211"/>
          </a:xfrm>
          <a:prstGeom prst="rect">
            <a:avLst/>
          </a:prstGeom>
        </p:spPr>
      </p:pic>
      <p:sp>
        <p:nvSpPr>
          <p:cNvPr id="6" name="6 Flecha derecha"/>
          <p:cNvSpPr/>
          <p:nvPr/>
        </p:nvSpPr>
        <p:spPr>
          <a:xfrm rot="5400000">
            <a:off x="4206232" y="4858092"/>
            <a:ext cx="567401" cy="164134"/>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Tree>
    <p:extLst>
      <p:ext uri="{BB962C8B-B14F-4D97-AF65-F5344CB8AC3E}">
        <p14:creationId xmlns:p14="http://schemas.microsoft.com/office/powerpoint/2010/main" val="2647503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Para facilitar la búsqueda de solicitudes en </a:t>
            </a:r>
            <a:r>
              <a:rPr lang="es-ES" sz="1400" dirty="0" smtClean="0">
                <a:solidFill>
                  <a:schemeClr val="tx2">
                    <a:lumMod val="75000"/>
                  </a:schemeClr>
                </a:solidFill>
              </a:rPr>
              <a:t>la aplicación de gestión e incrementar la productividad de los gestores, </a:t>
            </a:r>
            <a:r>
              <a:rPr lang="es-ES" sz="1400" dirty="0">
                <a:solidFill>
                  <a:schemeClr val="tx2">
                    <a:lumMod val="75000"/>
                  </a:schemeClr>
                </a:solidFill>
              </a:rPr>
              <a:t>se añade el filtro de </a:t>
            </a:r>
            <a:r>
              <a:rPr lang="es-ES" sz="1400" b="1" dirty="0">
                <a:solidFill>
                  <a:schemeClr val="tx2">
                    <a:lumMod val="75000"/>
                  </a:schemeClr>
                </a:solidFill>
              </a:rPr>
              <a:t>“Solicita </a:t>
            </a:r>
            <a:r>
              <a:rPr lang="es-ES" sz="1400" b="1" dirty="0" smtClean="0">
                <a:solidFill>
                  <a:schemeClr val="tx2">
                    <a:lumMod val="75000"/>
                  </a:schemeClr>
                </a:solidFill>
              </a:rPr>
              <a:t>exención” </a:t>
            </a:r>
            <a:r>
              <a:rPr lang="es-ES" sz="1400" dirty="0" smtClean="0">
                <a:solidFill>
                  <a:schemeClr val="tx2">
                    <a:lumMod val="75000"/>
                  </a:schemeClr>
                </a:solidFill>
              </a:rPr>
              <a:t>en </a:t>
            </a:r>
            <a:r>
              <a:rPr lang="es-ES" sz="1400" dirty="0">
                <a:solidFill>
                  <a:schemeClr val="tx2">
                    <a:lumMod val="75000"/>
                  </a:schemeClr>
                </a:solidFill>
              </a:rPr>
              <a:t>las pantallas de </a:t>
            </a:r>
            <a:r>
              <a:rPr lang="es-ES" sz="1400" dirty="0" smtClean="0">
                <a:solidFill>
                  <a:schemeClr val="tx2">
                    <a:lumMod val="75000"/>
                  </a:schemeClr>
                </a:solidFill>
              </a:rPr>
              <a:t>búsqueda de solicitudes (ilustración 1). Además, este campo se incluye </a:t>
            </a:r>
            <a:r>
              <a:rPr lang="es-ES" sz="1400" dirty="0">
                <a:solidFill>
                  <a:schemeClr val="tx2">
                    <a:lumMod val="75000"/>
                  </a:schemeClr>
                </a:solidFill>
              </a:rPr>
              <a:t>en la Excel que se </a:t>
            </a:r>
            <a:r>
              <a:rPr lang="es-ES" sz="1400" dirty="0" smtClean="0">
                <a:solidFill>
                  <a:schemeClr val="tx2">
                    <a:lumMod val="75000"/>
                  </a:schemeClr>
                </a:solidFill>
              </a:rPr>
              <a:t>exporta</a:t>
            </a:r>
            <a:r>
              <a:rPr lang="es-ES" sz="1400" dirty="0">
                <a:solidFill>
                  <a:schemeClr val="tx2">
                    <a:lumMod val="75000"/>
                  </a:schemeClr>
                </a:solidFill>
              </a:rPr>
              <a:t> </a:t>
            </a:r>
            <a:r>
              <a:rPr lang="es-ES" sz="1400" dirty="0" smtClean="0">
                <a:solidFill>
                  <a:schemeClr val="tx2">
                    <a:lumMod val="75000"/>
                  </a:schemeClr>
                </a:solidFill>
              </a:rPr>
              <a:t>(ilustración 2)</a:t>
            </a:r>
          </a:p>
          <a:p>
            <a:pPr marL="0" indent="0" algn="just">
              <a:buNone/>
            </a:pPr>
            <a:endParaRPr lang="es-ES" sz="1400" dirty="0">
              <a:solidFill>
                <a:schemeClr val="tx2">
                  <a:lumMod val="75000"/>
                </a:schemeClr>
              </a:solidFill>
            </a:endParaRPr>
          </a:p>
          <a:p>
            <a:pPr marL="0" indent="0" algn="just">
              <a:buNone/>
            </a:pPr>
            <a:r>
              <a:rPr lang="es-ES" sz="1400" dirty="0">
                <a:solidFill>
                  <a:schemeClr val="tx2">
                    <a:lumMod val="75000"/>
                  </a:schemeClr>
                </a:solidFill>
              </a:rPr>
              <a:t>Se crea en la búsqueda de solicitudes registradas:</a:t>
            </a:r>
          </a:p>
          <a:p>
            <a:pPr marL="171450" indent="-171450" algn="just"/>
            <a:r>
              <a:rPr lang="es-ES" sz="1400" dirty="0">
                <a:solidFill>
                  <a:schemeClr val="tx2">
                    <a:lumMod val="75000"/>
                  </a:schemeClr>
                </a:solidFill>
                <a:hlinkClick r:id="rId2"/>
              </a:rPr>
              <a:t>https</a:t>
            </a:r>
            <a:r>
              <a:rPr lang="es-ES" sz="1400" dirty="0" smtClean="0">
                <a:solidFill>
                  <a:schemeClr val="tx2">
                    <a:lumMod val="75000"/>
                  </a:schemeClr>
                </a:solidFill>
                <a:hlinkClick r:id="rId2"/>
              </a:rPr>
              <a:t>://ipsgestion.redsara.es/IPSG/spring/buscarSolicitudesRegistradas</a:t>
            </a:r>
            <a:r>
              <a:rPr lang="es-ES" sz="1400" dirty="0">
                <a:solidFill>
                  <a:schemeClr val="tx2">
                    <a:lumMod val="75000"/>
                  </a:schemeClr>
                </a:solidFill>
                <a:hlinkClick r:id="rId2"/>
              </a:rPr>
              <a:t>?</a:t>
            </a:r>
            <a:endParaRPr lang="es-ES" sz="1400" dirty="0">
              <a:solidFill>
                <a:schemeClr val="tx2">
                  <a:lumMod val="75000"/>
                </a:schemeClr>
              </a:solidFill>
            </a:endParaRPr>
          </a:p>
          <a:p>
            <a:pPr marL="0" indent="0" algn="just">
              <a:buNone/>
            </a:pPr>
            <a:r>
              <a:rPr lang="es-ES" sz="1400" dirty="0">
                <a:solidFill>
                  <a:schemeClr val="tx2">
                    <a:lumMod val="75000"/>
                  </a:schemeClr>
                </a:solidFill>
              </a:rPr>
              <a:t>En solicitudes con incidencia:</a:t>
            </a:r>
          </a:p>
          <a:p>
            <a:pPr marL="171450" indent="-171450" algn="just"/>
            <a:r>
              <a:rPr lang="es-ES" sz="1400" dirty="0">
                <a:solidFill>
                  <a:schemeClr val="tx2">
                    <a:lumMod val="75000"/>
                  </a:schemeClr>
                </a:solidFill>
                <a:hlinkClick r:id="rId3"/>
              </a:rPr>
              <a:t>https</a:t>
            </a:r>
            <a:r>
              <a:rPr lang="es-ES" sz="1400" dirty="0" smtClean="0">
                <a:solidFill>
                  <a:schemeClr val="tx2">
                    <a:lumMod val="75000"/>
                  </a:schemeClr>
                </a:solidFill>
                <a:hlinkClick r:id="rId3"/>
              </a:rPr>
              <a:t>://ipsgestion.redsara.es/IPSG/spring/verBuscarSolicitudesIncidencias</a:t>
            </a:r>
            <a:r>
              <a:rPr lang="es-ES" sz="1400" dirty="0">
                <a:solidFill>
                  <a:schemeClr val="tx2">
                    <a:lumMod val="75000"/>
                  </a:schemeClr>
                </a:solidFill>
                <a:hlinkClick r:id="rId3"/>
              </a:rPr>
              <a:t>?</a:t>
            </a:r>
            <a:endParaRPr lang="es-ES" sz="1400" dirty="0">
              <a:solidFill>
                <a:schemeClr val="tx2">
                  <a:lumMod val="75000"/>
                </a:schemeClr>
              </a:solidFill>
            </a:endParaRPr>
          </a:p>
          <a:p>
            <a:pPr marL="0" indent="0" algn="just">
              <a:buNone/>
            </a:pPr>
            <a:r>
              <a:rPr lang="es-ES" sz="1400" dirty="0">
                <a:solidFill>
                  <a:schemeClr val="tx2">
                    <a:lumMod val="75000"/>
                  </a:schemeClr>
                </a:solidFill>
              </a:rPr>
              <a:t>En solicitudes presenciales:</a:t>
            </a:r>
          </a:p>
          <a:p>
            <a:pPr marL="171450" indent="-171450" algn="just"/>
            <a:r>
              <a:rPr lang="es-ES" sz="1400" dirty="0">
                <a:solidFill>
                  <a:schemeClr val="tx2">
                    <a:lumMod val="75000"/>
                  </a:schemeClr>
                </a:solidFill>
                <a:hlinkClick r:id="rId4"/>
              </a:rPr>
              <a:t>https</a:t>
            </a:r>
            <a:r>
              <a:rPr lang="es-ES" sz="1400" dirty="0" smtClean="0">
                <a:solidFill>
                  <a:schemeClr val="tx2">
                    <a:lumMod val="75000"/>
                  </a:schemeClr>
                </a:solidFill>
                <a:hlinkClick r:id="rId4"/>
              </a:rPr>
              <a:t>://ipsgestion.redsara.es/IPSG/spring/verBuscarSolicitudPresencial</a:t>
            </a:r>
            <a:r>
              <a:rPr lang="es-ES" sz="1400" dirty="0">
                <a:solidFill>
                  <a:schemeClr val="tx2">
                    <a:lumMod val="75000"/>
                  </a:schemeClr>
                </a:solidFill>
                <a:hlinkClick r:id="rId4"/>
              </a:rPr>
              <a:t>?</a:t>
            </a:r>
            <a:endParaRPr lang="es-ES" sz="1400" dirty="0">
              <a:solidFill>
                <a:schemeClr val="tx2">
                  <a:lumMod val="75000"/>
                </a:schemeClr>
              </a:solidFill>
            </a:endParaRPr>
          </a:p>
          <a:p>
            <a:pPr marL="0" indent="0" algn="just">
              <a:buNone/>
            </a:pPr>
            <a:r>
              <a:rPr lang="es-ES" sz="1400" dirty="0">
                <a:solidFill>
                  <a:schemeClr val="tx2">
                    <a:lumMod val="75000"/>
                  </a:schemeClr>
                </a:solidFill>
              </a:rPr>
              <a:t>En los modelos 790 cumplimentados:</a:t>
            </a:r>
          </a:p>
          <a:p>
            <a:pPr marL="171450" indent="-171450" algn="just"/>
            <a:r>
              <a:rPr lang="es-ES" sz="1400" dirty="0">
                <a:solidFill>
                  <a:schemeClr val="tx2">
                    <a:lumMod val="75000"/>
                  </a:schemeClr>
                </a:solidFill>
                <a:hlinkClick r:id="rId5"/>
              </a:rPr>
              <a:t>https</a:t>
            </a:r>
            <a:r>
              <a:rPr lang="es-ES" sz="1400" dirty="0" smtClean="0">
                <a:hlinkClick r:id="rId5"/>
              </a:rPr>
              <a:t>://ipsgestion.redsara.es/IPSG/spring/verBuscarModelo790</a:t>
            </a:r>
            <a:r>
              <a:rPr lang="es-ES" sz="1400" dirty="0">
                <a:hlinkClick r:id="rId5"/>
              </a:rPr>
              <a:t>?</a:t>
            </a:r>
            <a:endParaRPr lang="es-ES" sz="1400" dirty="0"/>
          </a:p>
          <a:p>
            <a:pPr marL="0" indent="0" algn="just">
              <a:buNone/>
            </a:pPr>
            <a:endParaRPr lang="es-ES" sz="1400" dirty="0"/>
          </a:p>
        </p:txBody>
      </p:sp>
    </p:spTree>
    <p:extLst>
      <p:ext uri="{BB962C8B-B14F-4D97-AF65-F5344CB8AC3E}">
        <p14:creationId xmlns:p14="http://schemas.microsoft.com/office/powerpoint/2010/main" val="3470665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1988840"/>
            <a:ext cx="8229600" cy="4429156"/>
          </a:xfrm>
          <a:noFill/>
        </p:spPr>
        <p:txBody>
          <a:bodyPr>
            <a:normAutofit/>
          </a:bodyPr>
          <a:lstStyle/>
          <a:p>
            <a:pPr marL="0" indent="0" algn="just">
              <a:buNone/>
            </a:pPr>
            <a:r>
              <a:rPr lang="es-ES" sz="1400" dirty="0" smtClean="0"/>
              <a:t> </a:t>
            </a:r>
            <a:endParaRPr lang="es-ES" sz="1400" dirty="0"/>
          </a:p>
        </p:txBody>
      </p:sp>
      <p:pic>
        <p:nvPicPr>
          <p:cNvPr id="5" name="Imagen 4"/>
          <p:cNvPicPr>
            <a:picLocks noChangeAspect="1"/>
          </p:cNvPicPr>
          <p:nvPr/>
        </p:nvPicPr>
        <p:blipFill>
          <a:blip r:embed="rId2"/>
          <a:stretch>
            <a:fillRect/>
          </a:stretch>
        </p:blipFill>
        <p:spPr>
          <a:xfrm>
            <a:off x="823626" y="2736310"/>
            <a:ext cx="5034413" cy="2722693"/>
          </a:xfrm>
          <a:prstGeom prst="rect">
            <a:avLst/>
          </a:prstGeom>
        </p:spPr>
      </p:pic>
      <p:sp>
        <p:nvSpPr>
          <p:cNvPr id="6" name="Rectángulo redondeado 5"/>
          <p:cNvSpPr/>
          <p:nvPr/>
        </p:nvSpPr>
        <p:spPr>
          <a:xfrm>
            <a:off x="971600" y="4653136"/>
            <a:ext cx="1332148" cy="50405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Imagen 6"/>
          <p:cNvPicPr>
            <a:picLocks noChangeAspect="1"/>
          </p:cNvPicPr>
          <p:nvPr/>
        </p:nvPicPr>
        <p:blipFill rotWithShape="1">
          <a:blip r:embed="rId3"/>
          <a:srcRect l="3549" t="25412"/>
          <a:stretch/>
        </p:blipFill>
        <p:spPr>
          <a:xfrm>
            <a:off x="6276390" y="2764872"/>
            <a:ext cx="1956817" cy="845443"/>
          </a:xfrm>
          <a:prstGeom prst="rect">
            <a:avLst/>
          </a:prstGeom>
        </p:spPr>
      </p:pic>
      <p:sp>
        <p:nvSpPr>
          <p:cNvPr id="8" name="Elipse 7"/>
          <p:cNvSpPr/>
          <p:nvPr/>
        </p:nvSpPr>
        <p:spPr>
          <a:xfrm>
            <a:off x="539552" y="2492896"/>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2 Marcador de contenido"/>
          <p:cNvSpPr txBox="1">
            <a:spLocks/>
          </p:cNvSpPr>
          <p:nvPr/>
        </p:nvSpPr>
        <p:spPr>
          <a:xfrm>
            <a:off x="587344" y="2521426"/>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1</a:t>
            </a:r>
            <a:endParaRPr lang="es-ES" sz="1400" b="1" dirty="0">
              <a:solidFill>
                <a:schemeClr val="bg1"/>
              </a:solidFill>
            </a:endParaRPr>
          </a:p>
        </p:txBody>
      </p:sp>
      <p:sp>
        <p:nvSpPr>
          <p:cNvPr id="10" name="Elipse 9"/>
          <p:cNvSpPr/>
          <p:nvPr/>
        </p:nvSpPr>
        <p:spPr>
          <a:xfrm>
            <a:off x="6048377" y="2564904"/>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2 Marcador de contenido"/>
          <p:cNvSpPr txBox="1">
            <a:spLocks/>
          </p:cNvSpPr>
          <p:nvPr/>
        </p:nvSpPr>
        <p:spPr>
          <a:xfrm>
            <a:off x="6084168" y="2601478"/>
            <a:ext cx="288457" cy="286892"/>
          </a:xfrm>
          <a:prstGeom prst="rect">
            <a:avLst/>
          </a:prstGeom>
          <a:noFill/>
          <a:ln w="25400" cap="flat" cmpd="sng" algn="ctr">
            <a:noFill/>
            <a:prstDash val="solid"/>
          </a:ln>
          <a:effectLst/>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b="1" dirty="0" smtClean="0">
                <a:solidFill>
                  <a:schemeClr val="bg1"/>
                </a:solidFill>
              </a:rPr>
              <a:t>2</a:t>
            </a:r>
            <a:endParaRPr lang="es-ES" sz="1400" b="1" dirty="0">
              <a:solidFill>
                <a:schemeClr val="bg1"/>
              </a:solidFill>
            </a:endParaRPr>
          </a:p>
        </p:txBody>
      </p:sp>
    </p:spTree>
    <p:extLst>
      <p:ext uri="{BB962C8B-B14F-4D97-AF65-F5344CB8AC3E}">
        <p14:creationId xmlns:p14="http://schemas.microsoft.com/office/powerpoint/2010/main" val="7677804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rPr>
              <a:t>Se ha implementado la opción de </a:t>
            </a:r>
            <a:r>
              <a:rPr lang="es-ES" sz="1400" b="1" dirty="0" smtClean="0">
                <a:solidFill>
                  <a:schemeClr val="tx2">
                    <a:lumMod val="75000"/>
                  </a:schemeClr>
                </a:solidFill>
              </a:rPr>
              <a:t>exportar </a:t>
            </a:r>
            <a:r>
              <a:rPr lang="es-ES" sz="1400" b="1" dirty="0">
                <a:solidFill>
                  <a:schemeClr val="tx2">
                    <a:lumMod val="75000"/>
                  </a:schemeClr>
                </a:solidFill>
              </a:rPr>
              <a:t>a Excel </a:t>
            </a:r>
            <a:r>
              <a:rPr lang="es-ES" sz="1400" dirty="0" smtClean="0">
                <a:solidFill>
                  <a:schemeClr val="tx2">
                    <a:lumMod val="75000"/>
                  </a:schemeClr>
                </a:solidFill>
              </a:rPr>
              <a:t>en todas las pantallas donde se consultan solicitudes:</a:t>
            </a:r>
            <a:endParaRPr lang="es-ES" sz="1400" dirty="0">
              <a:solidFill>
                <a:schemeClr val="tx2">
                  <a:lumMod val="75000"/>
                </a:schemeClr>
              </a:solidFill>
            </a:endParaRPr>
          </a:p>
          <a:p>
            <a:pPr algn="just"/>
            <a:endParaRPr lang="es-ES" sz="1400" dirty="0">
              <a:solidFill>
                <a:schemeClr val="tx2">
                  <a:lumMod val="75000"/>
                </a:schemeClr>
              </a:solidFill>
            </a:endParaRPr>
          </a:p>
          <a:p>
            <a:pPr marL="0" indent="0" algn="just">
              <a:buNone/>
            </a:pPr>
            <a:r>
              <a:rPr lang="es-ES" sz="1400" dirty="0">
                <a:solidFill>
                  <a:schemeClr val="tx2">
                    <a:lumMod val="75000"/>
                  </a:schemeClr>
                </a:solidFill>
              </a:rPr>
              <a:t>Búsqueda de solicitudes registradas:</a:t>
            </a:r>
          </a:p>
          <a:p>
            <a:pPr marL="171450" indent="-171450" algn="just"/>
            <a:r>
              <a:rPr lang="es-ES" sz="1400" dirty="0">
                <a:solidFill>
                  <a:schemeClr val="tx2">
                    <a:lumMod val="75000"/>
                  </a:schemeClr>
                </a:solidFill>
                <a:hlinkClick r:id="rId2"/>
              </a:rPr>
              <a:t>https</a:t>
            </a:r>
            <a:r>
              <a:rPr lang="es-ES" sz="1400" dirty="0" smtClean="0">
                <a:solidFill>
                  <a:schemeClr val="tx2">
                    <a:lumMod val="75000"/>
                  </a:schemeClr>
                </a:solidFill>
                <a:hlinkClick r:id="rId2"/>
              </a:rPr>
              <a:t>://ipsgestion.redsara.es/IPSG/spring/buscarSolicitudesRegistradas#Solicitudes</a:t>
            </a:r>
            <a:endParaRPr lang="es-ES" sz="1400" dirty="0">
              <a:solidFill>
                <a:schemeClr val="tx2">
                  <a:lumMod val="75000"/>
                </a:schemeClr>
              </a:solidFill>
            </a:endParaRPr>
          </a:p>
          <a:p>
            <a:pPr marL="0" indent="0" algn="just">
              <a:buNone/>
            </a:pPr>
            <a:r>
              <a:rPr lang="es-ES" sz="1400" dirty="0" smtClean="0">
                <a:solidFill>
                  <a:schemeClr val="tx2">
                    <a:lumMod val="75000"/>
                  </a:schemeClr>
                </a:solidFill>
              </a:rPr>
              <a:t>Búsqueda </a:t>
            </a:r>
            <a:r>
              <a:rPr lang="es-ES" sz="1400" dirty="0">
                <a:solidFill>
                  <a:schemeClr val="tx2">
                    <a:lumMod val="75000"/>
                  </a:schemeClr>
                </a:solidFill>
              </a:rPr>
              <a:t>de solicitudes con incidencia:</a:t>
            </a:r>
          </a:p>
          <a:p>
            <a:pPr marL="171450" indent="-171450" algn="just"/>
            <a:r>
              <a:rPr lang="es-ES" sz="1400" dirty="0">
                <a:solidFill>
                  <a:schemeClr val="tx2">
                    <a:lumMod val="75000"/>
                  </a:schemeClr>
                </a:solidFill>
                <a:hlinkClick r:id="rId3"/>
              </a:rPr>
              <a:t>https</a:t>
            </a:r>
            <a:r>
              <a:rPr lang="es-ES" sz="1400" dirty="0" smtClean="0">
                <a:solidFill>
                  <a:schemeClr val="tx2">
                    <a:lumMod val="75000"/>
                  </a:schemeClr>
                </a:solidFill>
                <a:hlinkClick r:id="rId3"/>
              </a:rPr>
              <a:t>://ipsgestion.redsara.es/IPSG/spring/buscarSolicitudesIncidencias#Solicitudes</a:t>
            </a:r>
            <a:endParaRPr lang="es-ES" sz="1400" dirty="0">
              <a:solidFill>
                <a:schemeClr val="tx2">
                  <a:lumMod val="75000"/>
                </a:schemeClr>
              </a:solidFill>
            </a:endParaRPr>
          </a:p>
          <a:p>
            <a:pPr marL="0" indent="0" algn="just">
              <a:buNone/>
            </a:pPr>
            <a:r>
              <a:rPr lang="es-ES" sz="1400" dirty="0" smtClean="0">
                <a:solidFill>
                  <a:schemeClr val="tx2">
                    <a:lumMod val="75000"/>
                  </a:schemeClr>
                </a:solidFill>
              </a:rPr>
              <a:t>Búsqueda </a:t>
            </a:r>
            <a:r>
              <a:rPr lang="es-ES" sz="1400" dirty="0">
                <a:solidFill>
                  <a:schemeClr val="tx2">
                    <a:lumMod val="75000"/>
                  </a:schemeClr>
                </a:solidFill>
              </a:rPr>
              <a:t>de solicitudes presenciales:</a:t>
            </a:r>
          </a:p>
          <a:p>
            <a:pPr marL="171450" indent="-171450" algn="just"/>
            <a:r>
              <a:rPr lang="es-ES" sz="1400" dirty="0">
                <a:solidFill>
                  <a:schemeClr val="tx2">
                    <a:lumMod val="75000"/>
                  </a:schemeClr>
                </a:solidFill>
                <a:hlinkClick r:id="rId4"/>
              </a:rPr>
              <a:t>https</a:t>
            </a:r>
            <a:r>
              <a:rPr lang="es-ES" sz="1400" dirty="0" smtClean="0">
                <a:solidFill>
                  <a:schemeClr val="tx2">
                    <a:lumMod val="75000"/>
                  </a:schemeClr>
                </a:solidFill>
                <a:hlinkClick r:id="rId4"/>
              </a:rPr>
              <a:t>://ipsgestion.redsara.es/IPSG/spring/buscarSolicitudPresencial#Sol</a:t>
            </a:r>
            <a:r>
              <a:rPr lang="es-ES" sz="1400" dirty="0">
                <a:solidFill>
                  <a:schemeClr val="tx2">
                    <a:lumMod val="75000"/>
                  </a:schemeClr>
                </a:solidFill>
                <a:hlinkClick r:id="rId4"/>
              </a:rPr>
              <a:t>.&amp;</a:t>
            </a:r>
            <a:r>
              <a:rPr lang="es-ES" sz="1400" dirty="0" smtClean="0">
                <a:solidFill>
                  <a:schemeClr val="tx2">
                    <a:lumMod val="75000"/>
                  </a:schemeClr>
                </a:solidFill>
                <a:hlinkClick r:id="rId4"/>
              </a:rPr>
              <a:t>nbspPresenciales</a:t>
            </a:r>
            <a:endParaRPr lang="es-ES" sz="1400" dirty="0">
              <a:solidFill>
                <a:schemeClr val="tx2">
                  <a:lumMod val="75000"/>
                </a:schemeClr>
              </a:solidFill>
            </a:endParaRPr>
          </a:p>
          <a:p>
            <a:pPr marL="0" indent="0" algn="just">
              <a:buNone/>
            </a:pPr>
            <a:r>
              <a:rPr lang="es-ES" sz="1400" dirty="0" smtClean="0">
                <a:solidFill>
                  <a:schemeClr val="tx2">
                    <a:lumMod val="75000"/>
                  </a:schemeClr>
                </a:solidFill>
              </a:rPr>
              <a:t>Búsqueda </a:t>
            </a:r>
            <a:r>
              <a:rPr lang="es-ES" sz="1400" dirty="0">
                <a:solidFill>
                  <a:schemeClr val="tx2">
                    <a:lumMod val="75000"/>
                  </a:schemeClr>
                </a:solidFill>
              </a:rPr>
              <a:t>de los modelos 790 cumplimentados:</a:t>
            </a:r>
          </a:p>
          <a:p>
            <a:pPr marL="171450" indent="-171450" algn="just"/>
            <a:r>
              <a:rPr lang="es-ES" sz="1400" dirty="0">
                <a:solidFill>
                  <a:schemeClr val="tx2">
                    <a:lumMod val="75000"/>
                  </a:schemeClr>
                </a:solidFill>
                <a:hlinkClick r:id="rId5"/>
              </a:rPr>
              <a:t>https</a:t>
            </a:r>
            <a:r>
              <a:rPr lang="es-ES" sz="1400" dirty="0" smtClean="0">
                <a:solidFill>
                  <a:schemeClr val="tx2">
                    <a:lumMod val="75000"/>
                  </a:schemeClr>
                </a:solidFill>
                <a:hlinkClick r:id="rId5"/>
              </a:rPr>
              <a:t>://ipsgestion.redsara.es/IPSG/spring/buscarModelo790#Sol</a:t>
            </a:r>
            <a:r>
              <a:rPr lang="es-ES" sz="1400" dirty="0">
                <a:solidFill>
                  <a:schemeClr val="tx2">
                    <a:lumMod val="75000"/>
                  </a:schemeClr>
                </a:solidFill>
                <a:hlinkClick r:id="rId5"/>
              </a:rPr>
              <a:t>.&amp;nbspPresenciales</a:t>
            </a:r>
            <a:endParaRPr lang="es-ES" sz="1400" dirty="0">
              <a:solidFill>
                <a:schemeClr val="tx2">
                  <a:lumMod val="75000"/>
                </a:schemeClr>
              </a:solidFill>
            </a:endParaRPr>
          </a:p>
          <a:p>
            <a:pPr marL="0" indent="0" algn="just">
              <a:buNone/>
            </a:pPr>
            <a:endParaRPr lang="es-ES" sz="1400" dirty="0" smtClean="0">
              <a:solidFill>
                <a:schemeClr val="tx2">
                  <a:lumMod val="75000"/>
                </a:schemeClr>
              </a:solidFill>
            </a:endParaRPr>
          </a:p>
        </p:txBody>
      </p:sp>
    </p:spTree>
    <p:extLst>
      <p:ext uri="{BB962C8B-B14F-4D97-AF65-F5344CB8AC3E}">
        <p14:creationId xmlns:p14="http://schemas.microsoft.com/office/powerpoint/2010/main" val="13042438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accent1">
                    <a:lumMod val="50000"/>
                  </a:schemeClr>
                </a:solidFill>
              </a:rPr>
              <a:t>Dado al uso masivo que está experimentando IPS, el número de solicitudes es tan alto que la gestión manual de cada una de ellas se hace cada vez más insostenible. Para poder sacar el listado de solicitudes presenciales había que registrarlas manualmente en la aplicación de gestión. Para que no sea necesaria esta acción, se </a:t>
            </a:r>
            <a:r>
              <a:rPr lang="es-ES" sz="1400" dirty="0">
                <a:solidFill>
                  <a:schemeClr val="accent1">
                    <a:lumMod val="50000"/>
                  </a:schemeClr>
                </a:solidFill>
              </a:rPr>
              <a:t>ha </a:t>
            </a:r>
            <a:r>
              <a:rPr lang="es-ES" sz="1400" dirty="0" smtClean="0">
                <a:solidFill>
                  <a:schemeClr val="accent1">
                    <a:lumMod val="50000"/>
                  </a:schemeClr>
                </a:solidFill>
              </a:rPr>
              <a:t>elaborado </a:t>
            </a:r>
            <a:r>
              <a:rPr lang="es-ES" sz="1400" dirty="0" smtClean="0">
                <a:solidFill>
                  <a:schemeClr val="tx2">
                    <a:lumMod val="75000"/>
                  </a:schemeClr>
                </a:solidFill>
              </a:rPr>
              <a:t>una </a:t>
            </a:r>
            <a:r>
              <a:rPr lang="es-ES" sz="1400" b="1" dirty="0">
                <a:solidFill>
                  <a:schemeClr val="tx2">
                    <a:lumMod val="75000"/>
                  </a:schemeClr>
                </a:solidFill>
              </a:rPr>
              <a:t>pantalla de búsqueda de solicitudes presenciales </a:t>
            </a:r>
            <a:r>
              <a:rPr lang="es-ES" sz="1400" b="1" dirty="0" smtClean="0">
                <a:solidFill>
                  <a:schemeClr val="tx2">
                    <a:lumMod val="75000"/>
                  </a:schemeClr>
                </a:solidFill>
              </a:rPr>
              <a:t>que </a:t>
            </a:r>
            <a:r>
              <a:rPr lang="es-ES" sz="1400" b="1" dirty="0">
                <a:solidFill>
                  <a:schemeClr val="tx2">
                    <a:lumMod val="75000"/>
                  </a:schemeClr>
                </a:solidFill>
              </a:rPr>
              <a:t>no se han dado de alta en la aplicación </a:t>
            </a:r>
            <a:r>
              <a:rPr lang="es-ES" sz="1400" dirty="0">
                <a:solidFill>
                  <a:schemeClr val="tx2">
                    <a:lumMod val="75000"/>
                  </a:schemeClr>
                </a:solidFill>
              </a:rPr>
              <a:t>de gestión. </a:t>
            </a:r>
            <a:r>
              <a:rPr lang="es-ES" sz="1400" dirty="0" smtClean="0">
                <a:solidFill>
                  <a:schemeClr val="tx2">
                    <a:lumMod val="75000"/>
                  </a:schemeClr>
                </a:solidFill>
              </a:rPr>
              <a:t>De modo que aparecerán todas las descargas que haya habido en el modelo 790.</a:t>
            </a:r>
            <a:endParaRPr lang="es-ES" sz="1400" dirty="0">
              <a:solidFill>
                <a:schemeClr val="tx2">
                  <a:lumMod val="75000"/>
                </a:schemeClr>
              </a:solidFill>
            </a:endParaRPr>
          </a:p>
          <a:p>
            <a:pPr marL="0" indent="0" algn="just">
              <a:buNone/>
            </a:pPr>
            <a:r>
              <a:rPr lang="es-ES" sz="1400" dirty="0">
                <a:solidFill>
                  <a:schemeClr val="tx2">
                    <a:lumMod val="75000"/>
                  </a:schemeClr>
                </a:solidFill>
              </a:rPr>
              <a:t>Se han añadido los mismos filtros que </a:t>
            </a:r>
            <a:r>
              <a:rPr lang="es-ES" sz="1400" dirty="0" smtClean="0">
                <a:solidFill>
                  <a:schemeClr val="tx2">
                    <a:lumMod val="75000"/>
                  </a:schemeClr>
                </a:solidFill>
              </a:rPr>
              <a:t>poseen el </a:t>
            </a:r>
            <a:r>
              <a:rPr lang="es-ES" sz="1400" dirty="0">
                <a:solidFill>
                  <a:schemeClr val="tx2">
                    <a:lumMod val="75000"/>
                  </a:schemeClr>
                </a:solidFill>
              </a:rPr>
              <a:t>resto de pantallas de búsqueda de solicitudes y se ha dado la opción de </a:t>
            </a:r>
            <a:r>
              <a:rPr lang="es-ES" sz="1400" b="1" dirty="0">
                <a:solidFill>
                  <a:schemeClr val="tx2">
                    <a:lumMod val="75000"/>
                  </a:schemeClr>
                </a:solidFill>
              </a:rPr>
              <a:t>exportar a Excel </a:t>
            </a:r>
            <a:r>
              <a:rPr lang="es-ES" sz="1400" dirty="0">
                <a:solidFill>
                  <a:schemeClr val="tx2">
                    <a:lumMod val="75000"/>
                  </a:schemeClr>
                </a:solidFill>
              </a:rPr>
              <a:t>y de realizar la </a:t>
            </a:r>
            <a:r>
              <a:rPr lang="es-ES" sz="1400" b="1" dirty="0">
                <a:solidFill>
                  <a:schemeClr val="tx2">
                    <a:lumMod val="75000"/>
                  </a:schemeClr>
                </a:solidFill>
              </a:rPr>
              <a:t>consulta por lotes </a:t>
            </a:r>
            <a:r>
              <a:rPr lang="es-ES" sz="1400" dirty="0">
                <a:solidFill>
                  <a:schemeClr val="tx2">
                    <a:lumMod val="75000"/>
                  </a:schemeClr>
                </a:solidFill>
              </a:rPr>
              <a:t>contra la PID.</a:t>
            </a:r>
          </a:p>
          <a:p>
            <a:pPr marL="0" indent="0" algn="just">
              <a:buNone/>
            </a:pPr>
            <a:endParaRPr lang="es-ES" sz="1400" dirty="0"/>
          </a:p>
        </p:txBody>
      </p:sp>
      <p:pic>
        <p:nvPicPr>
          <p:cNvPr id="6" name="Imagen 5"/>
          <p:cNvPicPr>
            <a:picLocks noChangeAspect="1"/>
          </p:cNvPicPr>
          <p:nvPr/>
        </p:nvPicPr>
        <p:blipFill>
          <a:blip r:embed="rId2"/>
          <a:stretch>
            <a:fillRect/>
          </a:stretch>
        </p:blipFill>
        <p:spPr>
          <a:xfrm>
            <a:off x="1326783" y="3692182"/>
            <a:ext cx="6274898" cy="2617138"/>
          </a:xfrm>
          <a:prstGeom prst="rect">
            <a:avLst/>
          </a:prstGeom>
        </p:spPr>
      </p:pic>
      <p:sp>
        <p:nvSpPr>
          <p:cNvPr id="5" name="Rectángulo redondeado 4"/>
          <p:cNvSpPr/>
          <p:nvPr/>
        </p:nvSpPr>
        <p:spPr>
          <a:xfrm>
            <a:off x="6012160" y="5648823"/>
            <a:ext cx="1661529" cy="288032"/>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7882775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Para facilitar la tarea de verificación de datos del ciudadano por parte del gestor, se han añadido dos columnas </a:t>
            </a:r>
            <a:r>
              <a:rPr lang="es-ES" sz="1400" dirty="0" smtClean="0">
                <a:solidFill>
                  <a:schemeClr val="tx2">
                    <a:lumMod val="75000"/>
                  </a:schemeClr>
                </a:solidFill>
              </a:rPr>
              <a:t>en la tabla de resultados de solicitudes, que </a:t>
            </a:r>
            <a:r>
              <a:rPr lang="es-ES" sz="1400" dirty="0">
                <a:solidFill>
                  <a:schemeClr val="tx2">
                    <a:lumMod val="75000"/>
                  </a:schemeClr>
                </a:solidFill>
              </a:rPr>
              <a:t>aportan información del resultado de las comprobaciones a la PID. En la tabla de resultados de las solicitudes se han añadido dos columnas: </a:t>
            </a:r>
          </a:p>
          <a:p>
            <a:pPr marL="171450" indent="-171450" algn="just">
              <a:buFontTx/>
              <a:buChar char="-"/>
            </a:pPr>
            <a:r>
              <a:rPr lang="es-ES" sz="1400" dirty="0">
                <a:solidFill>
                  <a:schemeClr val="tx2">
                    <a:lumMod val="75000"/>
                  </a:schemeClr>
                </a:solidFill>
              </a:rPr>
              <a:t>En una se indican si el aspirante es un </a:t>
            </a:r>
            <a:r>
              <a:rPr lang="es-ES" sz="1400" b="1" dirty="0">
                <a:solidFill>
                  <a:schemeClr val="tx2">
                    <a:lumMod val="75000"/>
                  </a:schemeClr>
                </a:solidFill>
              </a:rPr>
              <a:t>posible admitido </a:t>
            </a:r>
            <a:r>
              <a:rPr lang="es-ES" sz="1400" dirty="0">
                <a:solidFill>
                  <a:schemeClr val="tx2">
                    <a:lumMod val="75000"/>
                  </a:schemeClr>
                </a:solidFill>
              </a:rPr>
              <a:t>o un </a:t>
            </a:r>
            <a:r>
              <a:rPr lang="es-ES" sz="1400" b="1" dirty="0">
                <a:solidFill>
                  <a:schemeClr val="tx2">
                    <a:lumMod val="75000"/>
                  </a:schemeClr>
                </a:solidFill>
              </a:rPr>
              <a:t>posible </a:t>
            </a:r>
            <a:r>
              <a:rPr lang="es-ES" sz="1400" b="1" dirty="0" smtClean="0">
                <a:solidFill>
                  <a:schemeClr val="tx2">
                    <a:lumMod val="75000"/>
                  </a:schemeClr>
                </a:solidFill>
              </a:rPr>
              <a:t>excluido.</a:t>
            </a:r>
            <a:endParaRPr lang="es-ES" sz="1400" b="1" dirty="0">
              <a:solidFill>
                <a:schemeClr val="tx2">
                  <a:lumMod val="75000"/>
                </a:schemeClr>
              </a:solidFill>
            </a:endParaRPr>
          </a:p>
          <a:p>
            <a:pPr marL="171450" indent="-171450" algn="just">
              <a:buFontTx/>
              <a:buChar char="-"/>
            </a:pPr>
            <a:r>
              <a:rPr lang="es-ES" sz="1400" dirty="0">
                <a:solidFill>
                  <a:schemeClr val="tx2">
                    <a:lumMod val="75000"/>
                  </a:schemeClr>
                </a:solidFill>
              </a:rPr>
              <a:t>En otra se indica el resultado de la comprobación a la PID: </a:t>
            </a:r>
            <a:r>
              <a:rPr lang="es-ES" sz="1400" b="1" dirty="0">
                <a:solidFill>
                  <a:schemeClr val="tx2">
                    <a:lumMod val="75000"/>
                  </a:schemeClr>
                </a:solidFill>
              </a:rPr>
              <a:t>Comprobado y cumple</a:t>
            </a:r>
            <a:r>
              <a:rPr lang="es-ES" sz="1400" dirty="0">
                <a:solidFill>
                  <a:schemeClr val="tx2">
                    <a:lumMod val="75000"/>
                  </a:schemeClr>
                </a:solidFill>
              </a:rPr>
              <a:t>, </a:t>
            </a:r>
            <a:r>
              <a:rPr lang="es-ES" sz="1400" b="1" dirty="0">
                <a:solidFill>
                  <a:schemeClr val="tx2">
                    <a:lumMod val="75000"/>
                  </a:schemeClr>
                </a:solidFill>
              </a:rPr>
              <a:t>comprobado y no cumple</a:t>
            </a:r>
            <a:r>
              <a:rPr lang="es-ES" sz="1400" dirty="0">
                <a:solidFill>
                  <a:schemeClr val="tx2">
                    <a:lumMod val="75000"/>
                  </a:schemeClr>
                </a:solidFill>
              </a:rPr>
              <a:t>, </a:t>
            </a:r>
            <a:r>
              <a:rPr lang="es-ES" sz="1400" b="1" dirty="0">
                <a:solidFill>
                  <a:schemeClr val="tx2">
                    <a:lumMod val="75000"/>
                  </a:schemeClr>
                </a:solidFill>
              </a:rPr>
              <a:t>fallo en la comprobación </a:t>
            </a:r>
            <a:r>
              <a:rPr lang="es-ES" sz="1400" dirty="0">
                <a:solidFill>
                  <a:schemeClr val="tx2">
                    <a:lumMod val="75000"/>
                  </a:schemeClr>
                </a:solidFill>
              </a:rPr>
              <a:t>y </a:t>
            </a:r>
            <a:r>
              <a:rPr lang="es-ES" sz="1400" b="1" dirty="0">
                <a:solidFill>
                  <a:schemeClr val="tx2">
                    <a:lumMod val="75000"/>
                  </a:schemeClr>
                </a:solidFill>
              </a:rPr>
              <a:t>pendiente de comprobación</a:t>
            </a:r>
            <a:r>
              <a:rPr lang="es-ES" sz="1400" dirty="0" smtClean="0">
                <a:solidFill>
                  <a:schemeClr val="tx2">
                    <a:lumMod val="75000"/>
                  </a:schemeClr>
                </a:solidFill>
              </a:rPr>
              <a:t>.</a:t>
            </a:r>
          </a:p>
          <a:p>
            <a:pPr marL="0" indent="0" algn="just">
              <a:buNone/>
            </a:pPr>
            <a:endParaRPr lang="es-ES" sz="1400" dirty="0">
              <a:solidFill>
                <a:schemeClr val="tx2">
                  <a:lumMod val="75000"/>
                </a:schemeClr>
              </a:solidFill>
            </a:endParaRPr>
          </a:p>
          <a:p>
            <a:pPr algn="just"/>
            <a:r>
              <a:rPr lang="es-ES" sz="1400" dirty="0">
                <a:solidFill>
                  <a:schemeClr val="tx2">
                    <a:lumMod val="75000"/>
                  </a:schemeClr>
                </a:solidFill>
              </a:rPr>
              <a:t>Búsqueda de solicitudes registradas:</a:t>
            </a:r>
          </a:p>
          <a:p>
            <a:pPr marL="0" indent="0" algn="just">
              <a:buNone/>
            </a:pPr>
            <a:r>
              <a:rPr lang="es-ES" sz="1400" dirty="0">
                <a:solidFill>
                  <a:schemeClr val="tx2">
                    <a:lumMod val="75000"/>
                  </a:schemeClr>
                </a:solidFill>
                <a:hlinkClick r:id="rId2"/>
              </a:rPr>
              <a:t>https</a:t>
            </a:r>
            <a:r>
              <a:rPr lang="es-ES" sz="1400" dirty="0" smtClean="0">
                <a:solidFill>
                  <a:schemeClr val="tx2">
                    <a:lumMod val="75000"/>
                  </a:schemeClr>
                </a:solidFill>
                <a:hlinkClick r:id="rId2"/>
              </a:rPr>
              <a:t>://ipsgestion.redsara.es/IPSG/spring/buscarSolicitudesRegistradas#Solicitudes</a:t>
            </a:r>
            <a:endParaRPr lang="es-ES" sz="1400" dirty="0" smtClean="0">
              <a:solidFill>
                <a:schemeClr val="tx2">
                  <a:lumMod val="75000"/>
                </a:schemeClr>
              </a:solidFill>
            </a:endParaRPr>
          </a:p>
          <a:p>
            <a:pPr marL="0" indent="0" algn="just">
              <a:buNone/>
            </a:pPr>
            <a:endParaRPr lang="es-ES" sz="1400" dirty="0">
              <a:solidFill>
                <a:schemeClr val="tx2">
                  <a:lumMod val="75000"/>
                </a:schemeClr>
              </a:solidFill>
            </a:endParaRPr>
          </a:p>
          <a:p>
            <a:pPr algn="just"/>
            <a:r>
              <a:rPr lang="es-ES" sz="1400" dirty="0">
                <a:solidFill>
                  <a:schemeClr val="tx2">
                    <a:lumMod val="75000"/>
                  </a:schemeClr>
                </a:solidFill>
              </a:rPr>
              <a:t>Búsqueda de solicitudes con incidencia:</a:t>
            </a:r>
          </a:p>
          <a:p>
            <a:pPr marL="0" indent="0" algn="just">
              <a:buNone/>
            </a:pPr>
            <a:r>
              <a:rPr lang="es-ES" sz="1400" dirty="0">
                <a:solidFill>
                  <a:schemeClr val="tx2">
                    <a:lumMod val="75000"/>
                  </a:schemeClr>
                </a:solidFill>
                <a:hlinkClick r:id="rId3"/>
              </a:rPr>
              <a:t>https</a:t>
            </a:r>
            <a:r>
              <a:rPr lang="es-ES" sz="1400" dirty="0" smtClean="0">
                <a:solidFill>
                  <a:schemeClr val="tx2">
                    <a:lumMod val="75000"/>
                  </a:schemeClr>
                </a:solidFill>
                <a:hlinkClick r:id="rId3"/>
              </a:rPr>
              <a:t>://ipsgestion.redsara.es/IPSG/spring/buscarSolicitudesIncidencias#Solicitudes</a:t>
            </a:r>
            <a:endParaRPr lang="es-ES" sz="1400" dirty="0">
              <a:solidFill>
                <a:schemeClr val="tx2">
                  <a:lumMod val="75000"/>
                </a:schemeClr>
              </a:solidFill>
            </a:endParaRPr>
          </a:p>
          <a:p>
            <a:pPr marL="0" indent="0" algn="just">
              <a:buNone/>
            </a:pPr>
            <a:endParaRPr lang="es-ES" sz="1400" dirty="0">
              <a:solidFill>
                <a:schemeClr val="tx2">
                  <a:lumMod val="75000"/>
                </a:schemeClr>
              </a:solidFill>
            </a:endParaRPr>
          </a:p>
        </p:txBody>
      </p:sp>
    </p:spTree>
    <p:extLst>
      <p:ext uri="{BB962C8B-B14F-4D97-AF65-F5344CB8AC3E}">
        <p14:creationId xmlns:p14="http://schemas.microsoft.com/office/powerpoint/2010/main" val="24817654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t> </a:t>
            </a:r>
            <a:endParaRPr lang="es-ES" sz="1400" dirty="0"/>
          </a:p>
        </p:txBody>
      </p:sp>
      <p:pic>
        <p:nvPicPr>
          <p:cNvPr id="4" name="Imagen 3"/>
          <p:cNvPicPr>
            <a:picLocks noChangeAspect="1"/>
          </p:cNvPicPr>
          <p:nvPr/>
        </p:nvPicPr>
        <p:blipFill>
          <a:blip r:embed="rId2"/>
          <a:stretch>
            <a:fillRect/>
          </a:stretch>
        </p:blipFill>
        <p:spPr>
          <a:xfrm>
            <a:off x="7052702" y="2147096"/>
            <a:ext cx="1398627" cy="4177794"/>
          </a:xfrm>
          <a:prstGeom prst="rect">
            <a:avLst/>
          </a:prstGeom>
        </p:spPr>
      </p:pic>
      <p:pic>
        <p:nvPicPr>
          <p:cNvPr id="5" name="Imagen 4"/>
          <p:cNvPicPr>
            <a:picLocks noChangeAspect="1"/>
          </p:cNvPicPr>
          <p:nvPr/>
        </p:nvPicPr>
        <p:blipFill>
          <a:blip r:embed="rId3"/>
          <a:stretch>
            <a:fillRect/>
          </a:stretch>
        </p:blipFill>
        <p:spPr>
          <a:xfrm>
            <a:off x="635111" y="2838873"/>
            <a:ext cx="5766848" cy="3015549"/>
          </a:xfrm>
          <a:prstGeom prst="rect">
            <a:avLst/>
          </a:prstGeom>
        </p:spPr>
      </p:pic>
      <p:sp>
        <p:nvSpPr>
          <p:cNvPr id="6" name="Rectángulo redondeado 5"/>
          <p:cNvSpPr/>
          <p:nvPr/>
        </p:nvSpPr>
        <p:spPr>
          <a:xfrm>
            <a:off x="5378610" y="2708921"/>
            <a:ext cx="1080120" cy="3145502"/>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6 Flecha derecha"/>
          <p:cNvSpPr/>
          <p:nvPr/>
        </p:nvSpPr>
        <p:spPr>
          <a:xfrm>
            <a:off x="6029353" y="4278402"/>
            <a:ext cx="1211179" cy="15606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Tree>
    <p:extLst>
      <p:ext uri="{BB962C8B-B14F-4D97-AF65-F5344CB8AC3E}">
        <p14:creationId xmlns:p14="http://schemas.microsoft.com/office/powerpoint/2010/main" val="22837110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En </a:t>
            </a:r>
            <a:r>
              <a:rPr lang="es-ES" sz="1400" dirty="0" smtClean="0">
                <a:solidFill>
                  <a:schemeClr val="tx2">
                    <a:lumMod val="75000"/>
                  </a:schemeClr>
                </a:solidFill>
              </a:rPr>
              <a:t>el portar del ciudadano hay </a:t>
            </a:r>
            <a:r>
              <a:rPr lang="es-ES" sz="1400" dirty="0">
                <a:solidFill>
                  <a:schemeClr val="tx2">
                    <a:lumMod val="75000"/>
                  </a:schemeClr>
                </a:solidFill>
              </a:rPr>
              <a:t>ciertos </a:t>
            </a:r>
            <a:r>
              <a:rPr lang="es-ES" sz="1400" b="1" dirty="0">
                <a:solidFill>
                  <a:schemeClr val="tx2">
                    <a:lumMod val="75000"/>
                  </a:schemeClr>
                </a:solidFill>
              </a:rPr>
              <a:t>campos de texto libre </a:t>
            </a:r>
            <a:r>
              <a:rPr lang="es-ES" sz="1400" dirty="0">
                <a:solidFill>
                  <a:schemeClr val="tx2">
                    <a:lumMod val="75000"/>
                  </a:schemeClr>
                </a:solidFill>
              </a:rPr>
              <a:t>que desde la aplicación de </a:t>
            </a:r>
            <a:r>
              <a:rPr lang="es-ES" sz="1400" b="1" dirty="0" smtClean="0">
                <a:solidFill>
                  <a:schemeClr val="tx2">
                    <a:lumMod val="75000"/>
                  </a:schemeClr>
                </a:solidFill>
              </a:rPr>
              <a:t>gestión se </a:t>
            </a:r>
            <a:r>
              <a:rPr lang="es-ES" sz="1400" b="1" dirty="0">
                <a:solidFill>
                  <a:schemeClr val="tx2">
                    <a:lumMod val="75000"/>
                  </a:schemeClr>
                </a:solidFill>
              </a:rPr>
              <a:t>pueden configurar </a:t>
            </a:r>
            <a:r>
              <a:rPr lang="es-ES" sz="1400" dirty="0">
                <a:solidFill>
                  <a:schemeClr val="tx2">
                    <a:lumMod val="75000"/>
                  </a:schemeClr>
                </a:solidFill>
              </a:rPr>
              <a:t>para que se muestren como campos de texto libre o </a:t>
            </a:r>
            <a:r>
              <a:rPr lang="es-ES" sz="1400" b="1" dirty="0">
                <a:solidFill>
                  <a:schemeClr val="tx2">
                    <a:lumMod val="75000"/>
                  </a:schemeClr>
                </a:solidFill>
              </a:rPr>
              <a:t>como campos seleccionables</a:t>
            </a:r>
            <a:r>
              <a:rPr lang="es-ES" sz="1400" dirty="0">
                <a:solidFill>
                  <a:schemeClr val="tx2">
                    <a:lumMod val="75000"/>
                  </a:schemeClr>
                </a:solidFill>
              </a:rPr>
              <a:t>. Los campos a configurar son tres, y dependen de cada centro gestor. Se dan de alta </a:t>
            </a:r>
            <a:r>
              <a:rPr lang="es-ES" sz="1400" dirty="0" smtClean="0">
                <a:solidFill>
                  <a:schemeClr val="tx2">
                    <a:lumMod val="75000"/>
                  </a:schemeClr>
                </a:solidFill>
              </a:rPr>
              <a:t>siguientes pantallas nuevas:</a:t>
            </a:r>
          </a:p>
          <a:p>
            <a:pPr marL="0" indent="0" algn="just">
              <a:buNone/>
            </a:pPr>
            <a:endParaRPr lang="es-ES" sz="1400" dirty="0">
              <a:solidFill>
                <a:schemeClr val="tx2">
                  <a:lumMod val="75000"/>
                </a:schemeClr>
              </a:solidFill>
            </a:endParaRPr>
          </a:p>
          <a:p>
            <a:pPr marL="0" indent="0" algn="just">
              <a:buNone/>
            </a:pPr>
            <a:r>
              <a:rPr lang="es-ES" sz="1400" dirty="0">
                <a:solidFill>
                  <a:schemeClr val="tx2">
                    <a:lumMod val="75000"/>
                  </a:schemeClr>
                </a:solidFill>
              </a:rPr>
              <a:t>Otros </a:t>
            </a:r>
            <a:r>
              <a:rPr lang="es-ES" sz="1400" dirty="0" smtClean="0">
                <a:solidFill>
                  <a:schemeClr val="tx2">
                    <a:lumMod val="75000"/>
                  </a:schemeClr>
                </a:solidFill>
              </a:rPr>
              <a:t>títulos:</a:t>
            </a:r>
          </a:p>
          <a:p>
            <a:pPr algn="just"/>
            <a:r>
              <a:rPr lang="es-ES" sz="1400" dirty="0" smtClean="0">
                <a:solidFill>
                  <a:schemeClr val="tx2">
                    <a:lumMod val="75000"/>
                  </a:schemeClr>
                </a:solidFill>
              </a:rPr>
              <a:t> </a:t>
            </a:r>
            <a:r>
              <a:rPr lang="es-ES" sz="1400" dirty="0" smtClean="0">
                <a:solidFill>
                  <a:schemeClr val="tx2">
                    <a:lumMod val="75000"/>
                  </a:schemeClr>
                </a:solidFill>
                <a:hlinkClick r:id="rId2"/>
              </a:rPr>
              <a:t>https</a:t>
            </a:r>
            <a:r>
              <a:rPr lang="es-ES" sz="1400" dirty="0" smtClean="0">
                <a:solidFill>
                  <a:schemeClr val="tx2">
                    <a:lumMod val="75000"/>
                  </a:schemeClr>
                </a:solidFill>
                <a:hlinkClick r:id="rId2"/>
              </a:rPr>
              <a:t>://ipsgestion.redsara.es/IPSG/spring/buscarOtrosTitulos</a:t>
            </a:r>
            <a:endParaRPr lang="es-ES" sz="1400" dirty="0">
              <a:solidFill>
                <a:schemeClr val="tx2">
                  <a:lumMod val="75000"/>
                </a:schemeClr>
              </a:solidFill>
            </a:endParaRPr>
          </a:p>
        </p:txBody>
      </p:sp>
      <p:pic>
        <p:nvPicPr>
          <p:cNvPr id="4" name="Imagen 3"/>
          <p:cNvPicPr>
            <a:picLocks noChangeAspect="1"/>
          </p:cNvPicPr>
          <p:nvPr/>
        </p:nvPicPr>
        <p:blipFill>
          <a:blip r:embed="rId3"/>
          <a:stretch>
            <a:fillRect/>
          </a:stretch>
        </p:blipFill>
        <p:spPr>
          <a:xfrm>
            <a:off x="899592" y="3717032"/>
            <a:ext cx="7163821" cy="2160240"/>
          </a:xfrm>
          <a:prstGeom prst="rect">
            <a:avLst/>
          </a:prstGeom>
        </p:spPr>
      </p:pic>
    </p:spTree>
    <p:extLst>
      <p:ext uri="{BB962C8B-B14F-4D97-AF65-F5344CB8AC3E}">
        <p14:creationId xmlns:p14="http://schemas.microsoft.com/office/powerpoint/2010/main" val="34459301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Adaptación de </a:t>
            </a:r>
            <a:r>
              <a:rPr lang="es-ES" sz="1400" dirty="0" smtClean="0">
                <a:solidFill>
                  <a:schemeClr val="tx2">
                    <a:lumMod val="75000"/>
                  </a:schemeClr>
                </a:solidFill>
              </a:rPr>
              <a:t>discapacidad:</a:t>
            </a:r>
            <a:endParaRPr lang="es-ES" sz="1400" dirty="0">
              <a:solidFill>
                <a:schemeClr val="tx2">
                  <a:lumMod val="75000"/>
                </a:schemeClr>
              </a:solidFill>
            </a:endParaRPr>
          </a:p>
          <a:p>
            <a:pPr algn="just"/>
            <a:r>
              <a:rPr lang="es-ES" sz="1400" dirty="0">
                <a:solidFill>
                  <a:schemeClr val="tx2">
                    <a:lumMod val="75000"/>
                  </a:schemeClr>
                </a:solidFill>
                <a:hlinkClick r:id="rId2"/>
              </a:rPr>
              <a:t>https</a:t>
            </a:r>
            <a:r>
              <a:rPr lang="es-ES" sz="1400" dirty="0" smtClean="0">
                <a:solidFill>
                  <a:schemeClr val="tx2">
                    <a:lumMod val="75000"/>
                  </a:schemeClr>
                </a:solidFill>
                <a:hlinkClick r:id="rId2"/>
              </a:rPr>
              <a:t>://ipsgestion.redsara.es/IPSG/spring/buscarDiscapacidad</a:t>
            </a:r>
            <a:endParaRPr lang="es-ES" sz="1400" dirty="0">
              <a:solidFill>
                <a:schemeClr val="tx2">
                  <a:lumMod val="75000"/>
                </a:schemeClr>
              </a:solidFill>
            </a:endParaRPr>
          </a:p>
        </p:txBody>
      </p:sp>
      <p:pic>
        <p:nvPicPr>
          <p:cNvPr id="4" name="Imagen 3"/>
          <p:cNvPicPr>
            <a:picLocks noChangeAspect="1"/>
          </p:cNvPicPr>
          <p:nvPr/>
        </p:nvPicPr>
        <p:blipFill>
          <a:blip r:embed="rId3"/>
          <a:stretch>
            <a:fillRect/>
          </a:stretch>
        </p:blipFill>
        <p:spPr>
          <a:xfrm>
            <a:off x="1331640" y="3212976"/>
            <a:ext cx="6286666" cy="2448272"/>
          </a:xfrm>
          <a:prstGeom prst="rect">
            <a:avLst/>
          </a:prstGeom>
        </p:spPr>
      </p:pic>
    </p:spTree>
    <p:extLst>
      <p:ext uri="{BB962C8B-B14F-4D97-AF65-F5344CB8AC3E}">
        <p14:creationId xmlns:p14="http://schemas.microsoft.com/office/powerpoint/2010/main" val="22721869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Campos propios del </a:t>
            </a:r>
            <a:r>
              <a:rPr lang="es-ES" sz="1400" dirty="0" smtClean="0">
                <a:solidFill>
                  <a:schemeClr val="tx2">
                    <a:lumMod val="75000"/>
                  </a:schemeClr>
                </a:solidFill>
              </a:rPr>
              <a:t>modelo:</a:t>
            </a:r>
            <a:endParaRPr lang="es-ES" sz="1400" dirty="0">
              <a:solidFill>
                <a:schemeClr val="tx2">
                  <a:lumMod val="75000"/>
                </a:schemeClr>
              </a:solidFill>
            </a:endParaRPr>
          </a:p>
          <a:p>
            <a:pPr algn="just"/>
            <a:r>
              <a:rPr lang="es-ES" sz="1400" dirty="0">
                <a:solidFill>
                  <a:schemeClr val="tx2">
                    <a:lumMod val="75000"/>
                  </a:schemeClr>
                </a:solidFill>
                <a:hlinkClick r:id="rId2"/>
              </a:rPr>
              <a:t>h</a:t>
            </a:r>
            <a:r>
              <a:rPr lang="es-ES" sz="1400" dirty="0">
                <a:hlinkClick r:id="rId2"/>
              </a:rPr>
              <a:t>ttps</a:t>
            </a:r>
            <a:r>
              <a:rPr lang="es-ES" sz="1400" dirty="0" smtClean="0">
                <a:hlinkClick r:id="rId2"/>
              </a:rPr>
              <a:t>://ipsgestion.redsara.es/IPSG/spring/verModificarModelosGestion790?idCampo=1</a:t>
            </a:r>
            <a:endParaRPr lang="es-ES" sz="1400" dirty="0"/>
          </a:p>
        </p:txBody>
      </p:sp>
      <p:pic>
        <p:nvPicPr>
          <p:cNvPr id="4" name="Imagen 3"/>
          <p:cNvPicPr>
            <a:picLocks noChangeAspect="1"/>
          </p:cNvPicPr>
          <p:nvPr/>
        </p:nvPicPr>
        <p:blipFill rotWithShape="1">
          <a:blip r:embed="rId3"/>
          <a:srcRect l="1569" t="4159" r="782" b="1569"/>
          <a:stretch/>
        </p:blipFill>
        <p:spPr>
          <a:xfrm>
            <a:off x="1619672" y="2780928"/>
            <a:ext cx="5819411" cy="3471228"/>
          </a:xfrm>
          <a:prstGeom prst="rect">
            <a:avLst/>
          </a:prstGeom>
        </p:spPr>
      </p:pic>
    </p:spTree>
    <p:extLst>
      <p:ext uri="{BB962C8B-B14F-4D97-AF65-F5344CB8AC3E}">
        <p14:creationId xmlns:p14="http://schemas.microsoft.com/office/powerpoint/2010/main" val="11684840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A continuación, una vez que se hayan configurado los desplegables que se desean, es en el alta de la convocatoria donde se da la opción a los usuarios de que sean campos de texto libre o desplegables.</a:t>
            </a:r>
          </a:p>
          <a:p>
            <a:pPr marL="0" indent="0" algn="just">
              <a:buNone/>
            </a:pPr>
            <a:r>
              <a:rPr lang="es-ES" sz="1400" dirty="0">
                <a:solidFill>
                  <a:schemeClr val="tx2">
                    <a:lumMod val="75000"/>
                  </a:schemeClr>
                </a:solidFill>
              </a:rPr>
              <a:t>Alta </a:t>
            </a:r>
            <a:r>
              <a:rPr lang="es-ES" sz="1400" dirty="0" smtClean="0">
                <a:solidFill>
                  <a:schemeClr val="tx2">
                    <a:lumMod val="75000"/>
                  </a:schemeClr>
                </a:solidFill>
              </a:rPr>
              <a:t>convocatoria:</a:t>
            </a:r>
            <a:endParaRPr lang="es-ES" sz="1400" dirty="0">
              <a:solidFill>
                <a:schemeClr val="tx2">
                  <a:lumMod val="75000"/>
                </a:schemeClr>
              </a:solidFill>
            </a:endParaRPr>
          </a:p>
          <a:p>
            <a:pPr algn="just"/>
            <a:r>
              <a:rPr lang="es-ES" sz="1400" dirty="0">
                <a:solidFill>
                  <a:schemeClr val="tx2">
                    <a:lumMod val="75000"/>
                  </a:schemeClr>
                </a:solidFill>
                <a:hlinkClick r:id="rId2"/>
              </a:rPr>
              <a:t>https</a:t>
            </a:r>
            <a:r>
              <a:rPr lang="es-ES" sz="1400" dirty="0" smtClean="0">
                <a:solidFill>
                  <a:schemeClr val="tx2">
                    <a:lumMod val="75000"/>
                  </a:schemeClr>
                </a:solidFill>
                <a:hlinkClick r:id="rId2"/>
              </a:rPr>
              <a:t>://ipsgestion.redsara.es/IPSG/spring/crearConvocatoria#Convocatorias</a:t>
            </a:r>
            <a:endParaRPr lang="es-ES" sz="1400" dirty="0" smtClean="0">
              <a:solidFill>
                <a:schemeClr val="tx2">
                  <a:lumMod val="75000"/>
                </a:schemeClr>
              </a:solidFill>
            </a:endParaRPr>
          </a:p>
          <a:p>
            <a:pPr algn="just"/>
            <a:endParaRPr lang="es-ES" sz="1400" dirty="0" smtClean="0"/>
          </a:p>
          <a:p>
            <a:pPr marL="0" indent="0" algn="just">
              <a:buNone/>
            </a:pPr>
            <a:endParaRPr lang="es-ES" sz="1400" dirty="0"/>
          </a:p>
        </p:txBody>
      </p:sp>
      <p:pic>
        <p:nvPicPr>
          <p:cNvPr id="4" name="Imagen 3"/>
          <p:cNvPicPr>
            <a:picLocks noChangeAspect="1"/>
          </p:cNvPicPr>
          <p:nvPr/>
        </p:nvPicPr>
        <p:blipFill>
          <a:blip r:embed="rId3"/>
          <a:stretch>
            <a:fillRect/>
          </a:stretch>
        </p:blipFill>
        <p:spPr>
          <a:xfrm>
            <a:off x="4439727" y="3318768"/>
            <a:ext cx="4070035" cy="2990552"/>
          </a:xfrm>
          <a:prstGeom prst="rect">
            <a:avLst/>
          </a:prstGeom>
        </p:spPr>
      </p:pic>
      <p:sp>
        <p:nvSpPr>
          <p:cNvPr id="6" name="Rectángulo 5"/>
          <p:cNvSpPr/>
          <p:nvPr/>
        </p:nvSpPr>
        <p:spPr>
          <a:xfrm>
            <a:off x="457199" y="3318768"/>
            <a:ext cx="3805491" cy="1600438"/>
          </a:xfrm>
          <a:prstGeom prst="rect">
            <a:avLst/>
          </a:prstGeom>
        </p:spPr>
        <p:txBody>
          <a:bodyPr wrap="square">
            <a:spAutoFit/>
          </a:bodyPr>
          <a:lstStyle/>
          <a:p>
            <a:pPr algn="just"/>
            <a:r>
              <a:rPr lang="es-ES" sz="1400" dirty="0">
                <a:solidFill>
                  <a:schemeClr val="tx2">
                    <a:lumMod val="75000"/>
                  </a:schemeClr>
                </a:solidFill>
              </a:rPr>
              <a:t>Marcando el </a:t>
            </a:r>
            <a:r>
              <a:rPr lang="es-ES" sz="1400" dirty="0">
                <a:solidFill>
                  <a:schemeClr val="tx2">
                    <a:lumMod val="75000"/>
                  </a:schemeClr>
                </a:solidFill>
              </a:rPr>
              <a:t>check</a:t>
            </a:r>
            <a:r>
              <a:rPr lang="es-ES" sz="1400" dirty="0">
                <a:solidFill>
                  <a:schemeClr val="tx2">
                    <a:lumMod val="75000"/>
                  </a:schemeClr>
                </a:solidFill>
              </a:rPr>
              <a:t> se habilitan en formato desplegable en </a:t>
            </a:r>
            <a:r>
              <a:rPr lang="es-ES" sz="1400" dirty="0" smtClean="0">
                <a:solidFill>
                  <a:schemeClr val="tx2">
                    <a:lumMod val="75000"/>
                  </a:schemeClr>
                </a:solidFill>
              </a:rPr>
              <a:t>el portal del ciudadano. Posteriormente, </a:t>
            </a:r>
            <a:r>
              <a:rPr lang="es-ES" sz="1400" dirty="0">
                <a:solidFill>
                  <a:schemeClr val="tx2">
                    <a:lumMod val="75000"/>
                  </a:schemeClr>
                </a:solidFill>
              </a:rPr>
              <a:t>se deben elegir las opciones </a:t>
            </a:r>
            <a:r>
              <a:rPr lang="es-ES" sz="1400" dirty="0" smtClean="0">
                <a:solidFill>
                  <a:schemeClr val="tx2">
                    <a:lumMod val="75000"/>
                  </a:schemeClr>
                </a:solidFill>
              </a:rPr>
              <a:t>para </a:t>
            </a:r>
            <a:r>
              <a:rPr lang="es-ES" sz="1400" dirty="0">
                <a:solidFill>
                  <a:schemeClr val="tx2">
                    <a:lumMod val="75000"/>
                  </a:schemeClr>
                </a:solidFill>
              </a:rPr>
              <a:t>mostrar al ciudadano.</a:t>
            </a:r>
          </a:p>
          <a:p>
            <a:pPr algn="just"/>
            <a:endParaRPr lang="es-ES" sz="1400" dirty="0">
              <a:solidFill>
                <a:schemeClr val="tx2">
                  <a:lumMod val="75000"/>
                </a:schemeClr>
              </a:solidFill>
            </a:endParaRPr>
          </a:p>
          <a:p>
            <a:pPr algn="just"/>
            <a:r>
              <a:rPr lang="es-ES" sz="1400" dirty="0">
                <a:solidFill>
                  <a:schemeClr val="tx2">
                    <a:lumMod val="75000"/>
                  </a:schemeClr>
                </a:solidFill>
              </a:rPr>
              <a:t>Se muestra </a:t>
            </a:r>
            <a:r>
              <a:rPr lang="es-ES" sz="1400" dirty="0" smtClean="0">
                <a:solidFill>
                  <a:schemeClr val="tx2">
                    <a:lumMod val="75000"/>
                  </a:schemeClr>
                </a:solidFill>
              </a:rPr>
              <a:t>a la derecha un </a:t>
            </a:r>
            <a:r>
              <a:rPr lang="es-ES" sz="1400" dirty="0">
                <a:solidFill>
                  <a:schemeClr val="tx2">
                    <a:lumMod val="75000"/>
                  </a:schemeClr>
                </a:solidFill>
              </a:rPr>
              <a:t>ejemplo de las opciones creadas para </a:t>
            </a:r>
            <a:r>
              <a:rPr lang="es-ES" sz="1400" dirty="0" smtClean="0">
                <a:solidFill>
                  <a:schemeClr val="tx2">
                    <a:lumMod val="75000"/>
                  </a:schemeClr>
                </a:solidFill>
              </a:rPr>
              <a:t>un Centro Gestor.</a:t>
            </a:r>
            <a:endParaRPr lang="es-ES" sz="1400" dirty="0">
              <a:solidFill>
                <a:schemeClr val="tx2">
                  <a:lumMod val="75000"/>
                </a:schemeClr>
              </a:solidFill>
            </a:endParaRPr>
          </a:p>
        </p:txBody>
      </p:sp>
    </p:spTree>
    <p:extLst>
      <p:ext uri="{BB962C8B-B14F-4D97-AF65-F5344CB8AC3E}">
        <p14:creationId xmlns:p14="http://schemas.microsoft.com/office/powerpoint/2010/main" val="12823289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accent1">
                    <a:lumMod val="50000"/>
                  </a:schemeClr>
                </a:solidFill>
              </a:rPr>
              <a:t>Una vez dada de alta la convocatoria, en los formularios de inscripción tanto online como presencial, se </a:t>
            </a:r>
            <a:r>
              <a:rPr lang="es-ES" sz="1400" dirty="0" smtClean="0">
                <a:solidFill>
                  <a:schemeClr val="accent1">
                    <a:lumMod val="50000"/>
                  </a:schemeClr>
                </a:solidFill>
              </a:rPr>
              <a:t>muestran los campos </a:t>
            </a:r>
            <a:r>
              <a:rPr lang="es-ES" sz="1400" dirty="0">
                <a:solidFill>
                  <a:schemeClr val="accent1">
                    <a:lumMod val="50000"/>
                  </a:schemeClr>
                </a:solidFill>
              </a:rPr>
              <a:t>del siguiente modo:</a:t>
            </a:r>
          </a:p>
          <a:p>
            <a:pPr marL="0" indent="0" algn="just">
              <a:buNone/>
            </a:pPr>
            <a:endParaRPr lang="es-ES" sz="1400" dirty="0">
              <a:solidFill>
                <a:schemeClr val="accent1">
                  <a:lumMod val="50000"/>
                </a:schemeClr>
              </a:solidFill>
            </a:endParaRPr>
          </a:p>
        </p:txBody>
      </p:sp>
      <p:pic>
        <p:nvPicPr>
          <p:cNvPr id="4" name="Imagen 3"/>
          <p:cNvPicPr>
            <a:picLocks noChangeAspect="1"/>
          </p:cNvPicPr>
          <p:nvPr/>
        </p:nvPicPr>
        <p:blipFill>
          <a:blip r:embed="rId2"/>
          <a:stretch>
            <a:fillRect/>
          </a:stretch>
        </p:blipFill>
        <p:spPr>
          <a:xfrm>
            <a:off x="2141384" y="5078186"/>
            <a:ext cx="4709386" cy="1231134"/>
          </a:xfrm>
          <a:prstGeom prst="rect">
            <a:avLst/>
          </a:prstGeom>
        </p:spPr>
      </p:pic>
      <p:pic>
        <p:nvPicPr>
          <p:cNvPr id="5" name="Imagen 4"/>
          <p:cNvPicPr>
            <a:picLocks noChangeAspect="1"/>
          </p:cNvPicPr>
          <p:nvPr/>
        </p:nvPicPr>
        <p:blipFill>
          <a:blip r:embed="rId3"/>
          <a:stretch>
            <a:fillRect/>
          </a:stretch>
        </p:blipFill>
        <p:spPr>
          <a:xfrm>
            <a:off x="2123728" y="3645024"/>
            <a:ext cx="4727042" cy="1267351"/>
          </a:xfrm>
          <a:prstGeom prst="rect">
            <a:avLst/>
          </a:prstGeom>
        </p:spPr>
      </p:pic>
      <p:pic>
        <p:nvPicPr>
          <p:cNvPr id="6" name="Imagen 5"/>
          <p:cNvPicPr>
            <a:picLocks noChangeAspect="1"/>
          </p:cNvPicPr>
          <p:nvPr/>
        </p:nvPicPr>
        <p:blipFill>
          <a:blip r:embed="rId4"/>
          <a:stretch>
            <a:fillRect/>
          </a:stretch>
        </p:blipFill>
        <p:spPr>
          <a:xfrm>
            <a:off x="3303812" y="2568968"/>
            <a:ext cx="2366874" cy="955980"/>
          </a:xfrm>
          <a:prstGeom prst="rect">
            <a:avLst/>
          </a:prstGeom>
        </p:spPr>
      </p:pic>
    </p:spTree>
    <p:extLst>
      <p:ext uri="{BB962C8B-B14F-4D97-AF65-F5344CB8AC3E}">
        <p14:creationId xmlns:p14="http://schemas.microsoft.com/office/powerpoint/2010/main" val="16637840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rPr>
              <a:t>Para que sea más legible y no </a:t>
            </a:r>
            <a:r>
              <a:rPr lang="es-ES" sz="1400" dirty="0">
                <a:solidFill>
                  <a:schemeClr val="tx2">
                    <a:lumMod val="75000"/>
                  </a:schemeClr>
                </a:solidFill>
              </a:rPr>
              <a:t>salga el listado completo de </a:t>
            </a:r>
            <a:r>
              <a:rPr lang="es-ES" sz="1400" dirty="0" smtClean="0">
                <a:solidFill>
                  <a:schemeClr val="tx2">
                    <a:lumMod val="75000"/>
                  </a:schemeClr>
                </a:solidFill>
              </a:rPr>
              <a:t>titulaciones en el alta de las convocatorias, </a:t>
            </a:r>
            <a:r>
              <a:rPr lang="es-ES" sz="1400" dirty="0">
                <a:solidFill>
                  <a:schemeClr val="tx2">
                    <a:lumMod val="75000"/>
                  </a:schemeClr>
                </a:solidFill>
              </a:rPr>
              <a:t>se dota a la pantalla </a:t>
            </a:r>
            <a:r>
              <a:rPr lang="es-ES" sz="1400" dirty="0" smtClean="0">
                <a:solidFill>
                  <a:schemeClr val="tx2">
                    <a:lumMod val="75000"/>
                  </a:schemeClr>
                </a:solidFill>
              </a:rPr>
              <a:t>con </a:t>
            </a:r>
            <a:r>
              <a:rPr lang="es-ES" sz="1400" dirty="0">
                <a:solidFill>
                  <a:schemeClr val="tx2">
                    <a:lumMod val="75000"/>
                  </a:schemeClr>
                </a:solidFill>
              </a:rPr>
              <a:t>un </a:t>
            </a:r>
            <a:r>
              <a:rPr lang="es-ES" sz="1400" b="1" dirty="0">
                <a:solidFill>
                  <a:schemeClr val="tx2">
                    <a:lumMod val="75000"/>
                  </a:schemeClr>
                </a:solidFill>
              </a:rPr>
              <a:t>buscador predictivo de titulaciones</a:t>
            </a:r>
            <a:r>
              <a:rPr lang="es-ES" sz="1400" dirty="0">
                <a:solidFill>
                  <a:schemeClr val="tx2">
                    <a:lumMod val="75000"/>
                  </a:schemeClr>
                </a:solidFill>
              </a:rPr>
              <a:t>. De este modo al usuario le será más fácil encontrar las titulaciones necesarias. </a:t>
            </a:r>
            <a:endParaRPr lang="es-ES" sz="1400" dirty="0" smtClean="0">
              <a:solidFill>
                <a:schemeClr val="tx2">
                  <a:lumMod val="75000"/>
                </a:schemeClr>
              </a:solidFill>
            </a:endParaRPr>
          </a:p>
          <a:p>
            <a:pPr marL="0" indent="0" algn="just">
              <a:buNone/>
            </a:pPr>
            <a:endParaRPr lang="es-ES" sz="1400" dirty="0">
              <a:solidFill>
                <a:schemeClr val="tx2">
                  <a:lumMod val="75000"/>
                </a:schemeClr>
              </a:solidFill>
            </a:endParaRPr>
          </a:p>
          <a:p>
            <a:pPr marL="0" indent="0" algn="just">
              <a:buNone/>
            </a:pPr>
            <a:r>
              <a:rPr lang="es-ES" sz="1400" dirty="0">
                <a:solidFill>
                  <a:schemeClr val="tx2">
                    <a:lumMod val="75000"/>
                  </a:schemeClr>
                </a:solidFill>
              </a:rPr>
              <a:t>Alta convocatoria</a:t>
            </a:r>
          </a:p>
          <a:p>
            <a:pPr algn="just"/>
            <a:r>
              <a:rPr lang="es-ES" sz="1400" dirty="0">
                <a:hlinkClick r:id="rId2"/>
              </a:rPr>
              <a:t>https</a:t>
            </a:r>
            <a:r>
              <a:rPr lang="es-ES" sz="1400" dirty="0" smtClean="0">
                <a:hlinkClick r:id="rId2"/>
              </a:rPr>
              <a:t>://ipsgestion.redsara.es/IPSG/spring/crearConvocatoria#Convocatorias</a:t>
            </a:r>
            <a:endParaRPr lang="es-ES" sz="1400" dirty="0"/>
          </a:p>
        </p:txBody>
      </p:sp>
      <p:pic>
        <p:nvPicPr>
          <p:cNvPr id="4" name="Imagen 3"/>
          <p:cNvPicPr>
            <a:picLocks noChangeAspect="1"/>
          </p:cNvPicPr>
          <p:nvPr/>
        </p:nvPicPr>
        <p:blipFill>
          <a:blip r:embed="rId3"/>
          <a:stretch>
            <a:fillRect/>
          </a:stretch>
        </p:blipFill>
        <p:spPr>
          <a:xfrm>
            <a:off x="1475656" y="3861048"/>
            <a:ext cx="5662151" cy="1112616"/>
          </a:xfrm>
          <a:prstGeom prst="rect">
            <a:avLst/>
          </a:prstGeom>
        </p:spPr>
      </p:pic>
    </p:spTree>
    <p:extLst>
      <p:ext uri="{BB962C8B-B14F-4D97-AF65-F5344CB8AC3E}">
        <p14:creationId xmlns:p14="http://schemas.microsoft.com/office/powerpoint/2010/main" val="23961204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Los usuarios en la aplicación de </a:t>
            </a:r>
            <a:r>
              <a:rPr lang="es-ES" sz="1400" dirty="0" smtClean="0">
                <a:solidFill>
                  <a:schemeClr val="tx2">
                    <a:lumMod val="75000"/>
                  </a:schemeClr>
                </a:solidFill>
              </a:rPr>
              <a:t>gestión pueden </a:t>
            </a:r>
            <a:r>
              <a:rPr lang="es-ES" sz="1400" dirty="0">
                <a:solidFill>
                  <a:schemeClr val="tx2">
                    <a:lumMod val="75000"/>
                  </a:schemeClr>
                </a:solidFill>
              </a:rPr>
              <a:t>exportar las solicitudes de los </a:t>
            </a:r>
            <a:r>
              <a:rPr lang="es-ES" sz="1400" dirty="0" smtClean="0">
                <a:solidFill>
                  <a:schemeClr val="tx2">
                    <a:lumMod val="75000"/>
                  </a:schemeClr>
                </a:solidFill>
              </a:rPr>
              <a:t>ciudadanos y sus adjuntos. </a:t>
            </a:r>
            <a:r>
              <a:rPr lang="es-ES" sz="1400" dirty="0">
                <a:solidFill>
                  <a:schemeClr val="tx2">
                    <a:lumMod val="75000"/>
                  </a:schemeClr>
                </a:solidFill>
              </a:rPr>
              <a:t>Actualmente, se crea un ZIP con carpetas en su interior con el número de solicitud correspondiente. Se ha incorporado poder elegir la </a:t>
            </a:r>
            <a:r>
              <a:rPr lang="es-ES" sz="1400" b="1" dirty="0">
                <a:solidFill>
                  <a:schemeClr val="tx2">
                    <a:lumMod val="75000"/>
                  </a:schemeClr>
                </a:solidFill>
              </a:rPr>
              <a:t>opción en la que se desea ordenar la exportación</a:t>
            </a:r>
            <a:r>
              <a:rPr lang="es-ES" sz="1400" dirty="0">
                <a:solidFill>
                  <a:schemeClr val="tx2">
                    <a:lumMod val="75000"/>
                  </a:schemeClr>
                </a:solidFill>
              </a:rPr>
              <a:t>:</a:t>
            </a:r>
          </a:p>
          <a:p>
            <a:pPr marL="171450" indent="-171450" algn="just"/>
            <a:r>
              <a:rPr lang="es-ES" sz="1400" dirty="0">
                <a:solidFill>
                  <a:schemeClr val="tx2">
                    <a:lumMod val="75000"/>
                  </a:schemeClr>
                </a:solidFill>
              </a:rPr>
              <a:t>Por nombre</a:t>
            </a:r>
          </a:p>
          <a:p>
            <a:pPr marL="171450" indent="-171450" algn="just"/>
            <a:r>
              <a:rPr lang="es-ES" sz="1400" dirty="0">
                <a:solidFill>
                  <a:schemeClr val="tx2">
                    <a:lumMod val="75000"/>
                  </a:schemeClr>
                </a:solidFill>
              </a:rPr>
              <a:t>Primer apellido</a:t>
            </a:r>
          </a:p>
          <a:p>
            <a:pPr marL="171450" indent="-171450" algn="just"/>
            <a:r>
              <a:rPr lang="es-ES" sz="1400" dirty="0">
                <a:solidFill>
                  <a:schemeClr val="tx2">
                    <a:lumMod val="75000"/>
                  </a:schemeClr>
                </a:solidFill>
              </a:rPr>
              <a:t>Documento de identidad</a:t>
            </a:r>
          </a:p>
          <a:p>
            <a:pPr marL="171450" indent="-171450" algn="just"/>
            <a:r>
              <a:rPr lang="es-ES" sz="1400" dirty="0">
                <a:solidFill>
                  <a:schemeClr val="tx2">
                    <a:lumMod val="75000"/>
                  </a:schemeClr>
                </a:solidFill>
              </a:rPr>
              <a:t>Número de justificante</a:t>
            </a:r>
          </a:p>
          <a:p>
            <a:pPr marL="0" indent="0" algn="just">
              <a:buNone/>
            </a:pPr>
            <a:endParaRPr lang="es-ES" sz="1400" dirty="0">
              <a:solidFill>
                <a:schemeClr val="tx2">
                  <a:lumMod val="75000"/>
                </a:schemeClr>
              </a:solidFill>
            </a:endParaRPr>
          </a:p>
        </p:txBody>
      </p:sp>
      <p:pic>
        <p:nvPicPr>
          <p:cNvPr id="4" name="Imagen 3"/>
          <p:cNvPicPr>
            <a:picLocks noChangeAspect="1"/>
          </p:cNvPicPr>
          <p:nvPr/>
        </p:nvPicPr>
        <p:blipFill>
          <a:blip r:embed="rId2"/>
          <a:stretch>
            <a:fillRect/>
          </a:stretch>
        </p:blipFill>
        <p:spPr>
          <a:xfrm>
            <a:off x="2843808" y="2780928"/>
            <a:ext cx="5381911" cy="3484614"/>
          </a:xfrm>
          <a:prstGeom prst="rect">
            <a:avLst/>
          </a:prstGeom>
        </p:spPr>
      </p:pic>
      <p:sp>
        <p:nvSpPr>
          <p:cNvPr id="5" name="Rectángulo redondeado 4"/>
          <p:cNvSpPr/>
          <p:nvPr/>
        </p:nvSpPr>
        <p:spPr>
          <a:xfrm>
            <a:off x="6156176" y="5545462"/>
            <a:ext cx="1224136" cy="360040"/>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8638406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46856" y="1978119"/>
            <a:ext cx="8229600" cy="4429156"/>
          </a:xfrm>
          <a:noFill/>
        </p:spPr>
        <p:txBody>
          <a:bodyPr>
            <a:normAutofit/>
          </a:bodyPr>
          <a:lstStyle/>
          <a:p>
            <a:pPr marL="0" indent="0" algn="just">
              <a:buNone/>
            </a:pPr>
            <a:r>
              <a:rPr lang="es-ES" sz="1400" dirty="0" smtClean="0"/>
              <a:t> </a:t>
            </a:r>
            <a:endParaRPr lang="es-ES" sz="1400" dirty="0"/>
          </a:p>
        </p:txBody>
      </p:sp>
      <p:pic>
        <p:nvPicPr>
          <p:cNvPr id="5" name="Imagen 4"/>
          <p:cNvPicPr>
            <a:picLocks noChangeAspect="1"/>
          </p:cNvPicPr>
          <p:nvPr/>
        </p:nvPicPr>
        <p:blipFill>
          <a:blip r:embed="rId2"/>
          <a:stretch>
            <a:fillRect/>
          </a:stretch>
        </p:blipFill>
        <p:spPr>
          <a:xfrm>
            <a:off x="569059" y="2770418"/>
            <a:ext cx="3820871" cy="2808312"/>
          </a:xfrm>
          <a:prstGeom prst="rect">
            <a:avLst/>
          </a:prstGeom>
        </p:spPr>
      </p:pic>
      <p:sp>
        <p:nvSpPr>
          <p:cNvPr id="6" name="6 Flecha derecha"/>
          <p:cNvSpPr/>
          <p:nvPr/>
        </p:nvSpPr>
        <p:spPr>
          <a:xfrm>
            <a:off x="4067944" y="4935792"/>
            <a:ext cx="1080119" cy="15606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
        <p:nvSpPr>
          <p:cNvPr id="7" name="2 Marcador de contenido"/>
          <p:cNvSpPr txBox="1">
            <a:spLocks/>
          </p:cNvSpPr>
          <p:nvPr/>
        </p:nvSpPr>
        <p:spPr>
          <a:xfrm>
            <a:off x="446856" y="2038077"/>
            <a:ext cx="8229600" cy="598835"/>
          </a:xfrm>
          <a:prstGeom prst="rect">
            <a:avLst/>
          </a:prstGeom>
          <a:noFill/>
          <a:ln w="25400" cap="flat" cmpd="sng" algn="ctr">
            <a:noFill/>
            <a:prstDash val="solid"/>
          </a:ln>
          <a:effectLst/>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dirty="0" smtClean="0">
                <a:solidFill>
                  <a:schemeClr val="tx2">
                    <a:lumMod val="75000"/>
                  </a:schemeClr>
                </a:solidFill>
              </a:rPr>
              <a:t>A continuación se muestra un ejemplo de la exportación de justificantes y adjuntos ordenados por nombre:</a:t>
            </a:r>
            <a:endParaRPr lang="es-ES" sz="1400" dirty="0">
              <a:solidFill>
                <a:schemeClr val="tx2">
                  <a:lumMod val="75000"/>
                </a:schemeClr>
              </a:solidFill>
            </a:endParaRPr>
          </a:p>
        </p:txBody>
      </p:sp>
      <p:pic>
        <p:nvPicPr>
          <p:cNvPr id="8" name="Imagen 7"/>
          <p:cNvPicPr>
            <a:picLocks noChangeAspect="1"/>
          </p:cNvPicPr>
          <p:nvPr/>
        </p:nvPicPr>
        <p:blipFill>
          <a:blip r:embed="rId3"/>
          <a:stretch>
            <a:fillRect/>
          </a:stretch>
        </p:blipFill>
        <p:spPr>
          <a:xfrm>
            <a:off x="5148063" y="4292855"/>
            <a:ext cx="3505200" cy="1285875"/>
          </a:xfrm>
          <a:prstGeom prst="rect">
            <a:avLst/>
          </a:prstGeom>
        </p:spPr>
      </p:pic>
    </p:spTree>
    <p:extLst>
      <p:ext uri="{BB962C8B-B14F-4D97-AF65-F5344CB8AC3E}">
        <p14:creationId xmlns:p14="http://schemas.microsoft.com/office/powerpoint/2010/main" val="27675145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t> </a:t>
            </a:r>
            <a:endParaRPr lang="es-ES" sz="1400" dirty="0"/>
          </a:p>
        </p:txBody>
      </p:sp>
      <p:pic>
        <p:nvPicPr>
          <p:cNvPr id="4" name="Imagen 3"/>
          <p:cNvPicPr>
            <a:picLocks noChangeAspect="1"/>
          </p:cNvPicPr>
          <p:nvPr/>
        </p:nvPicPr>
        <p:blipFill>
          <a:blip r:embed="rId2"/>
          <a:stretch>
            <a:fillRect/>
          </a:stretch>
        </p:blipFill>
        <p:spPr>
          <a:xfrm>
            <a:off x="789968" y="2924944"/>
            <a:ext cx="3594825" cy="2641304"/>
          </a:xfrm>
          <a:prstGeom prst="rect">
            <a:avLst/>
          </a:prstGeom>
        </p:spPr>
      </p:pic>
      <p:sp>
        <p:nvSpPr>
          <p:cNvPr id="5" name="6 Flecha derecha"/>
          <p:cNvSpPr/>
          <p:nvPr/>
        </p:nvSpPr>
        <p:spPr>
          <a:xfrm>
            <a:off x="4067944" y="4941168"/>
            <a:ext cx="1211179" cy="15606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pic>
        <p:nvPicPr>
          <p:cNvPr id="6" name="Imagen 5"/>
          <p:cNvPicPr>
            <a:picLocks noChangeAspect="1"/>
          </p:cNvPicPr>
          <p:nvPr/>
        </p:nvPicPr>
        <p:blipFill rotWithShape="1">
          <a:blip r:embed="rId3"/>
          <a:srcRect t="50194"/>
          <a:stretch/>
        </p:blipFill>
        <p:spPr>
          <a:xfrm>
            <a:off x="5281380" y="3933056"/>
            <a:ext cx="3244782" cy="1633192"/>
          </a:xfrm>
          <a:prstGeom prst="rect">
            <a:avLst/>
          </a:prstGeom>
        </p:spPr>
      </p:pic>
      <p:sp>
        <p:nvSpPr>
          <p:cNvPr id="7" name="2 Marcador de contenido"/>
          <p:cNvSpPr txBox="1">
            <a:spLocks/>
          </p:cNvSpPr>
          <p:nvPr/>
        </p:nvSpPr>
        <p:spPr>
          <a:xfrm>
            <a:off x="455712" y="2038077"/>
            <a:ext cx="8229600" cy="598835"/>
          </a:xfrm>
          <a:prstGeom prst="rect">
            <a:avLst/>
          </a:prstGeom>
          <a:noFill/>
          <a:ln w="25400" cap="flat" cmpd="sng" algn="ctr">
            <a:noFill/>
            <a:prstDash val="solid"/>
          </a:ln>
          <a:effectLst/>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accent2">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2">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s-ES" sz="1400" dirty="0" smtClean="0">
                <a:solidFill>
                  <a:schemeClr val="tx2">
                    <a:lumMod val="75000"/>
                  </a:schemeClr>
                </a:solidFill>
              </a:rPr>
              <a:t>A continuación se muestra un ejemplo de la exportación de justificantes y adjuntos ordenados por número de justificante:</a:t>
            </a:r>
            <a:endParaRPr lang="es-ES" sz="1400" dirty="0">
              <a:solidFill>
                <a:schemeClr val="tx2">
                  <a:lumMod val="75000"/>
                </a:schemeClr>
              </a:solidFill>
            </a:endParaRPr>
          </a:p>
        </p:txBody>
      </p:sp>
    </p:spTree>
    <p:extLst>
      <p:ext uri="{BB962C8B-B14F-4D97-AF65-F5344CB8AC3E}">
        <p14:creationId xmlns:p14="http://schemas.microsoft.com/office/powerpoint/2010/main" val="19561777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rPr>
              <a:t>Para facilitar la comunicación con un centro gestor, se ha implementado la funcionalidad de </a:t>
            </a:r>
            <a:r>
              <a:rPr lang="es-ES" sz="1400" b="1" dirty="0" smtClean="0">
                <a:solidFill>
                  <a:schemeClr val="tx2">
                    <a:lumMod val="75000"/>
                  </a:schemeClr>
                </a:solidFill>
              </a:rPr>
              <a:t>exportar en formato Excel los usuarios del portal de gestión</a:t>
            </a:r>
            <a:r>
              <a:rPr lang="es-ES" sz="1400" dirty="0" smtClean="0">
                <a:solidFill>
                  <a:schemeClr val="tx2">
                    <a:lumMod val="75000"/>
                  </a:schemeClr>
                </a:solidFill>
              </a:rPr>
              <a:t>.</a:t>
            </a:r>
          </a:p>
          <a:p>
            <a:pPr marL="0" indent="0" algn="just">
              <a:buNone/>
            </a:pPr>
            <a:r>
              <a:rPr lang="es-ES" sz="1400" dirty="0" smtClean="0">
                <a:solidFill>
                  <a:schemeClr val="tx2">
                    <a:lumMod val="75000"/>
                  </a:schemeClr>
                </a:solidFill>
              </a:rPr>
              <a:t>Búsqueda de usuarios</a:t>
            </a:r>
          </a:p>
          <a:p>
            <a:pPr algn="just"/>
            <a:r>
              <a:rPr lang="es-ES" sz="1400" dirty="0" smtClean="0">
                <a:hlinkClick r:id="rId2"/>
              </a:rPr>
              <a:t>https</a:t>
            </a:r>
            <a:r>
              <a:rPr lang="es-ES" sz="1400" dirty="0" smtClean="0">
                <a:hlinkClick r:id="rId2"/>
              </a:rPr>
              <a:t>://ipsgestion.redsara.es/IPSG/spring/buscarUsuarios#Usuarios</a:t>
            </a:r>
            <a:endParaRPr lang="es-ES" sz="1400" dirty="0"/>
          </a:p>
          <a:p>
            <a:pPr marL="0" indent="0" algn="just">
              <a:buNone/>
            </a:pPr>
            <a:endParaRPr lang="es-ES" sz="1400" dirty="0"/>
          </a:p>
        </p:txBody>
      </p:sp>
      <p:pic>
        <p:nvPicPr>
          <p:cNvPr id="7" name="Imagen 6"/>
          <p:cNvPicPr>
            <a:picLocks noChangeAspect="1"/>
          </p:cNvPicPr>
          <p:nvPr/>
        </p:nvPicPr>
        <p:blipFill>
          <a:blip r:embed="rId3"/>
          <a:stretch>
            <a:fillRect/>
          </a:stretch>
        </p:blipFill>
        <p:spPr>
          <a:xfrm>
            <a:off x="590360" y="3284984"/>
            <a:ext cx="4680647" cy="1862242"/>
          </a:xfrm>
          <a:prstGeom prst="rect">
            <a:avLst/>
          </a:prstGeom>
        </p:spPr>
      </p:pic>
      <p:sp>
        <p:nvSpPr>
          <p:cNvPr id="8" name="Rectángulo redondeado 7"/>
          <p:cNvSpPr/>
          <p:nvPr/>
        </p:nvSpPr>
        <p:spPr>
          <a:xfrm>
            <a:off x="4460667" y="4629652"/>
            <a:ext cx="864096" cy="288032"/>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p:cNvPicPr>
            <a:picLocks noChangeAspect="1"/>
          </p:cNvPicPr>
          <p:nvPr/>
        </p:nvPicPr>
        <p:blipFill>
          <a:blip r:embed="rId4"/>
          <a:stretch>
            <a:fillRect/>
          </a:stretch>
        </p:blipFill>
        <p:spPr>
          <a:xfrm>
            <a:off x="755576" y="5643121"/>
            <a:ext cx="7806728" cy="415507"/>
          </a:xfrm>
          <a:prstGeom prst="rect">
            <a:avLst/>
          </a:prstGeom>
        </p:spPr>
      </p:pic>
      <p:pic>
        <p:nvPicPr>
          <p:cNvPr id="10" name="Imagen 9"/>
          <p:cNvPicPr>
            <a:picLocks noChangeAspect="1"/>
          </p:cNvPicPr>
          <p:nvPr/>
        </p:nvPicPr>
        <p:blipFill>
          <a:blip r:embed="rId5"/>
          <a:stretch>
            <a:fillRect/>
          </a:stretch>
        </p:blipFill>
        <p:spPr>
          <a:xfrm>
            <a:off x="6578167" y="4524732"/>
            <a:ext cx="2056145" cy="497872"/>
          </a:xfrm>
          <a:prstGeom prst="rect">
            <a:avLst/>
          </a:prstGeom>
        </p:spPr>
      </p:pic>
      <p:sp>
        <p:nvSpPr>
          <p:cNvPr id="11" name="6 Flecha derecha"/>
          <p:cNvSpPr/>
          <p:nvPr/>
        </p:nvSpPr>
        <p:spPr>
          <a:xfrm>
            <a:off x="5390537" y="4676044"/>
            <a:ext cx="1080119" cy="15606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
        <p:nvSpPr>
          <p:cNvPr id="12" name="6 Flecha derecha"/>
          <p:cNvSpPr/>
          <p:nvPr/>
        </p:nvSpPr>
        <p:spPr>
          <a:xfrm rot="5400000">
            <a:off x="7142749" y="5262683"/>
            <a:ext cx="331109" cy="14401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Tree>
    <p:extLst>
      <p:ext uri="{BB962C8B-B14F-4D97-AF65-F5344CB8AC3E}">
        <p14:creationId xmlns:p14="http://schemas.microsoft.com/office/powerpoint/2010/main" val="32900432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a:latin typeface="Arial" pitchFamily="34" charset="0"/>
                <a:cs typeface="Arial" pitchFamily="34" charset="0"/>
              </a:rPr>
              <a:t>Ampliación de las funcionalidades para los usuarios gestores</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rPr>
              <a:t>Por otra parte, las </a:t>
            </a:r>
            <a:r>
              <a:rPr lang="es-ES" sz="1400" dirty="0">
                <a:solidFill>
                  <a:schemeClr val="tx2">
                    <a:lumMod val="75000"/>
                  </a:schemeClr>
                </a:solidFill>
              </a:rPr>
              <a:t>descargas de los </a:t>
            </a:r>
            <a:r>
              <a:rPr lang="es-ES" sz="1400" b="1" dirty="0">
                <a:solidFill>
                  <a:schemeClr val="tx2">
                    <a:lumMod val="75000"/>
                  </a:schemeClr>
                </a:solidFill>
              </a:rPr>
              <a:t>ficheros Excel </a:t>
            </a:r>
            <a:r>
              <a:rPr lang="es-ES" sz="1400" dirty="0">
                <a:solidFill>
                  <a:schemeClr val="tx2">
                    <a:lumMod val="75000"/>
                  </a:schemeClr>
                </a:solidFill>
              </a:rPr>
              <a:t>de la aplicación estaban limitadas por el número de registros que se exportaban. </a:t>
            </a:r>
            <a:r>
              <a:rPr lang="es-ES" sz="1400" dirty="0" smtClean="0">
                <a:solidFill>
                  <a:schemeClr val="tx2">
                    <a:lumMod val="75000"/>
                  </a:schemeClr>
                </a:solidFill>
              </a:rPr>
              <a:t>Actualmente se pueden exportar sin límite de </a:t>
            </a:r>
            <a:r>
              <a:rPr lang="es-ES" sz="1400" dirty="0" smtClean="0">
                <a:solidFill>
                  <a:schemeClr val="tx2">
                    <a:lumMod val="75000"/>
                  </a:schemeClr>
                </a:solidFill>
              </a:rPr>
              <a:t>registros (el desarrollo se encuentra en el entorno de integración).</a:t>
            </a:r>
            <a:endParaRPr lang="es-ES" sz="1400" dirty="0">
              <a:solidFill>
                <a:schemeClr val="tx2">
                  <a:lumMod val="75000"/>
                </a:schemeClr>
              </a:solidFill>
            </a:endParaRPr>
          </a:p>
        </p:txBody>
      </p:sp>
      <p:sp>
        <p:nvSpPr>
          <p:cNvPr id="5" name="6 Flecha derecha"/>
          <p:cNvSpPr/>
          <p:nvPr/>
        </p:nvSpPr>
        <p:spPr>
          <a:xfrm>
            <a:off x="4523424" y="6021288"/>
            <a:ext cx="648072" cy="15606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pic>
        <p:nvPicPr>
          <p:cNvPr id="6" name="Imagen 5"/>
          <p:cNvPicPr>
            <a:picLocks noChangeAspect="1"/>
          </p:cNvPicPr>
          <p:nvPr/>
        </p:nvPicPr>
        <p:blipFill>
          <a:blip r:embed="rId2"/>
          <a:stretch>
            <a:fillRect/>
          </a:stretch>
        </p:blipFill>
        <p:spPr>
          <a:xfrm>
            <a:off x="611560" y="2780928"/>
            <a:ext cx="4279417" cy="2664296"/>
          </a:xfrm>
          <a:prstGeom prst="rect">
            <a:avLst/>
          </a:prstGeom>
        </p:spPr>
      </p:pic>
      <p:sp>
        <p:nvSpPr>
          <p:cNvPr id="7" name="Rectángulo redondeado 6"/>
          <p:cNvSpPr/>
          <p:nvPr/>
        </p:nvSpPr>
        <p:spPr>
          <a:xfrm>
            <a:off x="2555776" y="5028131"/>
            <a:ext cx="864096" cy="288032"/>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Imagen 7"/>
          <p:cNvPicPr>
            <a:picLocks noChangeAspect="1"/>
          </p:cNvPicPr>
          <p:nvPr/>
        </p:nvPicPr>
        <p:blipFill>
          <a:blip r:embed="rId3"/>
          <a:stretch>
            <a:fillRect/>
          </a:stretch>
        </p:blipFill>
        <p:spPr>
          <a:xfrm>
            <a:off x="5277372" y="4581128"/>
            <a:ext cx="3282791" cy="1668157"/>
          </a:xfrm>
          <a:prstGeom prst="rect">
            <a:avLst/>
          </a:prstGeom>
        </p:spPr>
      </p:pic>
    </p:spTree>
    <p:extLst>
      <p:ext uri="{BB962C8B-B14F-4D97-AF65-F5344CB8AC3E}">
        <p14:creationId xmlns:p14="http://schemas.microsoft.com/office/powerpoint/2010/main" val="15375138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b="0" dirty="0">
                <a:latin typeface="Arial" pitchFamily="34" charset="0"/>
                <a:cs typeface="Arial" pitchFamily="34" charset="0"/>
              </a:rPr>
              <a:t>Adaptaciones para uso masivo</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rPr>
              <a:t>Debido al uso masivo de la aplicación cada vez era más necesario aumentar el número de MB y GB permitidos.</a:t>
            </a:r>
          </a:p>
          <a:p>
            <a:pPr marL="0" indent="0" algn="just">
              <a:buNone/>
            </a:pPr>
            <a:endParaRPr lang="es-ES" sz="1400" dirty="0">
              <a:solidFill>
                <a:schemeClr val="tx2">
                  <a:lumMod val="75000"/>
                </a:schemeClr>
              </a:solidFill>
            </a:endParaRPr>
          </a:p>
          <a:p>
            <a:pPr marL="0" indent="0" algn="just">
              <a:buNone/>
            </a:pPr>
            <a:r>
              <a:rPr lang="es-ES" sz="1400" dirty="0" smtClean="0">
                <a:solidFill>
                  <a:schemeClr val="tx2">
                    <a:lumMod val="75000"/>
                  </a:schemeClr>
                </a:solidFill>
              </a:rPr>
              <a:t>Hasta </a:t>
            </a:r>
            <a:r>
              <a:rPr lang="es-ES" sz="1400" dirty="0">
                <a:solidFill>
                  <a:schemeClr val="tx2">
                    <a:lumMod val="75000"/>
                  </a:schemeClr>
                </a:solidFill>
              </a:rPr>
              <a:t>ahora, en </a:t>
            </a:r>
            <a:r>
              <a:rPr lang="es-ES" sz="1400" dirty="0" smtClean="0">
                <a:solidFill>
                  <a:schemeClr val="tx2">
                    <a:lumMod val="75000"/>
                  </a:schemeClr>
                </a:solidFill>
              </a:rPr>
              <a:t>el portal del ciudadano se podían </a:t>
            </a:r>
            <a:r>
              <a:rPr lang="es-ES" sz="1400" dirty="0">
                <a:solidFill>
                  <a:schemeClr val="tx2">
                    <a:lumMod val="75000"/>
                  </a:schemeClr>
                </a:solidFill>
              </a:rPr>
              <a:t>adjuntar hasta 5 MB. Se ha implementado un nuevo desarrollo para que se puedan </a:t>
            </a:r>
            <a:r>
              <a:rPr lang="es-ES" sz="1400" b="1" dirty="0">
                <a:solidFill>
                  <a:schemeClr val="tx2">
                    <a:lumMod val="75000"/>
                  </a:schemeClr>
                </a:solidFill>
              </a:rPr>
              <a:t>adjuntar documentos hasta 100 </a:t>
            </a:r>
            <a:r>
              <a:rPr lang="es-ES" sz="1400" b="1" dirty="0" smtClean="0">
                <a:solidFill>
                  <a:schemeClr val="tx2">
                    <a:lumMod val="75000"/>
                  </a:schemeClr>
                </a:solidFill>
              </a:rPr>
              <a:t>MB</a:t>
            </a:r>
            <a:r>
              <a:rPr lang="es-ES" sz="1400" b="1" dirty="0">
                <a:solidFill>
                  <a:schemeClr val="tx2">
                    <a:lumMod val="75000"/>
                  </a:schemeClr>
                </a:solidFill>
              </a:rPr>
              <a:t> </a:t>
            </a:r>
            <a:r>
              <a:rPr lang="es-ES" sz="1400" dirty="0">
                <a:solidFill>
                  <a:schemeClr val="tx2">
                    <a:lumMod val="75000"/>
                  </a:schemeClr>
                </a:solidFill>
              </a:rPr>
              <a:t>(el desarrollo se encuentra en el entorno de integración</a:t>
            </a:r>
            <a:r>
              <a:rPr lang="es-ES" sz="1400" dirty="0" smtClean="0">
                <a:solidFill>
                  <a:schemeClr val="tx2">
                    <a:lumMod val="75000"/>
                  </a:schemeClr>
                </a:solidFill>
              </a:rPr>
              <a:t>).</a:t>
            </a:r>
            <a:endParaRPr lang="es-ES" sz="1400" b="1" dirty="0" smtClean="0">
              <a:solidFill>
                <a:schemeClr val="tx2">
                  <a:lumMod val="75000"/>
                </a:schemeClr>
              </a:solidFill>
            </a:endParaRPr>
          </a:p>
          <a:p>
            <a:pPr marL="0" indent="0" algn="just">
              <a:buNone/>
            </a:pPr>
            <a:endParaRPr lang="es-ES" sz="1400" b="1" dirty="0">
              <a:solidFill>
                <a:schemeClr val="tx2">
                  <a:lumMod val="75000"/>
                </a:schemeClr>
              </a:solidFill>
            </a:endParaRPr>
          </a:p>
          <a:p>
            <a:pPr marL="0" indent="0" algn="just">
              <a:buNone/>
            </a:pPr>
            <a:r>
              <a:rPr lang="es-ES" sz="1400" dirty="0">
                <a:solidFill>
                  <a:schemeClr val="tx2">
                    <a:lumMod val="75000"/>
                  </a:schemeClr>
                </a:solidFill>
              </a:rPr>
              <a:t>Así mismo, se ha implementado un nuevo desarrollo para que desde </a:t>
            </a:r>
            <a:r>
              <a:rPr lang="es-ES" sz="1400" dirty="0" smtClean="0">
                <a:solidFill>
                  <a:schemeClr val="tx2">
                    <a:lumMod val="75000"/>
                  </a:schemeClr>
                </a:solidFill>
              </a:rPr>
              <a:t>el </a:t>
            </a:r>
            <a:r>
              <a:rPr lang="es-ES" sz="1400" dirty="0" smtClean="0">
                <a:solidFill>
                  <a:schemeClr val="tx2">
                    <a:lumMod val="75000"/>
                  </a:schemeClr>
                </a:solidFill>
              </a:rPr>
              <a:t>portal </a:t>
            </a:r>
            <a:r>
              <a:rPr lang="es-ES" sz="1400" dirty="0" smtClean="0">
                <a:solidFill>
                  <a:schemeClr val="tx2">
                    <a:lumMod val="75000"/>
                  </a:schemeClr>
                </a:solidFill>
              </a:rPr>
              <a:t>de gestión, </a:t>
            </a:r>
            <a:r>
              <a:rPr lang="es-ES" sz="1400" b="1" dirty="0">
                <a:solidFill>
                  <a:schemeClr val="tx2">
                    <a:lumMod val="75000"/>
                  </a:schemeClr>
                </a:solidFill>
              </a:rPr>
              <a:t>los usuarios se puedan descargar ficheros de 10 </a:t>
            </a:r>
            <a:r>
              <a:rPr lang="es-ES" sz="1400" b="1" dirty="0" smtClean="0">
                <a:solidFill>
                  <a:schemeClr val="tx2">
                    <a:lumMod val="75000"/>
                  </a:schemeClr>
                </a:solidFill>
              </a:rPr>
              <a:t>GB </a:t>
            </a:r>
            <a:r>
              <a:rPr lang="es-ES" sz="1400" dirty="0">
                <a:solidFill>
                  <a:schemeClr val="tx2">
                    <a:lumMod val="75000"/>
                  </a:schemeClr>
                </a:solidFill>
              </a:rPr>
              <a:t>(el desarrollo se encuentra en el entorno de integración</a:t>
            </a:r>
            <a:r>
              <a:rPr lang="es-ES" sz="1400" dirty="0" smtClean="0">
                <a:solidFill>
                  <a:schemeClr val="tx2">
                    <a:lumMod val="75000"/>
                  </a:schemeClr>
                </a:solidFill>
              </a:rPr>
              <a:t>).</a:t>
            </a:r>
            <a:endParaRPr lang="es-ES" sz="1400" b="1" dirty="0" smtClean="0">
              <a:solidFill>
                <a:schemeClr val="tx2">
                  <a:lumMod val="75000"/>
                </a:schemeClr>
              </a:solidFill>
            </a:endParaRPr>
          </a:p>
          <a:p>
            <a:pPr marL="0" indent="0" algn="just">
              <a:buNone/>
            </a:pPr>
            <a:endParaRPr lang="es-ES" sz="1400" dirty="0">
              <a:solidFill>
                <a:schemeClr val="tx2">
                  <a:lumMod val="75000"/>
                </a:schemeClr>
              </a:solidFill>
            </a:endParaRPr>
          </a:p>
          <a:p>
            <a:pPr marL="0" indent="0" algn="just">
              <a:buNone/>
            </a:pPr>
            <a:r>
              <a:rPr lang="es-ES" sz="1400" dirty="0" smtClean="0">
                <a:solidFill>
                  <a:schemeClr val="tx2">
                    <a:lumMod val="75000"/>
                  </a:schemeClr>
                </a:solidFill>
              </a:rPr>
              <a:t>Por otra parte, el </a:t>
            </a:r>
            <a:r>
              <a:rPr lang="es-ES" sz="1400" dirty="0">
                <a:solidFill>
                  <a:schemeClr val="tx2">
                    <a:lumMod val="75000"/>
                  </a:schemeClr>
                </a:solidFill>
              </a:rPr>
              <a:t>código de IPS se ha </a:t>
            </a:r>
            <a:r>
              <a:rPr lang="es-ES" sz="1400" dirty="0" smtClean="0">
                <a:solidFill>
                  <a:schemeClr val="tx2">
                    <a:lumMod val="75000"/>
                  </a:schemeClr>
                </a:solidFill>
              </a:rPr>
              <a:t>liberado como software libre subiéndolo a </a:t>
            </a:r>
            <a:r>
              <a:rPr lang="es-ES" sz="1400" b="1" dirty="0">
                <a:solidFill>
                  <a:schemeClr val="tx2">
                    <a:lumMod val="75000"/>
                  </a:schemeClr>
                </a:solidFill>
              </a:rPr>
              <a:t>GitHub</a:t>
            </a:r>
            <a:r>
              <a:rPr lang="es-ES" sz="1400" dirty="0">
                <a:solidFill>
                  <a:schemeClr val="tx2">
                    <a:lumMod val="75000"/>
                  </a:schemeClr>
                </a:solidFill>
              </a:rPr>
              <a:t>. Dirección en la que se </a:t>
            </a:r>
            <a:r>
              <a:rPr lang="es-ES" sz="1400" dirty="0" smtClean="0">
                <a:solidFill>
                  <a:schemeClr val="tx2">
                    <a:lumMod val="75000"/>
                  </a:schemeClr>
                </a:solidFill>
              </a:rPr>
              <a:t>ubica: </a:t>
            </a:r>
            <a:r>
              <a:rPr lang="es-ES" sz="1400" dirty="0" smtClean="0">
                <a:hlinkClick r:id="rId2"/>
              </a:rPr>
              <a:t>https</a:t>
            </a:r>
            <a:r>
              <a:rPr lang="es-ES" sz="1400" dirty="0">
                <a:hlinkClick r:id="rId2"/>
              </a:rPr>
              <a:t>://github.com/ctt-gob-es/ips/</a:t>
            </a:r>
            <a:endParaRPr lang="es-ES" sz="1400" dirty="0"/>
          </a:p>
          <a:p>
            <a:pPr marL="0" indent="0" algn="just">
              <a:buNone/>
            </a:pPr>
            <a:endParaRPr lang="es-ES" sz="1400" dirty="0">
              <a:solidFill>
                <a:schemeClr val="tx2">
                  <a:lumMod val="75000"/>
                </a:schemeClr>
              </a:solidFill>
            </a:endParaRPr>
          </a:p>
        </p:txBody>
      </p:sp>
    </p:spTree>
    <p:extLst>
      <p:ext uri="{BB962C8B-B14F-4D97-AF65-F5344CB8AC3E}">
        <p14:creationId xmlns:p14="http://schemas.microsoft.com/office/powerpoint/2010/main" val="11861425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b="0" dirty="0">
                <a:latin typeface="Arial" pitchFamily="34" charset="0"/>
                <a:cs typeface="Arial" pitchFamily="34" charset="0"/>
              </a:rPr>
              <a:t>Adaptaciones para el ciudadano</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rPr>
              <a:t>En el formulario de inscripción  </a:t>
            </a:r>
            <a:r>
              <a:rPr lang="es-ES" sz="1400" dirty="0">
                <a:solidFill>
                  <a:schemeClr val="tx2">
                    <a:lumMod val="75000"/>
                  </a:schemeClr>
                </a:solidFill>
              </a:rPr>
              <a:t>los campos de discapacidad aparecían repartidos en dos secciones, esto generaba confusión en los ciudadanos. Por tanto, se ha modificado la lógica para que en el caso de marcar como exención de pago “Discapacidad” se muestren debajo en la misma sección. </a:t>
            </a:r>
          </a:p>
          <a:p>
            <a:pPr marL="0" indent="0" algn="just">
              <a:buNone/>
            </a:pPr>
            <a:endParaRPr lang="es-ES" sz="1400" dirty="0"/>
          </a:p>
        </p:txBody>
      </p:sp>
      <p:pic>
        <p:nvPicPr>
          <p:cNvPr id="4" name="Imagen 3"/>
          <p:cNvPicPr>
            <a:picLocks noChangeAspect="1"/>
          </p:cNvPicPr>
          <p:nvPr/>
        </p:nvPicPr>
        <p:blipFill>
          <a:blip r:embed="rId2"/>
          <a:stretch>
            <a:fillRect/>
          </a:stretch>
        </p:blipFill>
        <p:spPr>
          <a:xfrm>
            <a:off x="533052" y="3314350"/>
            <a:ext cx="4176856" cy="1659370"/>
          </a:xfrm>
          <a:prstGeom prst="rect">
            <a:avLst/>
          </a:prstGeom>
        </p:spPr>
      </p:pic>
      <p:pic>
        <p:nvPicPr>
          <p:cNvPr id="5" name="Imagen 4"/>
          <p:cNvPicPr>
            <a:picLocks noChangeAspect="1"/>
          </p:cNvPicPr>
          <p:nvPr/>
        </p:nvPicPr>
        <p:blipFill>
          <a:blip r:embed="rId3"/>
          <a:stretch>
            <a:fillRect/>
          </a:stretch>
        </p:blipFill>
        <p:spPr>
          <a:xfrm>
            <a:off x="4781038" y="3298614"/>
            <a:ext cx="3834632" cy="2549982"/>
          </a:xfrm>
          <a:prstGeom prst="rect">
            <a:avLst/>
          </a:prstGeom>
        </p:spPr>
      </p:pic>
      <p:sp>
        <p:nvSpPr>
          <p:cNvPr id="6" name="6 Flecha derecha"/>
          <p:cNvSpPr/>
          <p:nvPr/>
        </p:nvSpPr>
        <p:spPr>
          <a:xfrm>
            <a:off x="3995936" y="3773676"/>
            <a:ext cx="864096" cy="14401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
        <p:nvSpPr>
          <p:cNvPr id="7" name="Rectángulo redondeado 6"/>
          <p:cNvSpPr/>
          <p:nvPr/>
        </p:nvSpPr>
        <p:spPr>
          <a:xfrm>
            <a:off x="4709908" y="4774497"/>
            <a:ext cx="3905762" cy="1056028"/>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0637682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534316" y="3495013"/>
            <a:ext cx="4009360" cy="1417101"/>
          </a:xfrm>
          <a:prstGeom prst="rect">
            <a:avLst/>
          </a:prstGeom>
        </p:spPr>
      </p:pic>
      <p:sp>
        <p:nvSpPr>
          <p:cNvPr id="2" name="1 Título"/>
          <p:cNvSpPr>
            <a:spLocks noGrp="1"/>
          </p:cNvSpPr>
          <p:nvPr>
            <p:ph type="title"/>
          </p:nvPr>
        </p:nvSpPr>
        <p:spPr/>
        <p:txBody>
          <a:bodyPr>
            <a:noAutofit/>
          </a:bodyPr>
          <a:lstStyle/>
          <a:p>
            <a:r>
              <a:rPr lang="es-ES" sz="3600" b="0" dirty="0">
                <a:latin typeface="Arial" pitchFamily="34" charset="0"/>
                <a:cs typeface="Arial" pitchFamily="34" charset="0"/>
              </a:rPr>
              <a:t>Adaptaciones para el ciudadano</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El </a:t>
            </a:r>
            <a:r>
              <a:rPr lang="es-ES" sz="1400" dirty="0" smtClean="0">
                <a:solidFill>
                  <a:schemeClr val="tx2">
                    <a:lumMod val="75000"/>
                  </a:schemeClr>
                </a:solidFill>
              </a:rPr>
              <a:t>ciudadano, </a:t>
            </a:r>
            <a:r>
              <a:rPr lang="es-ES" sz="1400" dirty="0">
                <a:solidFill>
                  <a:schemeClr val="tx2">
                    <a:lumMod val="75000"/>
                  </a:schemeClr>
                </a:solidFill>
              </a:rPr>
              <a:t>una vez que </a:t>
            </a:r>
            <a:r>
              <a:rPr lang="es-ES" sz="1400" dirty="0" smtClean="0">
                <a:solidFill>
                  <a:schemeClr val="tx2">
                    <a:lumMod val="75000"/>
                  </a:schemeClr>
                </a:solidFill>
              </a:rPr>
              <a:t>realizaba </a:t>
            </a:r>
            <a:r>
              <a:rPr lang="es-ES" sz="1400" dirty="0">
                <a:solidFill>
                  <a:schemeClr val="tx2">
                    <a:lumMod val="75000"/>
                  </a:schemeClr>
                </a:solidFill>
              </a:rPr>
              <a:t>la inscripción, ya no podía modificarla. Actualmente, se ha añadido la funcionalidad para poder </a:t>
            </a:r>
            <a:r>
              <a:rPr lang="es-ES" sz="1400" b="1" dirty="0">
                <a:solidFill>
                  <a:schemeClr val="tx2">
                    <a:lumMod val="75000"/>
                  </a:schemeClr>
                </a:solidFill>
              </a:rPr>
              <a:t>modificar la instancia siempre que la convocatoria siga publicada</a:t>
            </a:r>
            <a:r>
              <a:rPr lang="es-ES" sz="1400" dirty="0">
                <a:solidFill>
                  <a:schemeClr val="tx2">
                    <a:lumMod val="75000"/>
                  </a:schemeClr>
                </a:solidFill>
              </a:rPr>
              <a:t>. Finalizado el plazo de inscripción, ya no tendrán la opción de modificar</a:t>
            </a:r>
            <a:r>
              <a:rPr lang="es-ES" sz="1400" dirty="0" smtClean="0">
                <a:solidFill>
                  <a:schemeClr val="tx2">
                    <a:lumMod val="75000"/>
                  </a:schemeClr>
                </a:solidFill>
              </a:rPr>
              <a:t>.</a:t>
            </a:r>
          </a:p>
          <a:p>
            <a:pPr marL="0" indent="0" algn="just">
              <a:buNone/>
            </a:pPr>
            <a:r>
              <a:rPr lang="es-ES" sz="1400" dirty="0" smtClean="0">
                <a:solidFill>
                  <a:schemeClr val="tx2">
                    <a:lumMod val="75000"/>
                  </a:schemeClr>
                </a:solidFill>
              </a:rPr>
              <a:t>Al pulsar sobre el botón “modificar” se precargan los datos de </a:t>
            </a:r>
          </a:p>
          <a:p>
            <a:pPr marL="0" indent="0" algn="just">
              <a:buNone/>
            </a:pPr>
            <a:r>
              <a:rPr lang="es-ES" sz="1400" dirty="0" smtClean="0">
                <a:solidFill>
                  <a:schemeClr val="tx2">
                    <a:lumMod val="75000"/>
                  </a:schemeClr>
                </a:solidFill>
              </a:rPr>
              <a:t>la última instancia registrada correctamente.</a:t>
            </a:r>
            <a:endParaRPr lang="es-ES" sz="1400" dirty="0">
              <a:solidFill>
                <a:schemeClr val="tx2">
                  <a:lumMod val="75000"/>
                </a:schemeClr>
              </a:solidFill>
            </a:endParaRPr>
          </a:p>
          <a:p>
            <a:pPr marL="0" indent="0" algn="just">
              <a:buNone/>
            </a:pPr>
            <a:endParaRPr lang="es-ES" sz="1400" dirty="0">
              <a:solidFill>
                <a:schemeClr val="tx2">
                  <a:lumMod val="75000"/>
                </a:schemeClr>
              </a:solidFill>
            </a:endParaRPr>
          </a:p>
        </p:txBody>
      </p:sp>
      <p:sp>
        <p:nvSpPr>
          <p:cNvPr id="4" name="4 Marcador de número de diapositiva"/>
          <p:cNvSpPr txBox="1">
            <a:spLocks/>
          </p:cNvSpPr>
          <p:nvPr/>
        </p:nvSpPr>
        <p:spPr>
          <a:xfrm>
            <a:off x="7606316" y="6182527"/>
            <a:ext cx="658416" cy="365125"/>
          </a:xfrm>
          <a:prstGeom prst="rect">
            <a:avLst/>
          </a:prstGeom>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dirty="0">
              <a:solidFill>
                <a:srgbClr val="737373"/>
              </a:solidFill>
            </a:endParaRPr>
          </a:p>
        </p:txBody>
      </p:sp>
      <p:pic>
        <p:nvPicPr>
          <p:cNvPr id="5" name="Imagen 4"/>
          <p:cNvPicPr>
            <a:picLocks noChangeAspect="1"/>
          </p:cNvPicPr>
          <p:nvPr/>
        </p:nvPicPr>
        <p:blipFill>
          <a:blip r:embed="rId3"/>
          <a:stretch>
            <a:fillRect/>
          </a:stretch>
        </p:blipFill>
        <p:spPr>
          <a:xfrm>
            <a:off x="5220072" y="2636912"/>
            <a:ext cx="3365339" cy="3720476"/>
          </a:xfrm>
          <a:prstGeom prst="rect">
            <a:avLst/>
          </a:prstGeom>
        </p:spPr>
      </p:pic>
      <p:sp>
        <p:nvSpPr>
          <p:cNvPr id="6" name="Rectángulo redondeado 5"/>
          <p:cNvSpPr/>
          <p:nvPr/>
        </p:nvSpPr>
        <p:spPr>
          <a:xfrm>
            <a:off x="3678502" y="4572869"/>
            <a:ext cx="852160" cy="31494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10 Flecha curvada hacia arriba"/>
          <p:cNvSpPr/>
          <p:nvPr/>
        </p:nvSpPr>
        <p:spPr>
          <a:xfrm>
            <a:off x="4179868" y="5062150"/>
            <a:ext cx="936768" cy="383074"/>
          </a:xfrm>
          <a:prstGeom prst="curvedUp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solidFill>
                <a:schemeClr val="tx1"/>
              </a:solidFill>
            </a:endParaRPr>
          </a:p>
        </p:txBody>
      </p:sp>
    </p:spTree>
    <p:extLst>
      <p:ext uri="{BB962C8B-B14F-4D97-AF65-F5344CB8AC3E}">
        <p14:creationId xmlns:p14="http://schemas.microsoft.com/office/powerpoint/2010/main" val="40486212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b="0" dirty="0">
                <a:latin typeface="Arial" pitchFamily="34" charset="0"/>
                <a:cs typeface="Arial" pitchFamily="34" charset="0"/>
              </a:rPr>
              <a:t>Adaptaciones para el ciudadano</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solidFill>
                  <a:schemeClr val="tx2">
                    <a:lumMod val="75000"/>
                  </a:schemeClr>
                </a:solidFill>
              </a:rPr>
              <a:t>Se ha implementado una nueva funcionalidad para </a:t>
            </a:r>
            <a:r>
              <a:rPr lang="es-ES" sz="1400" dirty="0">
                <a:solidFill>
                  <a:schemeClr val="tx2">
                    <a:lumMod val="75000"/>
                  </a:schemeClr>
                </a:solidFill>
              </a:rPr>
              <a:t>que los </a:t>
            </a:r>
            <a:r>
              <a:rPr lang="es-ES" sz="1400" b="1" dirty="0">
                <a:solidFill>
                  <a:schemeClr val="tx2">
                    <a:lumMod val="75000"/>
                  </a:schemeClr>
                </a:solidFill>
              </a:rPr>
              <a:t>ciudadanos</a:t>
            </a:r>
            <a:r>
              <a:rPr lang="es-ES" sz="1400" dirty="0">
                <a:solidFill>
                  <a:schemeClr val="tx2">
                    <a:lumMod val="75000"/>
                  </a:schemeClr>
                </a:solidFill>
              </a:rPr>
              <a:t> puedan</a:t>
            </a:r>
            <a:r>
              <a:rPr lang="es-ES" sz="1400" b="1" dirty="0">
                <a:solidFill>
                  <a:schemeClr val="tx2">
                    <a:lumMod val="75000"/>
                  </a:schemeClr>
                </a:solidFill>
              </a:rPr>
              <a:t> subsanar la solicitud a través de la aplicación</a:t>
            </a:r>
            <a:r>
              <a:rPr lang="es-ES" sz="1400" dirty="0">
                <a:solidFill>
                  <a:schemeClr val="tx2">
                    <a:lumMod val="75000"/>
                  </a:schemeClr>
                </a:solidFill>
              </a:rPr>
              <a:t>, en vez de hacerlo de forma </a:t>
            </a:r>
            <a:r>
              <a:rPr lang="es-ES" sz="1400" dirty="0" smtClean="0">
                <a:solidFill>
                  <a:schemeClr val="tx2">
                    <a:lumMod val="75000"/>
                  </a:schemeClr>
                </a:solidFill>
              </a:rPr>
              <a:t>presencial y para ello </a:t>
            </a:r>
            <a:r>
              <a:rPr lang="es-ES" sz="1400" dirty="0">
                <a:solidFill>
                  <a:schemeClr val="tx2">
                    <a:lumMod val="75000"/>
                  </a:schemeClr>
                </a:solidFill>
              </a:rPr>
              <a:t>se han realizado las siguientes tareas:</a:t>
            </a:r>
          </a:p>
          <a:p>
            <a:pPr marL="171450" indent="-171450" algn="just"/>
            <a:r>
              <a:rPr lang="es-ES" sz="1400" dirty="0">
                <a:solidFill>
                  <a:schemeClr val="tx2">
                    <a:lumMod val="75000"/>
                  </a:schemeClr>
                </a:solidFill>
              </a:rPr>
              <a:t>Se da la opción en el </a:t>
            </a:r>
            <a:r>
              <a:rPr lang="es-ES" sz="1400" b="1" dirty="0">
                <a:solidFill>
                  <a:schemeClr val="tx2">
                    <a:lumMod val="75000"/>
                  </a:schemeClr>
                </a:solidFill>
              </a:rPr>
              <a:t>alta de la convocatoria </a:t>
            </a:r>
            <a:r>
              <a:rPr lang="es-ES" sz="1400" dirty="0">
                <a:solidFill>
                  <a:schemeClr val="tx2">
                    <a:lumMod val="75000"/>
                  </a:schemeClr>
                </a:solidFill>
              </a:rPr>
              <a:t>a introducir </a:t>
            </a:r>
            <a:r>
              <a:rPr lang="es-ES" sz="1400" b="1" dirty="0">
                <a:solidFill>
                  <a:schemeClr val="tx2">
                    <a:lumMod val="75000"/>
                  </a:schemeClr>
                </a:solidFill>
              </a:rPr>
              <a:t>las fechas de inicio y fin de la subsanación</a:t>
            </a:r>
            <a:r>
              <a:rPr lang="es-ES" sz="1400" dirty="0">
                <a:solidFill>
                  <a:schemeClr val="tx2">
                    <a:lumMod val="75000"/>
                  </a:schemeClr>
                </a:solidFill>
              </a:rPr>
              <a:t>. </a:t>
            </a:r>
          </a:p>
          <a:p>
            <a:pPr marL="171450" indent="-171450" algn="just"/>
            <a:r>
              <a:rPr lang="es-ES" sz="1400" dirty="0">
                <a:solidFill>
                  <a:schemeClr val="tx2">
                    <a:lumMod val="75000"/>
                  </a:schemeClr>
                </a:solidFill>
              </a:rPr>
              <a:t>Se ha creado un </a:t>
            </a:r>
            <a:r>
              <a:rPr lang="es-ES" sz="1400" b="1" dirty="0">
                <a:solidFill>
                  <a:schemeClr val="tx2">
                    <a:lumMod val="75000"/>
                  </a:schemeClr>
                </a:solidFill>
              </a:rPr>
              <a:t>proceso </a:t>
            </a:r>
            <a:r>
              <a:rPr lang="es-ES" sz="1400" b="1" dirty="0">
                <a:solidFill>
                  <a:schemeClr val="tx2">
                    <a:lumMod val="75000"/>
                  </a:schemeClr>
                </a:solidFill>
              </a:rPr>
              <a:t>batch</a:t>
            </a:r>
            <a:r>
              <a:rPr lang="es-ES" sz="1400" b="1" dirty="0">
                <a:solidFill>
                  <a:schemeClr val="tx2">
                    <a:lumMod val="75000"/>
                  </a:schemeClr>
                </a:solidFill>
              </a:rPr>
              <a:t> </a:t>
            </a:r>
            <a:r>
              <a:rPr lang="es-ES" sz="1400" dirty="0">
                <a:solidFill>
                  <a:schemeClr val="tx2">
                    <a:lumMod val="75000"/>
                  </a:schemeClr>
                </a:solidFill>
              </a:rPr>
              <a:t>que </a:t>
            </a:r>
            <a:r>
              <a:rPr lang="es-ES" sz="1400" b="1" dirty="0">
                <a:solidFill>
                  <a:schemeClr val="tx2">
                    <a:lumMod val="75000"/>
                  </a:schemeClr>
                </a:solidFill>
              </a:rPr>
              <a:t>publica las convocatorias a subsanar.</a:t>
            </a:r>
            <a:endParaRPr lang="es-ES" sz="1400" dirty="0">
              <a:solidFill>
                <a:schemeClr val="tx2">
                  <a:lumMod val="75000"/>
                </a:schemeClr>
              </a:solidFill>
            </a:endParaRPr>
          </a:p>
          <a:p>
            <a:pPr marL="171450" indent="-171450" algn="just"/>
            <a:r>
              <a:rPr lang="es-ES" sz="1400" dirty="0">
                <a:solidFill>
                  <a:schemeClr val="tx2">
                    <a:lumMod val="75000"/>
                  </a:schemeClr>
                </a:solidFill>
              </a:rPr>
              <a:t>Se ha creado un </a:t>
            </a:r>
            <a:r>
              <a:rPr lang="es-ES" sz="1400" b="1" dirty="0">
                <a:solidFill>
                  <a:schemeClr val="tx2">
                    <a:lumMod val="75000"/>
                  </a:schemeClr>
                </a:solidFill>
              </a:rPr>
              <a:t>tercer apartado </a:t>
            </a:r>
            <a:r>
              <a:rPr lang="es-ES" sz="1400" dirty="0">
                <a:solidFill>
                  <a:schemeClr val="tx2">
                    <a:lumMod val="75000"/>
                  </a:schemeClr>
                </a:solidFill>
              </a:rPr>
              <a:t>en ips.redsara.es </a:t>
            </a:r>
            <a:r>
              <a:rPr lang="es-ES" sz="1400" b="1" dirty="0">
                <a:solidFill>
                  <a:schemeClr val="tx2">
                    <a:lumMod val="75000"/>
                  </a:schemeClr>
                </a:solidFill>
              </a:rPr>
              <a:t>donde se muestran las convocatorias</a:t>
            </a:r>
            <a:r>
              <a:rPr lang="es-ES" sz="1400" dirty="0">
                <a:solidFill>
                  <a:schemeClr val="tx2">
                    <a:lumMod val="75000"/>
                  </a:schemeClr>
                </a:solidFill>
              </a:rPr>
              <a:t> publicadas en el nuevo estado llamado “</a:t>
            </a:r>
            <a:r>
              <a:rPr lang="es-ES" sz="1400" b="1" dirty="0">
                <a:solidFill>
                  <a:schemeClr val="tx2">
                    <a:lumMod val="75000"/>
                  </a:schemeClr>
                </a:solidFill>
              </a:rPr>
              <a:t>subsanación</a:t>
            </a:r>
            <a:r>
              <a:rPr lang="es-ES" sz="1400" dirty="0">
                <a:solidFill>
                  <a:schemeClr val="tx2">
                    <a:lumMod val="75000"/>
                  </a:schemeClr>
                </a:solidFill>
              </a:rPr>
              <a:t>”.</a:t>
            </a:r>
          </a:p>
          <a:p>
            <a:pPr marL="0" indent="0" algn="just">
              <a:buNone/>
            </a:pPr>
            <a:endParaRPr lang="es-ES" sz="1400" dirty="0">
              <a:solidFill>
                <a:schemeClr val="tx2">
                  <a:lumMod val="75000"/>
                </a:schemeClr>
              </a:solidFill>
            </a:endParaRPr>
          </a:p>
        </p:txBody>
      </p:sp>
      <p:pic>
        <p:nvPicPr>
          <p:cNvPr id="4" name="Imagen 3"/>
          <p:cNvPicPr>
            <a:picLocks noChangeAspect="1"/>
          </p:cNvPicPr>
          <p:nvPr/>
        </p:nvPicPr>
        <p:blipFill>
          <a:blip r:embed="rId2"/>
          <a:stretch>
            <a:fillRect/>
          </a:stretch>
        </p:blipFill>
        <p:spPr>
          <a:xfrm>
            <a:off x="2098142" y="3643637"/>
            <a:ext cx="5293816" cy="2624118"/>
          </a:xfrm>
          <a:prstGeom prst="rect">
            <a:avLst/>
          </a:prstGeom>
        </p:spPr>
      </p:pic>
      <p:sp>
        <p:nvSpPr>
          <p:cNvPr id="5" name="Rectángulo redondeado 4"/>
          <p:cNvSpPr/>
          <p:nvPr/>
        </p:nvSpPr>
        <p:spPr>
          <a:xfrm>
            <a:off x="4788024" y="3647829"/>
            <a:ext cx="1558589" cy="332693"/>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87335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b="0" dirty="0">
                <a:latin typeface="Arial" pitchFamily="34" charset="0"/>
                <a:cs typeface="Arial" pitchFamily="34" charset="0"/>
              </a:rPr>
              <a:t>Adaptaciones para el ciudadano</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La opción de subsanar solo está permitida a ciudadanos que se hayan inscrito previamente en la convocatoria y al acceder se le precargan los datos de la </a:t>
            </a:r>
            <a:r>
              <a:rPr lang="es-ES" sz="1400" dirty="0" smtClean="0">
                <a:solidFill>
                  <a:schemeClr val="tx2">
                    <a:lumMod val="75000"/>
                  </a:schemeClr>
                </a:solidFill>
              </a:rPr>
              <a:t>última </a:t>
            </a:r>
            <a:r>
              <a:rPr lang="es-ES" sz="1400" dirty="0">
                <a:solidFill>
                  <a:schemeClr val="tx2">
                    <a:lumMod val="75000"/>
                  </a:schemeClr>
                </a:solidFill>
              </a:rPr>
              <a:t>instancia </a:t>
            </a:r>
            <a:r>
              <a:rPr lang="es-ES" sz="1400" dirty="0" smtClean="0">
                <a:solidFill>
                  <a:schemeClr val="tx2">
                    <a:lumMod val="75000"/>
                  </a:schemeClr>
                </a:solidFill>
              </a:rPr>
              <a:t>realizada.</a:t>
            </a:r>
          </a:p>
          <a:p>
            <a:pPr marL="0" indent="0" algn="just">
              <a:buNone/>
            </a:pPr>
            <a:r>
              <a:rPr lang="es-ES" sz="1400" dirty="0" smtClean="0">
                <a:solidFill>
                  <a:schemeClr val="tx2">
                    <a:lumMod val="75000"/>
                  </a:schemeClr>
                </a:solidFill>
              </a:rPr>
              <a:t>A continuación se muestra el botón “subsanar” desde el apartado de “Mis inscripciones”.</a:t>
            </a:r>
            <a:endParaRPr lang="es-ES" sz="1400" dirty="0">
              <a:solidFill>
                <a:schemeClr val="tx2">
                  <a:lumMod val="75000"/>
                </a:schemeClr>
              </a:solidFill>
            </a:endParaRPr>
          </a:p>
        </p:txBody>
      </p:sp>
      <p:pic>
        <p:nvPicPr>
          <p:cNvPr id="4" name="Imagen 3"/>
          <p:cNvPicPr>
            <a:picLocks noChangeAspect="1"/>
          </p:cNvPicPr>
          <p:nvPr/>
        </p:nvPicPr>
        <p:blipFill>
          <a:blip r:embed="rId2"/>
          <a:stretch>
            <a:fillRect/>
          </a:stretch>
        </p:blipFill>
        <p:spPr>
          <a:xfrm>
            <a:off x="491520" y="3140968"/>
            <a:ext cx="4092968" cy="1494736"/>
          </a:xfrm>
          <a:prstGeom prst="rect">
            <a:avLst/>
          </a:prstGeom>
        </p:spPr>
      </p:pic>
      <p:sp>
        <p:nvSpPr>
          <p:cNvPr id="5" name="Rectángulo redondeado 4"/>
          <p:cNvSpPr/>
          <p:nvPr/>
        </p:nvSpPr>
        <p:spPr>
          <a:xfrm>
            <a:off x="3695416" y="4291589"/>
            <a:ext cx="876584" cy="361547"/>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Imagen 6"/>
          <p:cNvPicPr>
            <a:picLocks noChangeAspect="1"/>
          </p:cNvPicPr>
          <p:nvPr/>
        </p:nvPicPr>
        <p:blipFill>
          <a:blip r:embed="rId3"/>
          <a:stretch>
            <a:fillRect/>
          </a:stretch>
        </p:blipFill>
        <p:spPr>
          <a:xfrm>
            <a:off x="5004048" y="2852936"/>
            <a:ext cx="3557541" cy="3329608"/>
          </a:xfrm>
          <a:prstGeom prst="rect">
            <a:avLst/>
          </a:prstGeom>
        </p:spPr>
      </p:pic>
      <p:sp>
        <p:nvSpPr>
          <p:cNvPr id="6" name="10 Flecha curvada hacia arriba"/>
          <p:cNvSpPr/>
          <p:nvPr/>
        </p:nvSpPr>
        <p:spPr>
          <a:xfrm>
            <a:off x="4133708" y="4778580"/>
            <a:ext cx="936768" cy="383074"/>
          </a:xfrm>
          <a:prstGeom prst="curvedUp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solidFill>
                <a:schemeClr val="tx1"/>
              </a:solidFill>
            </a:endParaRPr>
          </a:p>
        </p:txBody>
      </p:sp>
    </p:spTree>
    <p:extLst>
      <p:ext uri="{BB962C8B-B14F-4D97-AF65-F5344CB8AC3E}">
        <p14:creationId xmlns:p14="http://schemas.microsoft.com/office/powerpoint/2010/main" val="35208259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b="0" dirty="0">
                <a:latin typeface="Arial" pitchFamily="34" charset="0"/>
                <a:cs typeface="Arial" pitchFamily="34" charset="0"/>
              </a:rPr>
              <a:t>Adaptaciones para el ciudadano</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a:solidFill>
                  <a:schemeClr val="tx2">
                    <a:lumMod val="75000"/>
                  </a:schemeClr>
                </a:solidFill>
              </a:rPr>
              <a:t>En la aplicación de gestión se ha habilitado un </a:t>
            </a:r>
            <a:r>
              <a:rPr lang="es-ES" sz="1400" b="1" dirty="0">
                <a:solidFill>
                  <a:schemeClr val="tx2">
                    <a:lumMod val="75000"/>
                  </a:schemeClr>
                </a:solidFill>
              </a:rPr>
              <a:t>nuevo perfil </a:t>
            </a:r>
            <a:r>
              <a:rPr lang="es-ES" sz="1400" dirty="0">
                <a:solidFill>
                  <a:schemeClr val="tx2">
                    <a:lumMod val="75000"/>
                  </a:schemeClr>
                </a:solidFill>
              </a:rPr>
              <a:t>llamado </a:t>
            </a:r>
            <a:r>
              <a:rPr lang="es-ES" sz="1400" b="1" dirty="0">
                <a:solidFill>
                  <a:schemeClr val="tx2">
                    <a:lumMod val="75000"/>
                  </a:schemeClr>
                </a:solidFill>
              </a:rPr>
              <a:t>“Registro”.</a:t>
            </a:r>
          </a:p>
          <a:p>
            <a:pPr marL="171450" indent="-171450" algn="just"/>
            <a:r>
              <a:rPr lang="es-ES" sz="1400" dirty="0">
                <a:solidFill>
                  <a:schemeClr val="tx2">
                    <a:lumMod val="75000"/>
                  </a:schemeClr>
                </a:solidFill>
                <a:hlinkClick r:id="rId2"/>
              </a:rPr>
              <a:t>https</a:t>
            </a:r>
            <a:r>
              <a:rPr lang="es-ES" sz="1400" dirty="0" smtClean="0">
                <a:solidFill>
                  <a:schemeClr val="tx2">
                    <a:lumMod val="75000"/>
                  </a:schemeClr>
                </a:solidFill>
                <a:hlinkClick r:id="rId2"/>
              </a:rPr>
              <a:t>://ipsgestion.redsara.es/IPSG/spring/verAltaUsuario#Usuarios</a:t>
            </a:r>
            <a:r>
              <a:rPr lang="es-ES" sz="1400" dirty="0" smtClean="0">
                <a:solidFill>
                  <a:schemeClr val="tx2">
                    <a:lumMod val="75000"/>
                  </a:schemeClr>
                </a:solidFill>
              </a:rPr>
              <a:t> </a:t>
            </a:r>
            <a:endParaRPr lang="es-ES" sz="1400" dirty="0">
              <a:solidFill>
                <a:schemeClr val="tx2">
                  <a:lumMod val="75000"/>
                </a:schemeClr>
              </a:solidFill>
            </a:endParaRPr>
          </a:p>
          <a:p>
            <a:pPr algn="just"/>
            <a:endParaRPr lang="es-ES" sz="1400" b="1" dirty="0">
              <a:solidFill>
                <a:schemeClr val="tx2">
                  <a:lumMod val="75000"/>
                </a:schemeClr>
              </a:solidFill>
            </a:endParaRPr>
          </a:p>
          <a:p>
            <a:pPr marL="0" indent="0" algn="just">
              <a:buNone/>
            </a:pPr>
            <a:r>
              <a:rPr lang="es-ES" sz="1400" dirty="0" smtClean="0">
                <a:solidFill>
                  <a:schemeClr val="tx2">
                    <a:lumMod val="75000"/>
                  </a:schemeClr>
                </a:solidFill>
              </a:rPr>
              <a:t>El </a:t>
            </a:r>
            <a:r>
              <a:rPr lang="es-ES" sz="1400" dirty="0">
                <a:solidFill>
                  <a:schemeClr val="tx2">
                    <a:lumMod val="75000"/>
                  </a:schemeClr>
                </a:solidFill>
              </a:rPr>
              <a:t>usuario que tenga asociado este perfil solo tendrá acceso a una pantalla en la que se </a:t>
            </a:r>
            <a:r>
              <a:rPr lang="es-ES" sz="1400" b="1" dirty="0">
                <a:solidFill>
                  <a:schemeClr val="tx2">
                    <a:lumMod val="75000"/>
                  </a:schemeClr>
                </a:solidFill>
              </a:rPr>
              <a:t>pueden registrar en REC las solicitudes presenciales</a:t>
            </a:r>
            <a:r>
              <a:rPr lang="es-ES" sz="1400" dirty="0">
                <a:solidFill>
                  <a:schemeClr val="tx2">
                    <a:lumMod val="75000"/>
                  </a:schemeClr>
                </a:solidFill>
              </a:rPr>
              <a:t>.</a:t>
            </a:r>
          </a:p>
          <a:p>
            <a:pPr marL="0" indent="0" algn="just">
              <a:buNone/>
            </a:pPr>
            <a:endParaRPr lang="es-ES" sz="1400" dirty="0">
              <a:solidFill>
                <a:schemeClr val="tx2">
                  <a:lumMod val="75000"/>
                </a:schemeClr>
              </a:solidFill>
            </a:endParaRPr>
          </a:p>
        </p:txBody>
      </p:sp>
      <p:pic>
        <p:nvPicPr>
          <p:cNvPr id="4" name="Imagen 3"/>
          <p:cNvPicPr>
            <a:picLocks noChangeAspect="1"/>
          </p:cNvPicPr>
          <p:nvPr/>
        </p:nvPicPr>
        <p:blipFill>
          <a:blip r:embed="rId3"/>
          <a:stretch>
            <a:fillRect/>
          </a:stretch>
        </p:blipFill>
        <p:spPr>
          <a:xfrm>
            <a:off x="1331640" y="3356992"/>
            <a:ext cx="6335688" cy="2946680"/>
          </a:xfrm>
          <a:prstGeom prst="rect">
            <a:avLst/>
          </a:prstGeom>
        </p:spPr>
      </p:pic>
      <p:sp>
        <p:nvSpPr>
          <p:cNvPr id="5" name="Rectángulo redondeado 4"/>
          <p:cNvSpPr/>
          <p:nvPr/>
        </p:nvSpPr>
        <p:spPr>
          <a:xfrm>
            <a:off x="1549100" y="4821024"/>
            <a:ext cx="1527656" cy="459972"/>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6380582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b="0" dirty="0">
                <a:latin typeface="Arial" pitchFamily="34" charset="0"/>
                <a:cs typeface="Arial" pitchFamily="34" charset="0"/>
              </a:rPr>
              <a:t>Adaptaciones para el ciudadano</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t> </a:t>
            </a:r>
            <a:endParaRPr lang="es-ES" sz="1400" dirty="0"/>
          </a:p>
        </p:txBody>
      </p:sp>
      <p:pic>
        <p:nvPicPr>
          <p:cNvPr id="4" name="Imagen 3"/>
          <p:cNvPicPr>
            <a:picLocks noChangeAspect="1"/>
          </p:cNvPicPr>
          <p:nvPr/>
        </p:nvPicPr>
        <p:blipFill>
          <a:blip r:embed="rId2"/>
          <a:stretch>
            <a:fillRect/>
          </a:stretch>
        </p:blipFill>
        <p:spPr>
          <a:xfrm>
            <a:off x="1608496" y="4277367"/>
            <a:ext cx="5723878" cy="1968723"/>
          </a:xfrm>
          <a:prstGeom prst="rect">
            <a:avLst/>
          </a:prstGeom>
        </p:spPr>
      </p:pic>
      <p:pic>
        <p:nvPicPr>
          <p:cNvPr id="5" name="Imagen 4"/>
          <p:cNvPicPr>
            <a:picLocks noChangeAspect="1"/>
          </p:cNvPicPr>
          <p:nvPr/>
        </p:nvPicPr>
        <p:blipFill>
          <a:blip r:embed="rId3"/>
          <a:stretch>
            <a:fillRect/>
          </a:stretch>
        </p:blipFill>
        <p:spPr>
          <a:xfrm>
            <a:off x="3347864" y="2077901"/>
            <a:ext cx="2245143" cy="2016161"/>
          </a:xfrm>
          <a:prstGeom prst="rect">
            <a:avLst/>
          </a:prstGeom>
        </p:spPr>
      </p:pic>
      <p:sp>
        <p:nvSpPr>
          <p:cNvPr id="6" name="6 Flecha derecha"/>
          <p:cNvSpPr/>
          <p:nvPr/>
        </p:nvSpPr>
        <p:spPr>
          <a:xfrm rot="5400000">
            <a:off x="3660578" y="3990960"/>
            <a:ext cx="670715" cy="14401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Tree>
    <p:extLst>
      <p:ext uri="{BB962C8B-B14F-4D97-AF65-F5344CB8AC3E}">
        <p14:creationId xmlns:p14="http://schemas.microsoft.com/office/powerpoint/2010/main" val="22443498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b="0" dirty="0">
                <a:latin typeface="Arial" pitchFamily="34" charset="0"/>
                <a:cs typeface="Arial" pitchFamily="34" charset="0"/>
              </a:rPr>
              <a:t>Adaptaciones para el ciudadano</a:t>
            </a:r>
            <a:endParaRPr lang="es-ES" sz="3600" dirty="0"/>
          </a:p>
        </p:txBody>
      </p:sp>
      <p:sp>
        <p:nvSpPr>
          <p:cNvPr id="3" name="2 Marcador de contenido"/>
          <p:cNvSpPr>
            <a:spLocks noGrp="1"/>
          </p:cNvSpPr>
          <p:nvPr>
            <p:ph idx="1"/>
          </p:nvPr>
        </p:nvSpPr>
        <p:spPr>
          <a:xfrm>
            <a:off x="457200" y="2000240"/>
            <a:ext cx="8229600" cy="4429156"/>
          </a:xfrm>
          <a:noFill/>
        </p:spPr>
        <p:txBody>
          <a:bodyPr>
            <a:normAutofit/>
          </a:bodyPr>
          <a:lstStyle/>
          <a:p>
            <a:pPr marL="0" indent="0" algn="just">
              <a:buNone/>
            </a:pPr>
            <a:r>
              <a:rPr lang="es-ES" sz="1400" dirty="0" smtClean="0"/>
              <a:t> </a:t>
            </a:r>
            <a:endParaRPr lang="es-ES" sz="1400" dirty="0"/>
          </a:p>
        </p:txBody>
      </p:sp>
      <p:pic>
        <p:nvPicPr>
          <p:cNvPr id="4" name="Imagen 3"/>
          <p:cNvPicPr>
            <a:picLocks noChangeAspect="1"/>
          </p:cNvPicPr>
          <p:nvPr/>
        </p:nvPicPr>
        <p:blipFill rotWithShape="1">
          <a:blip r:embed="rId2"/>
          <a:srcRect t="53797"/>
          <a:stretch/>
        </p:blipFill>
        <p:spPr>
          <a:xfrm>
            <a:off x="539552" y="2192308"/>
            <a:ext cx="5661710" cy="1765529"/>
          </a:xfrm>
          <a:prstGeom prst="rect">
            <a:avLst/>
          </a:prstGeom>
        </p:spPr>
      </p:pic>
      <p:pic>
        <p:nvPicPr>
          <p:cNvPr id="5" name="Imagen 4"/>
          <p:cNvPicPr>
            <a:picLocks noChangeAspect="1"/>
          </p:cNvPicPr>
          <p:nvPr/>
        </p:nvPicPr>
        <p:blipFill>
          <a:blip r:embed="rId3"/>
          <a:stretch>
            <a:fillRect/>
          </a:stretch>
        </p:blipFill>
        <p:spPr>
          <a:xfrm>
            <a:off x="4537472" y="4365104"/>
            <a:ext cx="4013225" cy="1945630"/>
          </a:xfrm>
          <a:prstGeom prst="rect">
            <a:avLst/>
          </a:prstGeom>
        </p:spPr>
      </p:pic>
      <p:sp>
        <p:nvSpPr>
          <p:cNvPr id="6" name="Rectángulo redondeado 5"/>
          <p:cNvSpPr/>
          <p:nvPr/>
        </p:nvSpPr>
        <p:spPr>
          <a:xfrm>
            <a:off x="3441864" y="3619721"/>
            <a:ext cx="1095608" cy="338116"/>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10 Flecha curvada hacia arriba"/>
          <p:cNvSpPr/>
          <p:nvPr/>
        </p:nvSpPr>
        <p:spPr>
          <a:xfrm rot="3259204">
            <a:off x="3670127" y="4371618"/>
            <a:ext cx="936768" cy="383074"/>
          </a:xfrm>
          <a:prstGeom prst="curvedUp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solidFill>
                <a:schemeClr val="tx1"/>
              </a:solidFill>
            </a:endParaRPr>
          </a:p>
        </p:txBody>
      </p:sp>
      <p:sp>
        <p:nvSpPr>
          <p:cNvPr id="8" name="Rectángulo redondeado 7"/>
          <p:cNvSpPr/>
          <p:nvPr/>
        </p:nvSpPr>
        <p:spPr>
          <a:xfrm>
            <a:off x="4427984" y="5949280"/>
            <a:ext cx="1898823" cy="432048"/>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198147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lvl="1" algn="ctr" rtl="0">
              <a:spcBef>
                <a:spcPct val="0"/>
              </a:spcBef>
            </a:pPr>
            <a:r>
              <a:rPr lang="en-US" sz="6000" dirty="0">
                <a:latin typeface="Times New Roman" pitchFamily="18" charset="0"/>
              </a:rPr>
              <a:t/>
            </a:r>
            <a:br>
              <a:rPr lang="en-US" sz="6000" dirty="0">
                <a:latin typeface="Times New Roman" pitchFamily="18" charset="0"/>
              </a:rPr>
            </a:br>
            <a:endParaRPr lang="es-ES" dirty="0"/>
          </a:p>
        </p:txBody>
      </p:sp>
      <p:sp>
        <p:nvSpPr>
          <p:cNvPr id="5" name="4 CuadroTexto"/>
          <p:cNvSpPr txBox="1"/>
          <p:nvPr/>
        </p:nvSpPr>
        <p:spPr>
          <a:xfrm>
            <a:off x="928662" y="1928802"/>
            <a:ext cx="7572428" cy="369332"/>
          </a:xfrm>
          <a:prstGeom prst="rect">
            <a:avLst/>
          </a:prstGeom>
          <a:noFill/>
        </p:spPr>
        <p:txBody>
          <a:bodyPr wrap="square" rtlCol="0">
            <a:spAutoFit/>
          </a:bodyPr>
          <a:lstStyle/>
          <a:p>
            <a:endParaRPr lang="es-ES" dirty="0"/>
          </a:p>
        </p:txBody>
      </p:sp>
      <p:sp>
        <p:nvSpPr>
          <p:cNvPr id="7" name="6 CuadroTexto"/>
          <p:cNvSpPr txBox="1"/>
          <p:nvPr/>
        </p:nvSpPr>
        <p:spPr>
          <a:xfrm>
            <a:off x="571472" y="928670"/>
            <a:ext cx="8286808" cy="707886"/>
          </a:xfrm>
          <a:prstGeom prst="rect">
            <a:avLst/>
          </a:prstGeom>
          <a:noFill/>
        </p:spPr>
        <p:txBody>
          <a:bodyPr wrap="square" rtlCol="0">
            <a:spAutoFit/>
          </a:bodyPr>
          <a:lstStyle/>
          <a:p>
            <a:pPr algn="ctr"/>
            <a:r>
              <a:rPr lang="en-US" sz="4000" dirty="0" smtClean="0">
                <a:latin typeface="+mj-lt"/>
              </a:rPr>
              <a:t>Fin</a:t>
            </a:r>
            <a:endParaRPr lang="es-ES" sz="4000" dirty="0">
              <a:latin typeface="+mj-lt"/>
            </a:endParaRPr>
          </a:p>
        </p:txBody>
      </p:sp>
      <p:sp>
        <p:nvSpPr>
          <p:cNvPr id="3" name="2 Marcador de contenido"/>
          <p:cNvSpPr>
            <a:spLocks noGrp="1"/>
          </p:cNvSpPr>
          <p:nvPr>
            <p:ph idx="1"/>
          </p:nvPr>
        </p:nvSpPr>
        <p:spPr/>
        <p:txBody>
          <a:bodyPr/>
          <a:lstStyle/>
          <a:p>
            <a:r>
              <a:rPr lang="es-ES" dirty="0" smtClean="0"/>
              <a:t>Consultas:</a:t>
            </a:r>
          </a:p>
          <a:p>
            <a:pPr lvl="1"/>
            <a:r>
              <a:rPr lang="es-ES" dirty="0">
                <a:hlinkClick r:id="rId2"/>
              </a:rPr>
              <a:t>http://soportecaid.redsara.es</a:t>
            </a:r>
            <a:endParaRPr lang="es-E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2198</TotalTime>
  <Words>3060</Words>
  <Application>Microsoft Office PowerPoint</Application>
  <PresentationFormat>Presentación en pantalla (4:3)</PresentationFormat>
  <Paragraphs>207</Paragraphs>
  <Slides>44</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44</vt:i4>
      </vt:variant>
    </vt:vector>
  </HeadingPairs>
  <TitlesOfParts>
    <vt:vector size="50" baseType="lpstr">
      <vt:lpstr>Arial</vt:lpstr>
      <vt:lpstr>ArialMT</vt:lpstr>
      <vt:lpstr>Calibri</vt:lpstr>
      <vt:lpstr>Times New Roman</vt:lpstr>
      <vt:lpstr>Wingdings</vt:lpstr>
      <vt:lpstr>Tema de Office</vt:lpstr>
      <vt:lpstr> Inscripción a Pruebas Selectivas  </vt:lpstr>
      <vt:lpstr>Índice</vt:lpstr>
      <vt:lpstr>Contexto</vt:lpstr>
      <vt:lpstr>Evoluciones tecnológicas</vt:lpstr>
      <vt:lpstr>Evoluciones para mejorar el pago de la tasa</vt:lpstr>
      <vt:lpstr>Evoluciones para mejorar el pago de la tasa</vt:lpstr>
      <vt:lpstr>Evoluciones para mejorar el pago de la tasa</vt:lpstr>
      <vt:lpstr>Evoluciones para mejorar el pago de la tasa</vt:lpstr>
      <vt:lpstr>Evoluciones para mejorar el pago de la tasa</vt:lpstr>
      <vt:lpstr>Evoluciones para mejorar el pago de la tasa</vt:lpstr>
      <vt:lpstr>Evoluciones para mejorar el pago de la tasa</vt:lpstr>
      <vt:lpstr>Evoluciones para mejorar el pago de la tasa</vt:lpstr>
      <vt:lpstr>Mejoras en la interconexión en sistemas externos</vt:lpstr>
      <vt:lpstr>Mejoras en la interconexión en sistemas externos</vt:lpstr>
      <vt:lpstr>Mejoras en la interconexión en sistemas externos</vt:lpstr>
      <vt:lpstr>Mejoras en la interconexión en sistemas externos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Ampliación de las funcionalidades para los usuarios gestores</vt:lpstr>
      <vt:lpstr>Adaptaciones para uso masivo</vt:lpstr>
      <vt:lpstr>Adaptaciones para el ciudadano</vt:lpstr>
      <vt:lpstr>Adaptaciones para el ciudadano</vt:lpstr>
      <vt:lpstr>Adaptaciones para el ciudadano</vt:lpstr>
      <vt:lpstr>Adaptaciones para el ciudadano</vt:lpstr>
      <vt:lpstr>Adaptaciones para el ciudadano</vt:lpstr>
      <vt:lpstr>Adaptaciones para el ciudadano</vt:lpstr>
      <vt:lpstr>Adaptaciones para el ciudadano</vt:lpstr>
      <vt:lpstr> </vt:lpstr>
    </vt:vector>
  </TitlesOfParts>
  <Company>Ministerio Administraciones Publicas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Identidad y firma en el nuevo reglamento</dc:title>
  <dc:creator>laura</dc:creator>
  <cp:lastModifiedBy>Veronica Maria de la Cruz San Pablo</cp:lastModifiedBy>
  <cp:revision>284</cp:revision>
  <dcterms:created xsi:type="dcterms:W3CDTF">2013-11-27T09:37:33Z</dcterms:created>
  <dcterms:modified xsi:type="dcterms:W3CDTF">2019-09-03T12:36:01Z</dcterms:modified>
</cp:coreProperties>
</file>