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37"/>
  </p:notesMasterIdLst>
  <p:handoutMasterIdLst>
    <p:handoutMasterId r:id="rId38"/>
  </p:handoutMasterIdLst>
  <p:sldIdLst>
    <p:sldId id="304" r:id="rId2"/>
    <p:sldId id="343" r:id="rId3"/>
    <p:sldId id="536" r:id="rId4"/>
    <p:sldId id="567" r:id="rId5"/>
    <p:sldId id="538" r:id="rId6"/>
    <p:sldId id="560" r:id="rId7"/>
    <p:sldId id="559" r:id="rId8"/>
    <p:sldId id="566" r:id="rId9"/>
    <p:sldId id="561" r:id="rId10"/>
    <p:sldId id="568" r:id="rId11"/>
    <p:sldId id="539" r:id="rId12"/>
    <p:sldId id="540" r:id="rId13"/>
    <p:sldId id="564" r:id="rId14"/>
    <p:sldId id="563" r:id="rId15"/>
    <p:sldId id="542" r:id="rId16"/>
    <p:sldId id="565" r:id="rId17"/>
    <p:sldId id="543" r:id="rId18"/>
    <p:sldId id="544" r:id="rId19"/>
    <p:sldId id="545" r:id="rId20"/>
    <p:sldId id="546" r:id="rId21"/>
    <p:sldId id="553" r:id="rId22"/>
    <p:sldId id="554" r:id="rId23"/>
    <p:sldId id="555" r:id="rId24"/>
    <p:sldId id="556" r:id="rId25"/>
    <p:sldId id="557" r:id="rId26"/>
    <p:sldId id="552" r:id="rId27"/>
    <p:sldId id="558" r:id="rId28"/>
    <p:sldId id="547" r:id="rId29"/>
    <p:sldId id="562" r:id="rId30"/>
    <p:sldId id="551" r:id="rId31"/>
    <p:sldId id="549" r:id="rId32"/>
    <p:sldId id="550" r:id="rId33"/>
    <p:sldId id="524" r:id="rId34"/>
    <p:sldId id="525" r:id="rId35"/>
    <p:sldId id="533" r:id="rId36"/>
  </p:sldIdLst>
  <p:sldSz cx="9906000" cy="6858000" type="A4"/>
  <p:notesSz cx="7099300" cy="10234613"/>
  <p:defaultTextStyle>
    <a:defPPr>
      <a:defRPr lang="es-ES"/>
    </a:defPPr>
    <a:lvl1pPr algn="l" rtl="0" fontAlgn="base">
      <a:spcBef>
        <a:spcPct val="0"/>
      </a:spcBef>
      <a:spcAft>
        <a:spcPct val="0"/>
      </a:spcAft>
      <a:defRPr sz="1000" b="1" kern="1200">
        <a:solidFill>
          <a:schemeClr val="bg1"/>
        </a:solidFill>
        <a:latin typeface="Arial" charset="0"/>
        <a:ea typeface="+mn-ea"/>
        <a:cs typeface="Arial" charset="0"/>
      </a:defRPr>
    </a:lvl1pPr>
    <a:lvl2pPr marL="457200" algn="l" rtl="0" fontAlgn="base">
      <a:spcBef>
        <a:spcPct val="0"/>
      </a:spcBef>
      <a:spcAft>
        <a:spcPct val="0"/>
      </a:spcAft>
      <a:defRPr sz="1000" b="1" kern="1200">
        <a:solidFill>
          <a:schemeClr val="bg1"/>
        </a:solidFill>
        <a:latin typeface="Arial" charset="0"/>
        <a:ea typeface="+mn-ea"/>
        <a:cs typeface="Arial" charset="0"/>
      </a:defRPr>
    </a:lvl2pPr>
    <a:lvl3pPr marL="914400" algn="l" rtl="0" fontAlgn="base">
      <a:spcBef>
        <a:spcPct val="0"/>
      </a:spcBef>
      <a:spcAft>
        <a:spcPct val="0"/>
      </a:spcAft>
      <a:defRPr sz="1000" b="1" kern="1200">
        <a:solidFill>
          <a:schemeClr val="bg1"/>
        </a:solidFill>
        <a:latin typeface="Arial" charset="0"/>
        <a:ea typeface="+mn-ea"/>
        <a:cs typeface="Arial" charset="0"/>
      </a:defRPr>
    </a:lvl3pPr>
    <a:lvl4pPr marL="1371600" algn="l" rtl="0" fontAlgn="base">
      <a:spcBef>
        <a:spcPct val="0"/>
      </a:spcBef>
      <a:spcAft>
        <a:spcPct val="0"/>
      </a:spcAft>
      <a:defRPr sz="1000" b="1" kern="1200">
        <a:solidFill>
          <a:schemeClr val="bg1"/>
        </a:solidFill>
        <a:latin typeface="Arial" charset="0"/>
        <a:ea typeface="+mn-ea"/>
        <a:cs typeface="Arial" charset="0"/>
      </a:defRPr>
    </a:lvl4pPr>
    <a:lvl5pPr marL="1828800" algn="l" rtl="0" fontAlgn="base">
      <a:spcBef>
        <a:spcPct val="0"/>
      </a:spcBef>
      <a:spcAft>
        <a:spcPct val="0"/>
      </a:spcAft>
      <a:defRPr sz="1000" b="1" kern="1200">
        <a:solidFill>
          <a:schemeClr val="bg1"/>
        </a:solidFill>
        <a:latin typeface="Arial" charset="0"/>
        <a:ea typeface="+mn-ea"/>
        <a:cs typeface="Arial" charset="0"/>
      </a:defRPr>
    </a:lvl5pPr>
    <a:lvl6pPr marL="2286000" algn="l" defTabSz="914400" rtl="0" eaLnBrk="1" latinLnBrk="0" hangingPunct="1">
      <a:defRPr sz="1000" b="1" kern="1200">
        <a:solidFill>
          <a:schemeClr val="bg1"/>
        </a:solidFill>
        <a:latin typeface="Arial" charset="0"/>
        <a:ea typeface="+mn-ea"/>
        <a:cs typeface="Arial" charset="0"/>
      </a:defRPr>
    </a:lvl6pPr>
    <a:lvl7pPr marL="2743200" algn="l" defTabSz="914400" rtl="0" eaLnBrk="1" latinLnBrk="0" hangingPunct="1">
      <a:defRPr sz="1000" b="1" kern="1200">
        <a:solidFill>
          <a:schemeClr val="bg1"/>
        </a:solidFill>
        <a:latin typeface="Arial" charset="0"/>
        <a:ea typeface="+mn-ea"/>
        <a:cs typeface="Arial" charset="0"/>
      </a:defRPr>
    </a:lvl7pPr>
    <a:lvl8pPr marL="3200400" algn="l" defTabSz="914400" rtl="0" eaLnBrk="1" latinLnBrk="0" hangingPunct="1">
      <a:defRPr sz="1000" b="1" kern="1200">
        <a:solidFill>
          <a:schemeClr val="bg1"/>
        </a:solidFill>
        <a:latin typeface="Arial" charset="0"/>
        <a:ea typeface="+mn-ea"/>
        <a:cs typeface="Arial" charset="0"/>
      </a:defRPr>
    </a:lvl8pPr>
    <a:lvl9pPr marL="3657600" algn="l" defTabSz="914400" rtl="0" eaLnBrk="1" latinLnBrk="0" hangingPunct="1">
      <a:defRPr sz="1000" b="1" kern="1200">
        <a:solidFill>
          <a:schemeClr val="bg1"/>
        </a:solidFill>
        <a:latin typeface="Arial" charset="0"/>
        <a:ea typeface="+mn-ea"/>
        <a:cs typeface="Arial" charset="0"/>
      </a:defRPr>
    </a:lvl9pPr>
  </p:defaultTextStyle>
  <p:extLst>
    <p:ext uri="{EFAFB233-063F-42B5-8137-9DF3F51BA10A}">
      <p15:sldGuideLst xmlns="" xmlns:p15="http://schemas.microsoft.com/office/powerpoint/2012/main">
        <p15:guide id="1" orient="horz" pos="616">
          <p15:clr>
            <a:srgbClr val="A4A3A4"/>
          </p15:clr>
        </p15:guide>
        <p15:guide id="2" orient="horz" pos="3917">
          <p15:clr>
            <a:srgbClr val="A4A3A4"/>
          </p15:clr>
        </p15:guide>
        <p15:guide id="3" orient="horz" pos="3600">
          <p15:clr>
            <a:srgbClr val="A4A3A4"/>
          </p15:clr>
        </p15:guide>
        <p15:guide id="4" orient="horz" pos="813">
          <p15:clr>
            <a:srgbClr val="A4A3A4"/>
          </p15:clr>
        </p15:guide>
        <p15:guide id="5" orient="horz" pos="3639">
          <p15:clr>
            <a:srgbClr val="A4A3A4"/>
          </p15:clr>
        </p15:guide>
        <p15:guide id="6" orient="horz" pos="3846">
          <p15:clr>
            <a:srgbClr val="A4A3A4"/>
          </p15:clr>
        </p15:guide>
        <p15:guide id="7" orient="horz" pos="4216">
          <p15:clr>
            <a:srgbClr val="A4A3A4"/>
          </p15:clr>
        </p15:guide>
        <p15:guide id="8" pos="3121">
          <p15:clr>
            <a:srgbClr val="A4A3A4"/>
          </p15:clr>
        </p15:guide>
        <p15:guide id="9" pos="6026">
          <p15:clr>
            <a:srgbClr val="A4A3A4"/>
          </p15:clr>
        </p15:guide>
        <p15:guide id="10" pos="711">
          <p15:clr>
            <a:srgbClr val="A4A3A4"/>
          </p15:clr>
        </p15:guide>
        <p15:guide id="11" pos="4342">
          <p15:clr>
            <a:srgbClr val="A4A3A4"/>
          </p15:clr>
        </p15:guide>
        <p15:guide id="12" pos="4914">
          <p15:clr>
            <a:srgbClr val="A4A3A4"/>
          </p15:clr>
        </p15:guide>
        <p15:guide id="13" pos="6101">
          <p15:clr>
            <a:srgbClr val="A4A3A4"/>
          </p15:clr>
        </p15:guide>
        <p15:guide id="14" pos="5441">
          <p15:clr>
            <a:srgbClr val="A4A3A4"/>
          </p15:clr>
        </p15:guide>
      </p15:sldGuideLst>
    </p:ext>
    <p:ext uri="{2D200454-40CA-4A62-9FC3-DE9A4176ACB9}">
      <p15:notesGuideLst xmlns="" xmlns:p15="http://schemas.microsoft.com/office/powerpoint/2012/main">
        <p15:guide id="1" orient="horz" pos="322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CC99"/>
    <a:srgbClr val="FFD303"/>
    <a:srgbClr val="E0E5F0"/>
    <a:srgbClr val="D5DCEA"/>
    <a:srgbClr val="FF9933"/>
    <a:srgbClr val="B2B2B2"/>
    <a:srgbClr val="FFCC66"/>
    <a:srgbClr val="FF99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36" autoAdjust="0"/>
    <p:restoredTop sz="91400" autoAdjust="0"/>
  </p:normalViewPr>
  <p:slideViewPr>
    <p:cSldViewPr snapToGrid="0" showGuides="1">
      <p:cViewPr>
        <p:scale>
          <a:sx n="100" d="100"/>
          <a:sy n="100" d="100"/>
        </p:scale>
        <p:origin x="-96" y="-84"/>
      </p:cViewPr>
      <p:guideLst>
        <p:guide orient="horz" pos="616"/>
        <p:guide orient="horz" pos="3917"/>
        <p:guide orient="horz" pos="3600"/>
        <p:guide orient="horz" pos="813"/>
        <p:guide orient="horz" pos="3639"/>
        <p:guide orient="horz" pos="3846"/>
        <p:guide orient="horz" pos="4216"/>
        <p:guide pos="3121"/>
        <p:guide pos="6026"/>
        <p:guide pos="711"/>
        <p:guide pos="4342"/>
        <p:guide pos="4914"/>
        <p:guide pos="6101"/>
        <p:guide pos="54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9" d="100"/>
          <a:sy n="79" d="100"/>
        </p:scale>
        <p:origin x="-3360" y="-108"/>
      </p:cViewPr>
      <p:guideLst>
        <p:guide orient="horz" pos="3222"/>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0706" name="Rectangle 2"/>
          <p:cNvSpPr>
            <a:spLocks noGrp="1" noChangeArrowheads="1"/>
          </p:cNvSpPr>
          <p:nvPr>
            <p:ph type="hdr" sz="quarter"/>
          </p:nvPr>
        </p:nvSpPr>
        <p:spPr bwMode="auto">
          <a:xfrm>
            <a:off x="2" y="1"/>
            <a:ext cx="3076977" cy="512143"/>
          </a:xfrm>
          <a:prstGeom prst="rect">
            <a:avLst/>
          </a:prstGeom>
          <a:noFill/>
          <a:ln w="9525">
            <a:noFill/>
            <a:miter lim="800000"/>
            <a:headEnd/>
            <a:tailEnd/>
          </a:ln>
          <a:effectLst/>
        </p:spPr>
        <p:txBody>
          <a:bodyPr vert="horz" wrap="square" lIns="94459" tIns="47228" rIns="94459" bIns="47228" numCol="1" anchor="t" anchorCtr="0" compatLnSpc="1">
            <a:prstTxWarp prst="textNoShape">
              <a:avLst/>
            </a:prstTxWarp>
          </a:bodyPr>
          <a:lstStyle>
            <a:lvl1pPr>
              <a:defRPr sz="1300">
                <a:latin typeface="Arial" charset="0"/>
                <a:cs typeface="+mn-cs"/>
              </a:defRPr>
            </a:lvl1pPr>
          </a:lstStyle>
          <a:p>
            <a:pPr>
              <a:defRPr/>
            </a:pPr>
            <a:endParaRPr lang="es-ES" dirty="0"/>
          </a:p>
        </p:txBody>
      </p:sp>
      <p:sp>
        <p:nvSpPr>
          <p:cNvPr id="1480707" name="Rectangle 3"/>
          <p:cNvSpPr>
            <a:spLocks noGrp="1" noChangeArrowheads="1"/>
          </p:cNvSpPr>
          <p:nvPr>
            <p:ph type="dt" sz="quarter" idx="1"/>
          </p:nvPr>
        </p:nvSpPr>
        <p:spPr bwMode="auto">
          <a:xfrm>
            <a:off x="4020650" y="1"/>
            <a:ext cx="3076976" cy="512143"/>
          </a:xfrm>
          <a:prstGeom prst="rect">
            <a:avLst/>
          </a:prstGeom>
          <a:noFill/>
          <a:ln w="9525">
            <a:noFill/>
            <a:miter lim="800000"/>
            <a:headEnd/>
            <a:tailEnd/>
          </a:ln>
          <a:effectLst/>
        </p:spPr>
        <p:txBody>
          <a:bodyPr vert="horz" wrap="square" lIns="94459" tIns="47228" rIns="94459" bIns="47228" numCol="1" anchor="t" anchorCtr="0" compatLnSpc="1">
            <a:prstTxWarp prst="textNoShape">
              <a:avLst/>
            </a:prstTxWarp>
          </a:bodyPr>
          <a:lstStyle>
            <a:lvl1pPr algn="r">
              <a:defRPr sz="1300">
                <a:latin typeface="Arial" charset="0"/>
                <a:cs typeface="+mn-cs"/>
              </a:defRPr>
            </a:lvl1pPr>
          </a:lstStyle>
          <a:p>
            <a:pPr>
              <a:defRPr/>
            </a:pPr>
            <a:fld id="{FB422AC0-F840-4D08-B061-61B95D44C674}" type="datetimeFigureOut">
              <a:rPr lang="es-ES"/>
              <a:pPr>
                <a:defRPr/>
              </a:pPr>
              <a:t>19/03/2018</a:t>
            </a:fld>
            <a:endParaRPr lang="es-ES" dirty="0"/>
          </a:p>
        </p:txBody>
      </p:sp>
      <p:sp>
        <p:nvSpPr>
          <p:cNvPr id="1480708" name="Rectangle 4"/>
          <p:cNvSpPr>
            <a:spLocks noGrp="1" noChangeArrowheads="1"/>
          </p:cNvSpPr>
          <p:nvPr>
            <p:ph type="ftr" sz="quarter" idx="2"/>
          </p:nvPr>
        </p:nvSpPr>
        <p:spPr bwMode="auto">
          <a:xfrm>
            <a:off x="2" y="9720824"/>
            <a:ext cx="3076977" cy="512142"/>
          </a:xfrm>
          <a:prstGeom prst="rect">
            <a:avLst/>
          </a:prstGeom>
          <a:noFill/>
          <a:ln w="9525">
            <a:noFill/>
            <a:miter lim="800000"/>
            <a:headEnd/>
            <a:tailEnd/>
          </a:ln>
          <a:effectLst/>
        </p:spPr>
        <p:txBody>
          <a:bodyPr vert="horz" wrap="square" lIns="94459" tIns="47228" rIns="94459" bIns="47228" numCol="1" anchor="b" anchorCtr="0" compatLnSpc="1">
            <a:prstTxWarp prst="textNoShape">
              <a:avLst/>
            </a:prstTxWarp>
          </a:bodyPr>
          <a:lstStyle>
            <a:lvl1pPr>
              <a:defRPr sz="1300">
                <a:latin typeface="Arial" charset="0"/>
                <a:cs typeface="+mn-cs"/>
              </a:defRPr>
            </a:lvl1pPr>
          </a:lstStyle>
          <a:p>
            <a:pPr>
              <a:defRPr/>
            </a:pPr>
            <a:endParaRPr lang="es-ES" dirty="0"/>
          </a:p>
        </p:txBody>
      </p:sp>
      <p:sp>
        <p:nvSpPr>
          <p:cNvPr id="1480709" name="Rectangle 5"/>
          <p:cNvSpPr>
            <a:spLocks noGrp="1" noChangeArrowheads="1"/>
          </p:cNvSpPr>
          <p:nvPr>
            <p:ph type="sldNum" sz="quarter" idx="3"/>
          </p:nvPr>
        </p:nvSpPr>
        <p:spPr bwMode="auto">
          <a:xfrm>
            <a:off x="4020650" y="9720824"/>
            <a:ext cx="3076976" cy="512142"/>
          </a:xfrm>
          <a:prstGeom prst="rect">
            <a:avLst/>
          </a:prstGeom>
          <a:noFill/>
          <a:ln w="9525">
            <a:noFill/>
            <a:miter lim="800000"/>
            <a:headEnd/>
            <a:tailEnd/>
          </a:ln>
          <a:effectLst/>
        </p:spPr>
        <p:txBody>
          <a:bodyPr vert="horz" wrap="square" lIns="94459" tIns="47228" rIns="94459" bIns="47228" numCol="1" anchor="b" anchorCtr="0" compatLnSpc="1">
            <a:prstTxWarp prst="textNoShape">
              <a:avLst/>
            </a:prstTxWarp>
          </a:bodyPr>
          <a:lstStyle>
            <a:lvl1pPr algn="r">
              <a:defRPr sz="1300">
                <a:latin typeface="Arial" charset="0"/>
                <a:cs typeface="+mn-cs"/>
              </a:defRPr>
            </a:lvl1pPr>
          </a:lstStyle>
          <a:p>
            <a:pPr>
              <a:defRPr/>
            </a:pPr>
            <a:fld id="{94FC830B-E4CA-4267-ADC7-B4184C92C4AE}" type="slidenum">
              <a:rPr lang="es-ES"/>
              <a:pPr>
                <a:defRPr/>
              </a:pPr>
              <a:t>‹Nº›</a:t>
            </a:fld>
            <a:endParaRPr lang="es-ES" dirty="0"/>
          </a:p>
        </p:txBody>
      </p:sp>
    </p:spTree>
    <p:extLst>
      <p:ext uri="{BB962C8B-B14F-4D97-AF65-F5344CB8AC3E}">
        <p14:creationId xmlns:p14="http://schemas.microsoft.com/office/powerpoint/2010/main" val="72403934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1"/>
            <a:ext cx="3076977" cy="512143"/>
          </a:xfrm>
          <a:prstGeom prst="rect">
            <a:avLst/>
          </a:prstGeom>
          <a:noFill/>
          <a:ln w="9525">
            <a:noFill/>
            <a:miter lim="800000"/>
            <a:headEnd/>
            <a:tailEnd/>
          </a:ln>
          <a:effectLst/>
        </p:spPr>
        <p:txBody>
          <a:bodyPr vert="horz" wrap="square" lIns="94459" tIns="47228" rIns="94459" bIns="47228" numCol="1" anchor="t" anchorCtr="0" compatLnSpc="1">
            <a:prstTxWarp prst="textNoShape">
              <a:avLst/>
            </a:prstTxWarp>
          </a:bodyPr>
          <a:lstStyle>
            <a:lvl1pPr algn="l">
              <a:defRPr sz="1300" b="0">
                <a:solidFill>
                  <a:schemeClr val="tx1"/>
                </a:solidFill>
                <a:latin typeface="Arial" charset="0"/>
                <a:cs typeface="+mn-cs"/>
              </a:defRPr>
            </a:lvl1pPr>
          </a:lstStyle>
          <a:p>
            <a:pPr>
              <a:defRPr/>
            </a:pPr>
            <a:endParaRPr lang="es-ES" dirty="0"/>
          </a:p>
        </p:txBody>
      </p:sp>
      <p:sp>
        <p:nvSpPr>
          <p:cNvPr id="4099" name="Rectangle 3"/>
          <p:cNvSpPr>
            <a:spLocks noGrp="1" noChangeArrowheads="1"/>
          </p:cNvSpPr>
          <p:nvPr>
            <p:ph type="dt" idx="1"/>
          </p:nvPr>
        </p:nvSpPr>
        <p:spPr bwMode="auto">
          <a:xfrm>
            <a:off x="4020650" y="1"/>
            <a:ext cx="3076976" cy="512143"/>
          </a:xfrm>
          <a:prstGeom prst="rect">
            <a:avLst/>
          </a:prstGeom>
          <a:noFill/>
          <a:ln w="9525">
            <a:noFill/>
            <a:miter lim="800000"/>
            <a:headEnd/>
            <a:tailEnd/>
          </a:ln>
          <a:effectLst/>
        </p:spPr>
        <p:txBody>
          <a:bodyPr vert="horz" wrap="square" lIns="94459" tIns="47228" rIns="94459" bIns="47228" numCol="1" anchor="t" anchorCtr="0" compatLnSpc="1">
            <a:prstTxWarp prst="textNoShape">
              <a:avLst/>
            </a:prstTxWarp>
          </a:bodyPr>
          <a:lstStyle>
            <a:lvl1pPr algn="r">
              <a:defRPr sz="1300" b="0">
                <a:solidFill>
                  <a:schemeClr val="tx1"/>
                </a:solidFill>
                <a:latin typeface="Arial" charset="0"/>
                <a:cs typeface="+mn-cs"/>
              </a:defRPr>
            </a:lvl1pPr>
          </a:lstStyle>
          <a:p>
            <a:pPr>
              <a:defRPr/>
            </a:pPr>
            <a:endParaRPr lang="es-ES" dirty="0"/>
          </a:p>
        </p:txBody>
      </p:sp>
      <p:sp>
        <p:nvSpPr>
          <p:cNvPr id="86020" name="Rectangle 4"/>
          <p:cNvSpPr>
            <a:spLocks noGrp="1" noRot="1" noChangeAspect="1" noChangeArrowheads="1" noTextEdit="1"/>
          </p:cNvSpPr>
          <p:nvPr>
            <p:ph type="sldImg" idx="2"/>
          </p:nvPr>
        </p:nvSpPr>
        <p:spPr bwMode="auto">
          <a:xfrm>
            <a:off x="776288" y="766763"/>
            <a:ext cx="5548312" cy="38401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11103" y="4861236"/>
            <a:ext cx="5678770" cy="4605988"/>
          </a:xfrm>
          <a:prstGeom prst="rect">
            <a:avLst/>
          </a:prstGeom>
          <a:noFill/>
          <a:ln w="9525">
            <a:noFill/>
            <a:miter lim="800000"/>
            <a:headEnd/>
            <a:tailEnd/>
          </a:ln>
          <a:effectLst/>
        </p:spPr>
        <p:txBody>
          <a:bodyPr vert="horz" wrap="square" lIns="94459" tIns="47228" rIns="94459" bIns="47228"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4102" name="Rectangle 6"/>
          <p:cNvSpPr>
            <a:spLocks noGrp="1" noChangeArrowheads="1"/>
          </p:cNvSpPr>
          <p:nvPr>
            <p:ph type="ftr" sz="quarter" idx="4"/>
          </p:nvPr>
        </p:nvSpPr>
        <p:spPr bwMode="auto">
          <a:xfrm>
            <a:off x="2" y="9720824"/>
            <a:ext cx="3076977" cy="512142"/>
          </a:xfrm>
          <a:prstGeom prst="rect">
            <a:avLst/>
          </a:prstGeom>
          <a:noFill/>
          <a:ln w="9525">
            <a:noFill/>
            <a:miter lim="800000"/>
            <a:headEnd/>
            <a:tailEnd/>
          </a:ln>
          <a:effectLst/>
        </p:spPr>
        <p:txBody>
          <a:bodyPr vert="horz" wrap="square" lIns="94459" tIns="47228" rIns="94459" bIns="47228" numCol="1" anchor="b" anchorCtr="0" compatLnSpc="1">
            <a:prstTxWarp prst="textNoShape">
              <a:avLst/>
            </a:prstTxWarp>
          </a:bodyPr>
          <a:lstStyle>
            <a:lvl1pPr algn="l">
              <a:defRPr sz="1300" b="0">
                <a:solidFill>
                  <a:schemeClr val="tx1"/>
                </a:solidFill>
                <a:latin typeface="Arial" charset="0"/>
                <a:cs typeface="+mn-cs"/>
              </a:defRPr>
            </a:lvl1pPr>
          </a:lstStyle>
          <a:p>
            <a:pPr>
              <a:defRPr/>
            </a:pPr>
            <a:endParaRPr lang="es-ES" dirty="0"/>
          </a:p>
        </p:txBody>
      </p:sp>
    </p:spTree>
    <p:extLst>
      <p:ext uri="{BB962C8B-B14F-4D97-AF65-F5344CB8AC3E}">
        <p14:creationId xmlns:p14="http://schemas.microsoft.com/office/powerpoint/2010/main" val="412841919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ES_trad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ES" sz="1200" dirty="0">
              <a:solidFill>
                <a:schemeClr val="tx2">
                  <a:lumMod val="50000"/>
                </a:schemeClr>
              </a:solidFill>
            </a:endParaRPr>
          </a:p>
        </p:txBody>
      </p:sp>
      <p:sp>
        <p:nvSpPr>
          <p:cNvPr id="38916" name="3 Marcador de número de diapositiva"/>
          <p:cNvSpPr>
            <a:spLocks noGrp="1"/>
          </p:cNvSpPr>
          <p:nvPr>
            <p:ph type="sldNum" sz="quarter" idx="5"/>
          </p:nvPr>
        </p:nvSpPr>
        <p:spPr>
          <a:xfrm>
            <a:off x="4020506" y="9720673"/>
            <a:ext cx="3077137" cy="512303"/>
          </a:xfrm>
          <a:prstGeom prst="rect">
            <a:avLst/>
          </a:prstGeom>
          <a:noFill/>
        </p:spPr>
        <p:txBody>
          <a:bodyPr lIns="95491" tIns="47745" rIns="95491" bIns="47745"/>
          <a:lstStyle/>
          <a:p>
            <a:fld id="{57E54A45-A51F-45F3-A3F9-2EBBF2144BAB}" type="slidenum">
              <a:rPr lang="es-ES" smtClean="0"/>
              <a:pPr/>
              <a:t>21</a:t>
            </a:fld>
            <a:endParaRPr lang="es-E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ES" sz="1200" dirty="0">
              <a:solidFill>
                <a:schemeClr val="tx2">
                  <a:lumMod val="50000"/>
                </a:schemeClr>
              </a:solidFill>
            </a:endParaRPr>
          </a:p>
        </p:txBody>
      </p:sp>
      <p:sp>
        <p:nvSpPr>
          <p:cNvPr id="38916" name="3 Marcador de número de diapositiva"/>
          <p:cNvSpPr>
            <a:spLocks noGrp="1"/>
          </p:cNvSpPr>
          <p:nvPr>
            <p:ph type="sldNum" sz="quarter" idx="5"/>
          </p:nvPr>
        </p:nvSpPr>
        <p:spPr>
          <a:xfrm>
            <a:off x="4020506" y="9720673"/>
            <a:ext cx="3077137" cy="512303"/>
          </a:xfrm>
          <a:prstGeom prst="rect">
            <a:avLst/>
          </a:prstGeom>
          <a:noFill/>
        </p:spPr>
        <p:txBody>
          <a:bodyPr lIns="95491" tIns="47745" rIns="95491" bIns="47745"/>
          <a:lstStyle/>
          <a:p>
            <a:fld id="{57E54A45-A51F-45F3-A3F9-2EBBF2144BAB}" type="slidenum">
              <a:rPr lang="es-ES" smtClean="0"/>
              <a:pPr/>
              <a:t>22</a:t>
            </a:fld>
            <a:endParaRPr lang="es-E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endParaRPr lang="es-ES" sz="1200" dirty="0">
              <a:solidFill>
                <a:schemeClr val="tx2">
                  <a:lumMod val="50000"/>
                </a:schemeClr>
              </a:solidFill>
            </a:endParaRPr>
          </a:p>
        </p:txBody>
      </p:sp>
      <p:sp>
        <p:nvSpPr>
          <p:cNvPr id="38916" name="3 Marcador de número de diapositiva"/>
          <p:cNvSpPr>
            <a:spLocks noGrp="1"/>
          </p:cNvSpPr>
          <p:nvPr>
            <p:ph type="sldNum" sz="quarter" idx="5"/>
          </p:nvPr>
        </p:nvSpPr>
        <p:spPr>
          <a:xfrm>
            <a:off x="4020506" y="9720673"/>
            <a:ext cx="3077137" cy="512303"/>
          </a:xfrm>
          <a:prstGeom prst="rect">
            <a:avLst/>
          </a:prstGeom>
          <a:noFill/>
        </p:spPr>
        <p:txBody>
          <a:bodyPr lIns="95491" tIns="47745" rIns="95491" bIns="47745"/>
          <a:lstStyle/>
          <a:p>
            <a:fld id="{57E54A45-A51F-45F3-A3F9-2EBBF2144BAB}" type="slidenum">
              <a:rPr lang="es-ES" smtClean="0"/>
              <a:pPr/>
              <a:t>23</a:t>
            </a:fld>
            <a:endParaRPr lang="es-E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sz="1200" b="0" i="0" u="none" strike="noStrike" kern="1200" baseline="0" dirty="0" smtClean="0">
              <a:solidFill>
                <a:schemeClr val="tx1"/>
              </a:solidFill>
              <a:latin typeface="Arial" charset="0"/>
              <a:ea typeface="+mn-ea"/>
              <a:cs typeface="+mn-cs"/>
            </a:endParaRPr>
          </a:p>
          <a:p>
            <a:r>
              <a:rPr lang="es-ES" sz="1200" b="0" i="0" u="none" strike="noStrike" kern="1200" baseline="0" dirty="0" smtClean="0">
                <a:solidFill>
                  <a:schemeClr val="tx1"/>
                </a:solidFill>
                <a:latin typeface="Arial" charset="0"/>
                <a:ea typeface="+mn-ea"/>
                <a:cs typeface="+mn-cs"/>
              </a:rPr>
              <a:t>El elemento opcional </a:t>
            </a:r>
            <a:r>
              <a:rPr lang="es-ES" sz="1200" b="0" i="1" u="none" strike="noStrike" kern="1200" baseline="0" dirty="0" err="1" smtClean="0">
                <a:solidFill>
                  <a:schemeClr val="tx1"/>
                </a:solidFill>
                <a:latin typeface="Arial" charset="0"/>
                <a:ea typeface="+mn-ea"/>
                <a:cs typeface="+mn-cs"/>
              </a:rPr>
              <a:t>VisualizacionIndice</a:t>
            </a:r>
            <a:r>
              <a:rPr lang="es-ES" sz="1200" b="0" i="1" u="none" strike="noStrike" kern="1200" baseline="0" dirty="0" smtClean="0">
                <a:solidFill>
                  <a:schemeClr val="tx1"/>
                </a:solidFill>
                <a:latin typeface="Arial" charset="0"/>
                <a:ea typeface="+mn-ea"/>
                <a:cs typeface="+mn-cs"/>
              </a:rPr>
              <a:t> </a:t>
            </a:r>
            <a:r>
              <a:rPr lang="es-ES" sz="1200" b="0" i="0" u="none" strike="noStrike" kern="1200" baseline="0" dirty="0" smtClean="0">
                <a:solidFill>
                  <a:schemeClr val="tx1"/>
                </a:solidFill>
                <a:latin typeface="Arial" charset="0"/>
                <a:ea typeface="+mn-ea"/>
                <a:cs typeface="+mn-cs"/>
              </a:rPr>
              <a:t>puede entenderse como un objeto que permite incluir una visualización del contenido del expediente electrónico total o parcial en respuesta por ejemplo, a la necesidad de facilitar una versión del índice del expediente más adaptada a un tratamiento no automatizado. </a:t>
            </a:r>
          </a:p>
          <a:p>
            <a:r>
              <a:rPr lang="es-ES" sz="1200" b="0" i="0" u="none" strike="noStrike" kern="1200" baseline="0" dirty="0" smtClean="0">
                <a:solidFill>
                  <a:schemeClr val="tx1"/>
                </a:solidFill>
                <a:latin typeface="Arial" charset="0"/>
                <a:ea typeface="+mn-ea"/>
                <a:cs typeface="+mn-cs"/>
              </a:rPr>
              <a:t>112. Este elemento puede resultar de utilidad en tanto que permite aportar la información del expediente que se requiera. Esto es, se podría generar una visualización del índice del expediente, o bien del contenido completo de los documentos que componen el expediente, atendiendo a la finalidad que se persiga en cada caso. </a:t>
            </a:r>
          </a:p>
          <a:p>
            <a:r>
              <a:rPr lang="es-ES" sz="1200" b="0" i="0" u="none" strike="noStrike" kern="1200" baseline="0" dirty="0" smtClean="0">
                <a:solidFill>
                  <a:schemeClr val="tx1"/>
                </a:solidFill>
                <a:latin typeface="Arial" charset="0"/>
                <a:ea typeface="+mn-ea"/>
                <a:cs typeface="+mn-cs"/>
              </a:rPr>
              <a:t>113. Según esto, el elemento </a:t>
            </a:r>
            <a:r>
              <a:rPr lang="es-ES" sz="1200" b="0" i="1" u="none" strike="noStrike" kern="1200" baseline="0" dirty="0" err="1" smtClean="0">
                <a:solidFill>
                  <a:schemeClr val="tx1"/>
                </a:solidFill>
                <a:latin typeface="Arial" charset="0"/>
                <a:ea typeface="+mn-ea"/>
                <a:cs typeface="+mn-cs"/>
              </a:rPr>
              <a:t>VisualizacionIndice</a:t>
            </a:r>
            <a:r>
              <a:rPr lang="es-ES" sz="1200" b="0" i="1" u="none" strike="noStrike" kern="1200" baseline="0" dirty="0" smtClean="0">
                <a:solidFill>
                  <a:schemeClr val="tx1"/>
                </a:solidFill>
                <a:latin typeface="Arial" charset="0"/>
                <a:ea typeface="+mn-ea"/>
                <a:cs typeface="+mn-cs"/>
              </a:rPr>
              <a:t> </a:t>
            </a:r>
            <a:r>
              <a:rPr lang="es-ES" sz="1200" b="0" i="0" u="none" strike="noStrike" kern="1200" baseline="0" dirty="0" smtClean="0">
                <a:solidFill>
                  <a:schemeClr val="tx1"/>
                </a:solidFill>
                <a:latin typeface="Arial" charset="0"/>
                <a:ea typeface="+mn-ea"/>
                <a:cs typeface="+mn-cs"/>
              </a:rPr>
              <a:t>podría contener, por ejemplo: </a:t>
            </a:r>
          </a:p>
          <a:p>
            <a:r>
              <a:rPr lang="es-ES" sz="1200" b="0" i="0" u="none" strike="noStrike" kern="1200" baseline="0" dirty="0" smtClean="0">
                <a:solidFill>
                  <a:schemeClr val="tx1"/>
                </a:solidFill>
                <a:latin typeface="Arial" charset="0"/>
                <a:ea typeface="+mn-ea"/>
                <a:cs typeface="+mn-cs"/>
              </a:rPr>
              <a:t>- Un fichero PDF que incluye toda la información del contenido del índice del expediente. </a:t>
            </a:r>
          </a:p>
          <a:p>
            <a:r>
              <a:rPr lang="es-ES" sz="1200" b="0" i="0" u="none" strike="noStrike" kern="1200" baseline="0" dirty="0" smtClean="0">
                <a:solidFill>
                  <a:schemeClr val="tx1"/>
                </a:solidFill>
                <a:latin typeface="Arial" charset="0"/>
                <a:ea typeface="+mn-ea"/>
                <a:cs typeface="+mn-cs"/>
              </a:rPr>
              <a:t>- Un fichero que contenga todas las huellas de los documentos que componen el expediente. </a:t>
            </a:r>
          </a:p>
          <a:p>
            <a:r>
              <a:rPr lang="es-ES" sz="1200" b="0" i="0" u="none" strike="noStrike" kern="1200" baseline="0" dirty="0" smtClean="0">
                <a:solidFill>
                  <a:schemeClr val="tx1"/>
                </a:solidFill>
                <a:latin typeface="Arial" charset="0"/>
                <a:ea typeface="+mn-ea"/>
                <a:cs typeface="+mn-cs"/>
              </a:rPr>
              <a:t>- Un fichero con la lista de referencias a todas las huellas (como si de un índice se tratara) con hipervínculos. </a:t>
            </a:r>
          </a:p>
          <a:p>
            <a:r>
              <a:rPr lang="es-ES" sz="1200" b="0" i="0" u="none" strike="noStrike" kern="1200" baseline="0" dirty="0" smtClean="0">
                <a:solidFill>
                  <a:schemeClr val="tx1"/>
                </a:solidFill>
                <a:latin typeface="Arial" charset="0"/>
                <a:ea typeface="+mn-ea"/>
                <a:cs typeface="+mn-cs"/>
              </a:rPr>
              <a:t>- Cualquier otra estructura a elegir por cada organización en base a sus necesidades. </a:t>
            </a:r>
          </a:p>
          <a:p>
            <a:endParaRPr lang="es-ES" dirty="0"/>
          </a:p>
        </p:txBody>
      </p:sp>
    </p:spTree>
    <p:extLst>
      <p:ext uri="{BB962C8B-B14F-4D97-AF65-F5344CB8AC3E}">
        <p14:creationId xmlns:p14="http://schemas.microsoft.com/office/powerpoint/2010/main" val="18439789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3 Rectángulo"/>
          <p:cNvSpPr/>
          <p:nvPr userDrawn="1"/>
        </p:nvSpPr>
        <p:spPr bwMode="auto">
          <a:xfrm>
            <a:off x="0" y="4284663"/>
            <a:ext cx="9906000" cy="2573337"/>
          </a:xfrm>
          <a:prstGeom prst="rect">
            <a:avLst/>
          </a:prstGeom>
          <a:gradFill flip="none" rotWithShape="1">
            <a:gsLst>
              <a:gs pos="0">
                <a:schemeClr val="tx2">
                  <a:lumMod val="40000"/>
                  <a:lumOff val="60000"/>
                </a:schemeClr>
              </a:gs>
              <a:gs pos="50000">
                <a:schemeClr val="bg2"/>
              </a:gs>
              <a:gs pos="100000">
                <a:schemeClr val="accent2">
                  <a:alpha val="75000"/>
                </a:schemeClr>
              </a:gs>
            </a:gsLst>
            <a:lin ang="0" scaled="1"/>
            <a:tileRect/>
          </a:gradFill>
          <a:ln w="9525" cap="flat" cmpd="sng" algn="ctr">
            <a:noFill/>
            <a:prstDash val="solid"/>
            <a:round/>
            <a:headEnd type="none" w="med" len="med"/>
            <a:tailEnd type="none" w="med" len="med"/>
          </a:ln>
          <a:effectLst/>
        </p:spPr>
        <p:txBody>
          <a:bodyPr wrap="none" anchor="ctr"/>
          <a:lstStyle/>
          <a:p>
            <a:pPr algn="ctr">
              <a:defRPr/>
            </a:pPr>
            <a:endParaRPr lang="es-ES" dirty="0">
              <a:cs typeface="+mn-cs"/>
            </a:endParaRPr>
          </a:p>
        </p:txBody>
      </p:sp>
      <p:sp>
        <p:nvSpPr>
          <p:cNvPr id="62467" name="Rectangle 3"/>
          <p:cNvSpPr>
            <a:spLocks noGrp="1" noChangeArrowheads="1"/>
          </p:cNvSpPr>
          <p:nvPr>
            <p:ph type="ctrTitle"/>
          </p:nvPr>
        </p:nvSpPr>
        <p:spPr>
          <a:xfrm>
            <a:off x="512135" y="2870495"/>
            <a:ext cx="8815388" cy="501650"/>
          </a:xfrm>
        </p:spPr>
        <p:txBody>
          <a:bodyPr anchor="b">
            <a:spAutoFit/>
          </a:bodyPr>
          <a:lstStyle>
            <a:lvl1pPr defTabSz="915988" eaLnBrk="0" hangingPunct="0">
              <a:spcBef>
                <a:spcPct val="50000"/>
              </a:spcBef>
              <a:defRPr b="0">
                <a:solidFill>
                  <a:schemeClr val="tx2"/>
                </a:solidFill>
              </a:defRPr>
            </a:lvl1pPr>
          </a:lstStyle>
          <a:p>
            <a:r>
              <a:rPr lang="es-ES_tradnl" dirty="0"/>
              <a:t>título principal de la presentación</a:t>
            </a:r>
          </a:p>
        </p:txBody>
      </p:sp>
      <p:sp>
        <p:nvSpPr>
          <p:cNvPr id="62470" name="Rectangle 6"/>
          <p:cNvSpPr>
            <a:spLocks noGrp="1" noChangeAspect="1" noChangeArrowheads="1"/>
          </p:cNvSpPr>
          <p:nvPr>
            <p:ph type="subTitle" idx="1"/>
          </p:nvPr>
        </p:nvSpPr>
        <p:spPr>
          <a:xfrm>
            <a:off x="533404" y="4633923"/>
            <a:ext cx="5211763" cy="407987"/>
          </a:xfrm>
        </p:spPr>
        <p:txBody>
          <a:bodyPr lIns="36038" tIns="36038" rIns="36038" bIns="36038">
            <a:spAutoFit/>
          </a:bodyPr>
          <a:lstStyle>
            <a:lvl1pPr marL="0" indent="0" eaLnBrk="0" hangingPunct="0">
              <a:lnSpc>
                <a:spcPct val="100000"/>
              </a:lnSpc>
              <a:buNone/>
              <a:defRPr b="1">
                <a:solidFill>
                  <a:srgbClr val="FFFFFF"/>
                </a:solidFill>
              </a:defRPr>
            </a:lvl1pPr>
          </a:lstStyle>
          <a:p>
            <a:r>
              <a:rPr lang="es-ES_tradnl" dirty="0"/>
              <a:t>subtítulo de la presentación</a:t>
            </a:r>
          </a:p>
        </p:txBody>
      </p:sp>
      <p:pic>
        <p:nvPicPr>
          <p:cNvPr id="8" name="Picture 13"/>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3975" y="372992"/>
            <a:ext cx="222885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79596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5373" y="693828"/>
            <a:ext cx="9440562" cy="492422"/>
          </a:xfrm>
        </p:spPr>
        <p:txBody>
          <a:bodyPr/>
          <a:lstStyle/>
          <a:p>
            <a:r>
              <a:rPr lang="en-US"/>
              <a:t>Click to edit Master title style</a:t>
            </a:r>
            <a:endParaRPr lang="es-ES"/>
          </a:p>
        </p:txBody>
      </p:sp>
      <p:sp>
        <p:nvSpPr>
          <p:cNvPr id="3" name="Content Placeholder 2"/>
          <p:cNvSpPr>
            <a:spLocks noGrp="1"/>
          </p:cNvSpPr>
          <p:nvPr>
            <p:ph idx="1"/>
          </p:nvPr>
        </p:nvSpPr>
        <p:spPr>
          <a:xfrm>
            <a:off x="255373" y="1346466"/>
            <a:ext cx="9440562" cy="51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pic>
        <p:nvPicPr>
          <p:cNvPr id="7" name="7 Imagen" descr="logo_ministerio2.gif"/>
          <p:cNvPicPr>
            <a:picLocks noChangeAspect="1"/>
          </p:cNvPicPr>
          <p:nvPr userDrawn="1"/>
        </p:nvPicPr>
        <p:blipFill>
          <a:blip r:embed="rId2" cstate="print">
            <a:extLst>
              <a:ext uri="{28A0092B-C50C-407E-A947-70E740481C1C}">
                <a14:useLocalDpi xmlns:a14="http://schemas.microsoft.com/office/drawing/2010/main" val="0"/>
              </a:ext>
            </a:extLst>
          </a:blip>
          <a:srcRect l="86250"/>
          <a:stretch>
            <a:fillRect/>
          </a:stretch>
        </p:blipFill>
        <p:spPr bwMode="auto">
          <a:xfrm>
            <a:off x="1908175" y="0"/>
            <a:ext cx="79978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175" y="0"/>
            <a:ext cx="222885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49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10"/>
            <a:ext cx="8420100" cy="1362075"/>
          </a:xfrm>
        </p:spPr>
        <p:txBody>
          <a:bodyPr/>
          <a:lstStyle>
            <a:lvl1pPr algn="l">
              <a:defRPr sz="4000" b="1" cap="all"/>
            </a:lvl1pPr>
          </a:lstStyle>
          <a:p>
            <a:r>
              <a:rPr lang="en-US"/>
              <a:t>Click to edit Master title style</a:t>
            </a:r>
            <a:endParaRPr lang="es-ES"/>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0016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64039" y="650789"/>
            <a:ext cx="9456609" cy="477795"/>
          </a:xfrm>
        </p:spPr>
        <p:txBody>
          <a:bodyPr/>
          <a:lstStyle/>
          <a:p>
            <a:r>
              <a:rPr lang="en-US"/>
              <a:t>Click to edit Master title style</a:t>
            </a:r>
            <a:endParaRPr lang="es-ES"/>
          </a:p>
        </p:txBody>
      </p:sp>
      <p:sp>
        <p:nvSpPr>
          <p:cNvPr id="3" name="Content Placeholder 2"/>
          <p:cNvSpPr>
            <a:spLocks noGrp="1"/>
          </p:cNvSpPr>
          <p:nvPr>
            <p:ph sz="half" idx="1"/>
          </p:nvPr>
        </p:nvSpPr>
        <p:spPr>
          <a:xfrm>
            <a:off x="264039" y="1320802"/>
            <a:ext cx="4645712" cy="5203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5115697" y="1320802"/>
            <a:ext cx="4604951" cy="520356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1753114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s-ES"/>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p:cNvSpPr>
            <a:spLocks noGrp="1"/>
          </p:cNvSpPr>
          <p:nvPr>
            <p:ph type="body" sz="quarter" idx="3"/>
          </p:nvPr>
        </p:nvSpPr>
        <p:spPr>
          <a:xfrm>
            <a:off x="5032381"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381"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393887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17364" y="3966883"/>
            <a:ext cx="5675189" cy="289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userDrawn="1"/>
        </p:nvSpPr>
        <p:spPr bwMode="auto">
          <a:xfrm>
            <a:off x="4217364" y="3966883"/>
            <a:ext cx="5688636" cy="2846667"/>
          </a:xfrm>
          <a:prstGeom prst="rect">
            <a:avLst/>
          </a:prstGeom>
          <a:solidFill>
            <a:schemeClr val="bg1">
              <a:alpha val="69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dirty="0">
              <a:ln>
                <a:noFill/>
              </a:ln>
              <a:solidFill>
                <a:schemeClr val="bg1"/>
              </a:solidFill>
              <a:effectLst/>
              <a:latin typeface="Arial" charset="0"/>
            </a:endParaRPr>
          </a:p>
        </p:txBody>
      </p:sp>
      <p:sp>
        <p:nvSpPr>
          <p:cNvPr id="2" name="Title 1"/>
          <p:cNvSpPr>
            <a:spLocks noGrp="1"/>
          </p:cNvSpPr>
          <p:nvPr>
            <p:ph type="title"/>
          </p:nvPr>
        </p:nvSpPr>
        <p:spPr/>
        <p:txBody>
          <a:bodyPr/>
          <a:lstStyle/>
          <a:p>
            <a:r>
              <a:rPr lang="en-US"/>
              <a:t>Click to edit Master title style</a:t>
            </a:r>
            <a:endParaRPr lang="es-ES"/>
          </a:p>
        </p:txBody>
      </p:sp>
    </p:spTree>
    <p:extLst>
      <p:ext uri="{BB962C8B-B14F-4D97-AF65-F5344CB8AC3E}">
        <p14:creationId xmlns:p14="http://schemas.microsoft.com/office/powerpoint/2010/main" val="3013447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19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5" y="273050"/>
            <a:ext cx="3259138" cy="1162050"/>
          </a:xfrm>
        </p:spPr>
        <p:txBody>
          <a:bodyPr anchor="b"/>
          <a:lstStyle>
            <a:lvl1pPr algn="l">
              <a:defRPr sz="2000" b="1"/>
            </a:lvl1pPr>
          </a:lstStyle>
          <a:p>
            <a:r>
              <a:rPr lang="en-US"/>
              <a:t>Click to edit Master title style</a:t>
            </a:r>
            <a:endParaRPr lang="es-ES"/>
          </a:p>
        </p:txBody>
      </p:sp>
      <p:sp>
        <p:nvSpPr>
          <p:cNvPr id="3" name="Content Placeholder 2"/>
          <p:cNvSpPr>
            <a:spLocks noGrp="1"/>
          </p:cNvSpPr>
          <p:nvPr>
            <p:ph idx="1"/>
          </p:nvPr>
        </p:nvSpPr>
        <p:spPr>
          <a:xfrm>
            <a:off x="3873499" y="273060"/>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p:cNvSpPr>
            <a:spLocks noGrp="1"/>
          </p:cNvSpPr>
          <p:nvPr>
            <p:ph type="body" sz="half" idx="2"/>
          </p:nvPr>
        </p:nvSpPr>
        <p:spPr>
          <a:xfrm>
            <a:off x="495305"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85273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a:t>Click to edit Master title style</a:t>
            </a:r>
            <a:endParaRPr lang="es-ES"/>
          </a:p>
        </p:txBody>
      </p:sp>
      <p:sp>
        <p:nvSpPr>
          <p:cNvPr id="3" name="Picture Placeholder 2"/>
          <p:cNvSpPr>
            <a:spLocks noGrp="1"/>
          </p:cNvSpPr>
          <p:nvPr>
            <p:ph type="pic" idx="1"/>
          </p:nvPr>
        </p:nvSpPr>
        <p:spPr>
          <a:xfrm>
            <a:off x="1941513" y="612775"/>
            <a:ext cx="5943600" cy="4114800"/>
          </a:xfrm>
        </p:spPr>
        <p:txBody>
          <a:bodyPr lIns="91541" tIns="45769" rIns="91541" bIns="45769"/>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5730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134031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409575"/>
            <a:ext cx="2228850" cy="6122988"/>
          </a:xfrm>
        </p:spPr>
        <p:txBody>
          <a:bodyPr vert="eaVert"/>
          <a:lstStyle/>
          <a:p>
            <a:r>
              <a:rPr lang="en-US"/>
              <a:t>Click to edit Master title style</a:t>
            </a:r>
            <a:endParaRPr lang="es-ES"/>
          </a:p>
        </p:txBody>
      </p:sp>
      <p:sp>
        <p:nvSpPr>
          <p:cNvPr id="3" name="Vertical Text Placeholder 2"/>
          <p:cNvSpPr>
            <a:spLocks noGrp="1"/>
          </p:cNvSpPr>
          <p:nvPr>
            <p:ph type="body" orient="vert" idx="1"/>
          </p:nvPr>
        </p:nvSpPr>
        <p:spPr>
          <a:xfrm>
            <a:off x="495305" y="409575"/>
            <a:ext cx="6534150" cy="6122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55439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1180" y="409585"/>
            <a:ext cx="7467600" cy="638175"/>
          </a:xfrm>
        </p:spPr>
        <p:txBody>
          <a:bodyPr/>
          <a:lstStyle/>
          <a:p>
            <a:r>
              <a:rPr lang="en-US"/>
              <a:t>Click to edit Master title style</a:t>
            </a:r>
            <a:endParaRPr lang="es-ES"/>
          </a:p>
        </p:txBody>
      </p:sp>
      <p:sp>
        <p:nvSpPr>
          <p:cNvPr id="3" name="Content Placeholder 2"/>
          <p:cNvSpPr>
            <a:spLocks noGrp="1"/>
          </p:cNvSpPr>
          <p:nvPr>
            <p:ph sz="half" idx="1"/>
          </p:nvPr>
        </p:nvSpPr>
        <p:spPr>
          <a:xfrm>
            <a:off x="495303" y="1625602"/>
            <a:ext cx="4381501"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quarter" idx="2"/>
          </p:nvPr>
        </p:nvSpPr>
        <p:spPr>
          <a:xfrm>
            <a:off x="5029199" y="1625600"/>
            <a:ext cx="4381501" cy="2376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Content Placeholder 4"/>
          <p:cNvSpPr>
            <a:spLocks noGrp="1"/>
          </p:cNvSpPr>
          <p:nvPr>
            <p:ph sz="quarter" idx="3"/>
          </p:nvPr>
        </p:nvSpPr>
        <p:spPr>
          <a:xfrm>
            <a:off x="5029199" y="4154498"/>
            <a:ext cx="4381501" cy="2378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954121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11180" y="409585"/>
            <a:ext cx="7467600" cy="638175"/>
          </a:xfrm>
        </p:spPr>
        <p:txBody>
          <a:bodyPr/>
          <a:lstStyle/>
          <a:p>
            <a:r>
              <a:rPr lang="en-US"/>
              <a:t>Click to edit Master title style</a:t>
            </a:r>
            <a:endParaRPr lang="es-ES"/>
          </a:p>
        </p:txBody>
      </p:sp>
      <p:sp>
        <p:nvSpPr>
          <p:cNvPr id="3" name="Table Placeholder 2"/>
          <p:cNvSpPr>
            <a:spLocks noGrp="1"/>
          </p:cNvSpPr>
          <p:nvPr>
            <p:ph type="tbl" idx="1"/>
          </p:nvPr>
        </p:nvSpPr>
        <p:spPr>
          <a:xfrm>
            <a:off x="495300" y="1625602"/>
            <a:ext cx="8915400" cy="4906963"/>
          </a:xfrm>
        </p:spPr>
        <p:txBody>
          <a:bodyPr lIns="91541" tIns="45769" rIns="91541" bIns="45769"/>
          <a:lstStyle/>
          <a:p>
            <a:pPr lvl="0"/>
            <a:endParaRPr lang="es-ES" noProof="0" dirty="0"/>
          </a:p>
        </p:txBody>
      </p:sp>
    </p:spTree>
    <p:extLst>
      <p:ext uri="{BB962C8B-B14F-4D97-AF65-F5344CB8AC3E}">
        <p14:creationId xmlns:p14="http://schemas.microsoft.com/office/powerpoint/2010/main" val="1429988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1180" y="409585"/>
            <a:ext cx="7315008" cy="1015803"/>
          </a:xfrm>
        </p:spPr>
        <p:txBody>
          <a:bodyPr/>
          <a:lstStyle/>
          <a:p>
            <a:r>
              <a:rPr lang="en-US" dirty="0"/>
              <a:t>Click to edit Master title style</a:t>
            </a:r>
            <a:endParaRPr lang="es-ES" dirty="0"/>
          </a:p>
        </p:txBody>
      </p:sp>
      <p:sp>
        <p:nvSpPr>
          <p:cNvPr id="3" name="Text Placeholder 2"/>
          <p:cNvSpPr>
            <a:spLocks noGrp="1"/>
          </p:cNvSpPr>
          <p:nvPr>
            <p:ph type="body" sz="half" idx="1"/>
          </p:nvPr>
        </p:nvSpPr>
        <p:spPr>
          <a:xfrm>
            <a:off x="495303" y="1625602"/>
            <a:ext cx="4381501"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p:cNvSpPr>
            <a:spLocks noGrp="1"/>
          </p:cNvSpPr>
          <p:nvPr>
            <p:ph sz="half" idx="2"/>
          </p:nvPr>
        </p:nvSpPr>
        <p:spPr>
          <a:xfrm>
            <a:off x="5029199" y="1625602"/>
            <a:ext cx="4381501"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132209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511175" y="573088"/>
            <a:ext cx="74676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36034" tIns="36034" rIns="36034" bIns="36034" numCol="1" anchor="t" anchorCtr="0" compatLnSpc="1">
            <a:prstTxWarp prst="textNoShape">
              <a:avLst/>
            </a:prstTxWarp>
          </a:bodyPr>
          <a:lstStyle/>
          <a:p>
            <a:pPr lvl="0"/>
            <a:r>
              <a:rPr lang="es-ES_tradnl" dirty="0"/>
              <a:t>Clic para editar estilo título patrón</a:t>
            </a:r>
            <a:endParaRPr lang="en-US" dirty="0"/>
          </a:p>
        </p:txBody>
      </p:sp>
      <p:sp>
        <p:nvSpPr>
          <p:cNvPr id="1028" name="Rectangle 5"/>
          <p:cNvSpPr>
            <a:spLocks noGrp="1" noChangeArrowheads="1"/>
          </p:cNvSpPr>
          <p:nvPr>
            <p:ph type="body" idx="1"/>
          </p:nvPr>
        </p:nvSpPr>
        <p:spPr bwMode="auto">
          <a:xfrm>
            <a:off x="495300" y="1625600"/>
            <a:ext cx="89154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532" tIns="45765" rIns="91532" bIns="45765" numCol="1" anchor="t" anchorCtr="0" compatLnSpc="1">
            <a:prstTxWarp prst="textNoShape">
              <a:avLst/>
            </a:prstTxWarp>
          </a:bodyPr>
          <a:lstStyle/>
          <a:p>
            <a:pPr lvl="0"/>
            <a:r>
              <a:rPr lang="es-ES_tradnl" dirty="0"/>
              <a:t>encabezado (</a:t>
            </a:r>
            <a:r>
              <a:rPr lang="es-ES_tradnl" dirty="0" err="1"/>
              <a:t>arial</a:t>
            </a:r>
            <a:r>
              <a:rPr lang="es-ES_tradnl" dirty="0"/>
              <a:t> 22, minúsculas, verde)</a:t>
            </a:r>
          </a:p>
          <a:p>
            <a:pPr lvl="1"/>
            <a:r>
              <a:rPr lang="es-ES_tradnl" dirty="0"/>
              <a:t>Cuerpo de texto (</a:t>
            </a:r>
            <a:r>
              <a:rPr lang="es-ES_tradnl" dirty="0" err="1"/>
              <a:t>arial</a:t>
            </a:r>
            <a:r>
              <a:rPr lang="es-ES_tradnl" dirty="0"/>
              <a:t> 18, mayúsculas y minúsculas, negro)</a:t>
            </a:r>
          </a:p>
          <a:p>
            <a:pPr lvl="2"/>
            <a:r>
              <a:rPr lang="es-ES" dirty="0"/>
              <a:t>Nivel 1 (</a:t>
            </a:r>
            <a:r>
              <a:rPr lang="es-ES" dirty="0" err="1"/>
              <a:t>arial</a:t>
            </a:r>
            <a:r>
              <a:rPr lang="es-ES" dirty="0"/>
              <a:t> 16, mayúsculas y minúsculas, negro)</a:t>
            </a:r>
          </a:p>
          <a:p>
            <a:pPr lvl="3"/>
            <a:r>
              <a:rPr lang="es-ES" dirty="0"/>
              <a:t>Nivel 2 (</a:t>
            </a:r>
            <a:r>
              <a:rPr lang="es-ES" dirty="0" err="1"/>
              <a:t>arial</a:t>
            </a:r>
            <a:r>
              <a:rPr lang="es-ES" dirty="0"/>
              <a:t> 15, mayúsculas y minúsculas, negro)</a:t>
            </a:r>
          </a:p>
          <a:p>
            <a:pPr lvl="4"/>
            <a:r>
              <a:rPr lang="es-ES" dirty="0"/>
              <a:t>Nivel 3 (</a:t>
            </a:r>
            <a:r>
              <a:rPr lang="es-ES" dirty="0" err="1"/>
              <a:t>arial</a:t>
            </a:r>
            <a:r>
              <a:rPr lang="es-ES" dirty="0"/>
              <a:t> 14, mayúsculas y minúsculas, negro)</a:t>
            </a:r>
            <a:endParaRPr lang="es-ES_tradnl" dirty="0"/>
          </a:p>
        </p:txBody>
      </p:sp>
      <p:sp>
        <p:nvSpPr>
          <p:cNvPr id="7" name="6 Rectángulo"/>
          <p:cNvSpPr>
            <a:spLocks/>
          </p:cNvSpPr>
          <p:nvPr userDrawn="1"/>
        </p:nvSpPr>
        <p:spPr>
          <a:xfrm>
            <a:off x="2033337" y="0"/>
            <a:ext cx="7872664" cy="676800"/>
          </a:xfrm>
          <a:prstGeom prst="rect">
            <a:avLst/>
          </a:prstGeom>
          <a:solidFill>
            <a:srgbClr val="FFD303"/>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Picture 13"/>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3175" y="0"/>
            <a:ext cx="2228850" cy="676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90234" r:id="rId1"/>
    <p:sldLayoutId id="2147490235" r:id="rId2"/>
    <p:sldLayoutId id="2147490211" r:id="rId3"/>
    <p:sldLayoutId id="2147490212" r:id="rId4"/>
    <p:sldLayoutId id="2147490213" r:id="rId5"/>
    <p:sldLayoutId id="2147490214" r:id="rId6"/>
    <p:sldLayoutId id="2147490215" r:id="rId7"/>
    <p:sldLayoutId id="2147490216" r:id="rId8"/>
    <p:sldLayoutId id="2147490217" r:id="rId9"/>
    <p:sldLayoutId id="2147490218" r:id="rId10"/>
    <p:sldLayoutId id="2147490219" r:id="rId11"/>
    <p:sldLayoutId id="2147490220" r:id="rId12"/>
    <p:sldLayoutId id="2147490221" r:id="rId13"/>
    <p:sldLayoutId id="2147490222" r:id="rId14"/>
  </p:sldLayoutIdLst>
  <p:transition/>
  <p:hf sldNum="0" hdr="0" dt="0"/>
  <p:txStyles>
    <p:titleStyle>
      <a:lvl1pPr algn="l" rtl="0" eaLnBrk="0" fontAlgn="base" hangingPunct="0">
        <a:spcBef>
          <a:spcPct val="0"/>
        </a:spcBef>
        <a:spcAft>
          <a:spcPct val="0"/>
        </a:spcAft>
        <a:defRPr sz="2800" b="1">
          <a:solidFill>
            <a:schemeClr val="bg2"/>
          </a:solidFill>
          <a:latin typeface="+mj-lt"/>
          <a:ea typeface="+mj-ea"/>
          <a:cs typeface="+mj-cs"/>
        </a:defRPr>
      </a:lvl1pPr>
      <a:lvl2pPr algn="l" rtl="0" eaLnBrk="0" fontAlgn="base" hangingPunct="0">
        <a:spcBef>
          <a:spcPct val="0"/>
        </a:spcBef>
        <a:spcAft>
          <a:spcPct val="0"/>
        </a:spcAft>
        <a:defRPr sz="2800" b="1">
          <a:solidFill>
            <a:schemeClr val="bg2"/>
          </a:solidFill>
          <a:latin typeface="Arial" charset="0"/>
        </a:defRPr>
      </a:lvl2pPr>
      <a:lvl3pPr algn="l" rtl="0" eaLnBrk="0" fontAlgn="base" hangingPunct="0">
        <a:spcBef>
          <a:spcPct val="0"/>
        </a:spcBef>
        <a:spcAft>
          <a:spcPct val="0"/>
        </a:spcAft>
        <a:defRPr sz="2800" b="1">
          <a:solidFill>
            <a:schemeClr val="bg2"/>
          </a:solidFill>
          <a:latin typeface="Arial" charset="0"/>
        </a:defRPr>
      </a:lvl3pPr>
      <a:lvl4pPr algn="l" rtl="0" eaLnBrk="0" fontAlgn="base" hangingPunct="0">
        <a:spcBef>
          <a:spcPct val="0"/>
        </a:spcBef>
        <a:spcAft>
          <a:spcPct val="0"/>
        </a:spcAft>
        <a:defRPr sz="2800" b="1">
          <a:solidFill>
            <a:schemeClr val="bg2"/>
          </a:solidFill>
          <a:latin typeface="Arial" charset="0"/>
        </a:defRPr>
      </a:lvl4pPr>
      <a:lvl5pPr algn="l" rtl="0" eaLnBrk="0" fontAlgn="base" hangingPunct="0">
        <a:spcBef>
          <a:spcPct val="0"/>
        </a:spcBef>
        <a:spcAft>
          <a:spcPct val="0"/>
        </a:spcAft>
        <a:defRPr sz="2800" b="1">
          <a:solidFill>
            <a:schemeClr val="bg2"/>
          </a:solidFill>
          <a:latin typeface="Arial" charset="0"/>
        </a:defRPr>
      </a:lvl5pPr>
      <a:lvl6pPr marL="457200" algn="l" rtl="0" fontAlgn="base">
        <a:spcBef>
          <a:spcPct val="0"/>
        </a:spcBef>
        <a:spcAft>
          <a:spcPct val="0"/>
        </a:spcAft>
        <a:defRPr sz="2800" b="1">
          <a:solidFill>
            <a:schemeClr val="bg2"/>
          </a:solidFill>
          <a:latin typeface="Arial" charset="0"/>
        </a:defRPr>
      </a:lvl6pPr>
      <a:lvl7pPr marL="914400" algn="l" rtl="0" fontAlgn="base">
        <a:spcBef>
          <a:spcPct val="0"/>
        </a:spcBef>
        <a:spcAft>
          <a:spcPct val="0"/>
        </a:spcAft>
        <a:defRPr sz="2800" b="1">
          <a:solidFill>
            <a:schemeClr val="bg2"/>
          </a:solidFill>
          <a:latin typeface="Arial" charset="0"/>
        </a:defRPr>
      </a:lvl7pPr>
      <a:lvl8pPr marL="1371600" algn="l" rtl="0" fontAlgn="base">
        <a:spcBef>
          <a:spcPct val="0"/>
        </a:spcBef>
        <a:spcAft>
          <a:spcPct val="0"/>
        </a:spcAft>
        <a:defRPr sz="2800" b="1">
          <a:solidFill>
            <a:schemeClr val="bg2"/>
          </a:solidFill>
          <a:latin typeface="Arial" charset="0"/>
        </a:defRPr>
      </a:lvl8pPr>
      <a:lvl9pPr marL="1828800" algn="l" rtl="0" fontAlgn="base">
        <a:spcBef>
          <a:spcPct val="0"/>
        </a:spcBef>
        <a:spcAft>
          <a:spcPct val="0"/>
        </a:spcAft>
        <a:defRPr sz="2800" b="1">
          <a:solidFill>
            <a:schemeClr val="bg2"/>
          </a:solidFill>
          <a:latin typeface="Arial" charset="0"/>
        </a:defRPr>
      </a:lvl9pPr>
    </p:titleStyle>
    <p:bodyStyle>
      <a:lvl1pPr marL="342900" indent="-342900" algn="l" defTabSz="915988" rtl="0" eaLnBrk="0" fontAlgn="base" hangingPunct="0">
        <a:lnSpc>
          <a:spcPct val="110000"/>
        </a:lnSpc>
        <a:spcBef>
          <a:spcPct val="30000"/>
        </a:spcBef>
        <a:spcAft>
          <a:spcPct val="0"/>
        </a:spcAft>
        <a:buChar char="•"/>
        <a:defRPr sz="2200">
          <a:solidFill>
            <a:schemeClr val="tx2"/>
          </a:solidFill>
          <a:latin typeface="+mn-lt"/>
          <a:ea typeface="+mn-ea"/>
          <a:cs typeface="+mn-cs"/>
        </a:defRPr>
      </a:lvl1pPr>
      <a:lvl2pPr marL="1588" indent="455613" algn="l" defTabSz="915988" rtl="0" eaLnBrk="0" fontAlgn="base" hangingPunct="0">
        <a:spcBef>
          <a:spcPct val="50000"/>
        </a:spcBef>
        <a:spcAft>
          <a:spcPct val="0"/>
        </a:spcAft>
        <a:buClr>
          <a:schemeClr val="accent2"/>
        </a:buClr>
        <a:buFont typeface="Wingdings" pitchFamily="2" charset="2"/>
        <a:buChar char="–"/>
        <a:defRPr sz="2800">
          <a:solidFill>
            <a:schemeClr val="tx1"/>
          </a:solidFill>
          <a:latin typeface="+mn-lt"/>
        </a:defRPr>
      </a:lvl2pPr>
      <a:lvl3pPr marL="631825" indent="-273050" algn="l" defTabSz="915988" rtl="0" eaLnBrk="0" fontAlgn="base" hangingPunct="0">
        <a:lnSpc>
          <a:spcPct val="110000"/>
        </a:lnSpc>
        <a:spcBef>
          <a:spcPct val="30000"/>
        </a:spcBef>
        <a:spcAft>
          <a:spcPct val="0"/>
        </a:spcAft>
        <a:buClr>
          <a:srgbClr val="9AAE04"/>
        </a:buClr>
        <a:buFont typeface="Wingdings" pitchFamily="2" charset="2"/>
        <a:buChar char="§"/>
        <a:defRPr sz="1600">
          <a:solidFill>
            <a:schemeClr val="tx1"/>
          </a:solidFill>
          <a:latin typeface="+mn-lt"/>
        </a:defRPr>
      </a:lvl3pPr>
      <a:lvl4pPr marL="1039813" indent="-228600" algn="l" defTabSz="915988" rtl="0" eaLnBrk="0" fontAlgn="base" hangingPunct="0">
        <a:lnSpc>
          <a:spcPct val="110000"/>
        </a:lnSpc>
        <a:spcBef>
          <a:spcPct val="30000"/>
        </a:spcBef>
        <a:spcAft>
          <a:spcPct val="0"/>
        </a:spcAft>
        <a:buClr>
          <a:srgbClr val="9AAE04"/>
        </a:buClr>
        <a:buFont typeface="Wingdings" pitchFamily="2" charset="2"/>
        <a:buChar char="§"/>
        <a:defRPr sz="1500">
          <a:solidFill>
            <a:schemeClr val="tx1"/>
          </a:solidFill>
          <a:latin typeface="+mn-lt"/>
        </a:defRPr>
      </a:lvl4pPr>
      <a:lvl5pPr marL="1447800" indent="-228600" algn="l" defTabSz="915988" rtl="0" eaLnBrk="0" fontAlgn="base" hangingPunct="0">
        <a:lnSpc>
          <a:spcPct val="110000"/>
        </a:lnSpc>
        <a:spcBef>
          <a:spcPct val="30000"/>
        </a:spcBef>
        <a:spcAft>
          <a:spcPct val="0"/>
        </a:spcAft>
        <a:buClr>
          <a:srgbClr val="9AAE04"/>
        </a:buClr>
        <a:buFont typeface="Wingdings" pitchFamily="2" charset="2"/>
        <a:buChar char="§"/>
        <a:defRPr sz="1400">
          <a:solidFill>
            <a:schemeClr val="tx1"/>
          </a:solidFill>
          <a:latin typeface="+mn-lt"/>
        </a:defRPr>
      </a:lvl5pPr>
      <a:lvl6pPr marL="1905000" indent="-228600" algn="l" defTabSz="915988" rtl="0" fontAlgn="base">
        <a:lnSpc>
          <a:spcPct val="110000"/>
        </a:lnSpc>
        <a:spcBef>
          <a:spcPct val="30000"/>
        </a:spcBef>
        <a:spcAft>
          <a:spcPct val="0"/>
        </a:spcAft>
        <a:buClr>
          <a:srgbClr val="9AAE04"/>
        </a:buClr>
        <a:buFont typeface="Wingdings" pitchFamily="2" charset="2"/>
        <a:buChar char="§"/>
        <a:defRPr sz="1400">
          <a:solidFill>
            <a:schemeClr val="tx1"/>
          </a:solidFill>
          <a:latin typeface="+mn-lt"/>
        </a:defRPr>
      </a:lvl6pPr>
      <a:lvl7pPr marL="2362200" indent="-228600" algn="l" defTabSz="915988" rtl="0" fontAlgn="base">
        <a:lnSpc>
          <a:spcPct val="110000"/>
        </a:lnSpc>
        <a:spcBef>
          <a:spcPct val="30000"/>
        </a:spcBef>
        <a:spcAft>
          <a:spcPct val="0"/>
        </a:spcAft>
        <a:buClr>
          <a:srgbClr val="9AAE04"/>
        </a:buClr>
        <a:buFont typeface="Wingdings" pitchFamily="2" charset="2"/>
        <a:buChar char="§"/>
        <a:defRPr sz="1400">
          <a:solidFill>
            <a:schemeClr val="tx1"/>
          </a:solidFill>
          <a:latin typeface="+mn-lt"/>
        </a:defRPr>
      </a:lvl7pPr>
      <a:lvl8pPr marL="2819400" indent="-228600" algn="l" defTabSz="915988" rtl="0" fontAlgn="base">
        <a:lnSpc>
          <a:spcPct val="110000"/>
        </a:lnSpc>
        <a:spcBef>
          <a:spcPct val="30000"/>
        </a:spcBef>
        <a:spcAft>
          <a:spcPct val="0"/>
        </a:spcAft>
        <a:buClr>
          <a:srgbClr val="9AAE04"/>
        </a:buClr>
        <a:buFont typeface="Wingdings" pitchFamily="2" charset="2"/>
        <a:buChar char="§"/>
        <a:defRPr sz="1400">
          <a:solidFill>
            <a:schemeClr val="tx1"/>
          </a:solidFill>
          <a:latin typeface="+mn-lt"/>
        </a:defRPr>
      </a:lvl8pPr>
      <a:lvl9pPr marL="3276600" indent="-228600" algn="l" defTabSz="915988" rtl="0" fontAlgn="base">
        <a:lnSpc>
          <a:spcPct val="110000"/>
        </a:lnSpc>
        <a:spcBef>
          <a:spcPct val="30000"/>
        </a:spcBef>
        <a:spcAft>
          <a:spcPct val="0"/>
        </a:spcAft>
        <a:buClr>
          <a:srgbClr val="9AAE04"/>
        </a:buClr>
        <a:buFont typeface="Wingdings" pitchFamily="2" charset="2"/>
        <a:buChar char="§"/>
        <a:defRPr sz="14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15.pn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12135" y="2868486"/>
            <a:ext cx="8815388" cy="503659"/>
          </a:xfrm>
        </p:spPr>
        <p:txBody>
          <a:bodyPr/>
          <a:lstStyle/>
          <a:p>
            <a:pPr algn="r"/>
            <a:r>
              <a:rPr lang="es-ES" dirty="0" smtClean="0"/>
              <a:t>PORTAFIRMAS </a:t>
            </a:r>
            <a:r>
              <a:rPr lang="es-ES" dirty="0" smtClean="0"/>
              <a:t>AGE</a:t>
            </a:r>
            <a:endParaRPr lang="es-ES" dirty="0"/>
          </a:p>
        </p:txBody>
      </p:sp>
      <p:sp>
        <p:nvSpPr>
          <p:cNvPr id="3" name="Subtítulo 2"/>
          <p:cNvSpPr>
            <a:spLocks noGrp="1"/>
          </p:cNvSpPr>
          <p:nvPr>
            <p:ph type="subTitle" idx="1"/>
          </p:nvPr>
        </p:nvSpPr>
        <p:spPr>
          <a:xfrm>
            <a:off x="3767492" y="4682049"/>
            <a:ext cx="5211763" cy="851455"/>
          </a:xfrm>
        </p:spPr>
        <p:txBody>
          <a:bodyPr/>
          <a:lstStyle/>
          <a:p>
            <a:pPr algn="r"/>
            <a:r>
              <a:rPr lang="es-ES" dirty="0" smtClean="0"/>
              <a:t>Madrid </a:t>
            </a:r>
            <a:r>
              <a:rPr lang="es-ES" dirty="0" smtClean="0"/>
              <a:t>22 de septiembre de 2017</a:t>
            </a:r>
          </a:p>
          <a:p>
            <a:endParaRPr lang="es-ES" dirty="0"/>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Contenido</a:t>
            </a:r>
          </a:p>
        </p:txBody>
      </p:sp>
      <p:sp>
        <p:nvSpPr>
          <p:cNvPr id="3" name="Marcador de contenido 2"/>
          <p:cNvSpPr>
            <a:spLocks noGrp="1"/>
          </p:cNvSpPr>
          <p:nvPr>
            <p:ph idx="1"/>
          </p:nvPr>
        </p:nvSpPr>
        <p:spPr>
          <a:xfrm>
            <a:off x="808522" y="1346466"/>
            <a:ext cx="8248852" cy="5112000"/>
          </a:xfrm>
        </p:spPr>
        <p:txBody>
          <a:bodyPr/>
          <a:lstStyle/>
          <a:p>
            <a:pPr marL="457200" indent="-457200">
              <a:buFont typeface="+mj-lt"/>
              <a:buAutoNum type="arabicPeriod"/>
            </a:pPr>
            <a:r>
              <a:rPr lang="es-ES" sz="1800" dirty="0" smtClean="0"/>
              <a:t>Qué </a:t>
            </a:r>
            <a:r>
              <a:rPr lang="es-ES" sz="1800" dirty="0"/>
              <a:t>elementos se necesitan para realizar firma </a:t>
            </a:r>
            <a:r>
              <a:rPr lang="es-ES" sz="1800" dirty="0" smtClean="0"/>
              <a:t>electrónica</a:t>
            </a:r>
          </a:p>
          <a:p>
            <a:pPr marL="457200" indent="-457200">
              <a:buFont typeface="+mj-lt"/>
              <a:buAutoNum type="arabicPeriod"/>
            </a:pPr>
            <a:r>
              <a:rPr lang="es-ES" sz="1800" dirty="0" smtClean="0"/>
              <a:t>Tipos </a:t>
            </a:r>
            <a:r>
              <a:rPr lang="es-ES" sz="1800" dirty="0"/>
              <a:t>de firma electrónica </a:t>
            </a:r>
            <a:endParaRPr lang="es-ES" sz="1800" dirty="0" smtClean="0"/>
          </a:p>
          <a:p>
            <a:pPr marL="457200" indent="-457200">
              <a:buFont typeface="+mj-lt"/>
              <a:buAutoNum type="arabicPeriod"/>
            </a:pPr>
            <a:r>
              <a:rPr lang="es-ES" sz="1800" dirty="0" smtClean="0"/>
              <a:t>Qué </a:t>
            </a:r>
            <a:r>
              <a:rPr lang="es-ES" sz="1800" dirty="0"/>
              <a:t>documentos se firman con qué tipo de firma </a:t>
            </a:r>
            <a:endParaRPr lang="es-ES" sz="1800" dirty="0" smtClean="0"/>
          </a:p>
          <a:p>
            <a:pPr marL="457200" indent="-457200">
              <a:buFont typeface="+mj-lt"/>
              <a:buAutoNum type="arabicPeriod"/>
            </a:pPr>
            <a:r>
              <a:rPr lang="es-ES" sz="1800" dirty="0" smtClean="0"/>
              <a:t>Firmas </a:t>
            </a:r>
            <a:r>
              <a:rPr lang="es-ES" sz="1800" dirty="0"/>
              <a:t>longevas </a:t>
            </a:r>
            <a:endParaRPr lang="es-ES" sz="1800" dirty="0" smtClean="0"/>
          </a:p>
          <a:p>
            <a:pPr marL="457200" indent="-457200">
              <a:buFont typeface="+mj-lt"/>
              <a:buAutoNum type="arabicPeriod"/>
            </a:pPr>
            <a:r>
              <a:rPr lang="es-ES" sz="1800" dirty="0" smtClean="0"/>
              <a:t>Qué </a:t>
            </a:r>
            <a:r>
              <a:rPr lang="es-ES" sz="1800" dirty="0"/>
              <a:t>es Portafirmas </a:t>
            </a:r>
            <a:endParaRPr lang="es-ES" sz="1800" dirty="0" smtClean="0"/>
          </a:p>
          <a:p>
            <a:pPr marL="457200" indent="-457200">
              <a:buFont typeface="+mj-lt"/>
              <a:buAutoNum type="arabicPeriod"/>
            </a:pPr>
            <a:r>
              <a:rPr lang="es-ES" sz="1800" dirty="0" smtClean="0"/>
              <a:t>Qué </a:t>
            </a:r>
            <a:r>
              <a:rPr lang="es-ES" sz="1800" dirty="0"/>
              <a:t>utilidades puede tener - </a:t>
            </a:r>
            <a:r>
              <a:rPr lang="es-ES" sz="1800" dirty="0" smtClean="0"/>
              <a:t>Casos </a:t>
            </a:r>
            <a:r>
              <a:rPr lang="es-ES" sz="1800" dirty="0"/>
              <a:t>de uso </a:t>
            </a:r>
            <a:endParaRPr lang="es-ES" sz="1800" dirty="0" smtClean="0"/>
          </a:p>
          <a:p>
            <a:pPr marL="457200" indent="-457200">
              <a:buFont typeface="+mj-lt"/>
              <a:buAutoNum type="arabicPeriod"/>
            </a:pPr>
            <a:r>
              <a:rPr lang="es-ES" sz="1800" dirty="0" smtClean="0"/>
              <a:t>Qué </a:t>
            </a:r>
            <a:r>
              <a:rPr lang="es-ES" sz="1800" dirty="0"/>
              <a:t>documentos resultantes se obtienen? </a:t>
            </a:r>
            <a:endParaRPr lang="es-ES" sz="1800" dirty="0" smtClean="0"/>
          </a:p>
          <a:p>
            <a:pPr marL="457200" indent="-457200">
              <a:buFont typeface="+mj-lt"/>
              <a:buAutoNum type="arabicPeriod"/>
            </a:pPr>
            <a:r>
              <a:rPr lang="es-ES" sz="1800" dirty="0" smtClean="0"/>
              <a:t>Conversión </a:t>
            </a:r>
            <a:r>
              <a:rPr lang="es-ES" sz="1800" dirty="0"/>
              <a:t>a ENI </a:t>
            </a:r>
            <a:r>
              <a:rPr lang="es-ES" sz="1800" dirty="0" smtClean="0"/>
              <a:t>de firmas e informes</a:t>
            </a:r>
          </a:p>
          <a:p>
            <a:pPr marL="457200" indent="-457200">
              <a:buFont typeface="+mj-lt"/>
              <a:buAutoNum type="arabicPeriod"/>
            </a:pPr>
            <a:r>
              <a:rPr lang="es-ES" sz="1800" dirty="0" smtClean="0"/>
              <a:t>Relación </a:t>
            </a:r>
            <a:r>
              <a:rPr lang="es-ES" sz="1800" dirty="0"/>
              <a:t>de Portafirmas con otras aplicaciones </a:t>
            </a:r>
            <a:endParaRPr lang="es-ES" sz="1800" dirty="0" smtClean="0"/>
          </a:p>
          <a:p>
            <a:pPr marL="457200" indent="-457200">
              <a:buFont typeface="+mj-lt"/>
              <a:buAutoNum type="arabicPeriod"/>
            </a:pPr>
            <a:r>
              <a:rPr lang="es-ES" sz="1800" dirty="0" smtClean="0"/>
              <a:t>Cotejo </a:t>
            </a:r>
            <a:r>
              <a:rPr lang="es-ES" sz="1800" dirty="0"/>
              <a:t>de documentos firmados en Portafirmas, carpeta y </a:t>
            </a:r>
            <a:r>
              <a:rPr lang="es-ES" sz="1800" dirty="0" smtClean="0"/>
              <a:t>PAG</a:t>
            </a:r>
          </a:p>
          <a:p>
            <a:pPr marL="457200" indent="-457200">
              <a:buFont typeface="+mj-lt"/>
              <a:buAutoNum type="arabicPeriod"/>
            </a:pPr>
            <a:r>
              <a:rPr lang="es-ES" sz="1800" dirty="0" smtClean="0"/>
              <a:t>Portafirmas existentes</a:t>
            </a:r>
          </a:p>
          <a:p>
            <a:pPr marL="457200" indent="-457200">
              <a:buFont typeface="+mj-lt"/>
              <a:buAutoNum type="arabicPeriod"/>
            </a:pPr>
            <a:r>
              <a:rPr lang="es-ES" sz="1800" dirty="0" smtClean="0"/>
              <a:t>Portafirmas móvil </a:t>
            </a:r>
            <a:endParaRPr lang="es-ES" sz="1800" dirty="0"/>
          </a:p>
        </p:txBody>
      </p:sp>
    </p:spTree>
    <p:extLst>
      <p:ext uri="{BB962C8B-B14F-4D97-AF65-F5344CB8AC3E}">
        <p14:creationId xmlns:p14="http://schemas.microsoft.com/office/powerpoint/2010/main" val="3781698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1. Qué </a:t>
            </a:r>
            <a:r>
              <a:rPr lang="es-ES" dirty="0"/>
              <a:t>elementos se necesitan para realizar firma electrónica</a:t>
            </a:r>
          </a:p>
        </p:txBody>
      </p:sp>
      <p:sp>
        <p:nvSpPr>
          <p:cNvPr id="3" name="Marcador de contenido 2"/>
          <p:cNvSpPr>
            <a:spLocks noGrp="1"/>
          </p:cNvSpPr>
          <p:nvPr>
            <p:ph idx="1"/>
          </p:nvPr>
        </p:nvSpPr>
        <p:spPr>
          <a:xfrm>
            <a:off x="808522" y="1925052"/>
            <a:ext cx="8248852" cy="4533413"/>
          </a:xfrm>
        </p:spPr>
        <p:txBody>
          <a:bodyPr/>
          <a:lstStyle/>
          <a:p>
            <a:pPr marL="0" indent="0">
              <a:buFontTx/>
              <a:buChar char="-"/>
            </a:pPr>
            <a:r>
              <a:rPr lang="es-ES" sz="1800" b="1" dirty="0" smtClean="0"/>
              <a:t>Certificados</a:t>
            </a:r>
            <a:r>
              <a:rPr lang="es-ES" sz="1800" dirty="0" smtClean="0"/>
              <a:t>:</a:t>
            </a:r>
          </a:p>
          <a:p>
            <a:pPr marL="0" indent="0">
              <a:buNone/>
            </a:pPr>
            <a:r>
              <a:rPr lang="es-ES" sz="1800" dirty="0" smtClean="0"/>
              <a:t>Tipos permitidos en Portafirmas:</a:t>
            </a:r>
          </a:p>
          <a:p>
            <a:pPr marL="0" indent="0"/>
            <a:r>
              <a:rPr lang="es-ES" sz="1800" dirty="0" smtClean="0"/>
              <a:t> Certificado de persona física</a:t>
            </a:r>
          </a:p>
          <a:p>
            <a:pPr marL="0" indent="0"/>
            <a:r>
              <a:rPr lang="es-ES" sz="1800" dirty="0" smtClean="0"/>
              <a:t> Certificado de persona jurídica</a:t>
            </a:r>
          </a:p>
          <a:p>
            <a:pPr marL="0" indent="0">
              <a:buNone/>
            </a:pPr>
            <a:r>
              <a:rPr lang="es-ES" sz="1800" dirty="0"/>
              <a:t/>
            </a:r>
            <a:br>
              <a:rPr lang="es-ES" sz="1800" dirty="0"/>
            </a:br>
            <a:r>
              <a:rPr lang="es-ES" sz="1800" dirty="0"/>
              <a:t>- </a:t>
            </a:r>
            <a:r>
              <a:rPr lang="es-ES" sz="1800" b="1" dirty="0"/>
              <a:t>Entidades </a:t>
            </a:r>
            <a:r>
              <a:rPr lang="es-ES" sz="1800" b="1" dirty="0" smtClean="0"/>
              <a:t>certificadoras</a:t>
            </a:r>
            <a:r>
              <a:rPr lang="es-ES" sz="1800" dirty="0" smtClean="0"/>
              <a:t>: la entidad que da validez al certificado</a:t>
            </a:r>
          </a:p>
          <a:p>
            <a:pPr marL="0" indent="0">
              <a:buFontTx/>
              <a:buChar char="-"/>
            </a:pPr>
            <a:r>
              <a:rPr lang="es-ES" sz="1800" b="1" dirty="0" smtClean="0"/>
              <a:t> Validez de una firma</a:t>
            </a:r>
            <a:r>
              <a:rPr lang="es-ES" sz="1800" dirty="0" smtClean="0"/>
              <a:t>:</a:t>
            </a:r>
          </a:p>
          <a:p>
            <a:pPr marL="0" indent="0"/>
            <a:r>
              <a:rPr lang="es-ES" sz="1800" dirty="0" smtClean="0"/>
              <a:t> Realizada con un certificado electrónico en vigor (no caducado, no revocado)</a:t>
            </a:r>
          </a:p>
          <a:p>
            <a:pPr marL="0" indent="0">
              <a:buNone/>
            </a:pPr>
            <a:r>
              <a:rPr lang="es-ES" sz="1800" dirty="0"/>
              <a:t/>
            </a:r>
            <a:br>
              <a:rPr lang="es-ES" sz="1800" dirty="0"/>
            </a:br>
            <a:r>
              <a:rPr lang="es-ES" sz="1800" dirty="0"/>
              <a:t>- </a:t>
            </a:r>
            <a:r>
              <a:rPr lang="es-ES" sz="1800" b="1" dirty="0"/>
              <a:t>¿Cómo se valida un documento? </a:t>
            </a:r>
            <a:r>
              <a:rPr lang="es-ES" sz="1800" dirty="0" smtClean="0"/>
              <a:t>Valide</a:t>
            </a:r>
          </a:p>
          <a:p>
            <a:pPr marL="0" indent="0">
              <a:buNone/>
            </a:pPr>
            <a:r>
              <a:rPr lang="es-ES" sz="1800" dirty="0" smtClean="0"/>
              <a:t>https://valide.redsara.es/valide/</a:t>
            </a:r>
            <a:endParaRPr lang="es-ES" sz="1800" dirty="0"/>
          </a:p>
        </p:txBody>
      </p:sp>
    </p:spTree>
    <p:extLst>
      <p:ext uri="{BB962C8B-B14F-4D97-AF65-F5344CB8AC3E}">
        <p14:creationId xmlns:p14="http://schemas.microsoft.com/office/powerpoint/2010/main" val="2893932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1. Qué </a:t>
            </a:r>
            <a:r>
              <a:rPr lang="es-ES" dirty="0"/>
              <a:t>elementos se necesitan para realizar firma electrónica</a:t>
            </a:r>
          </a:p>
        </p:txBody>
      </p:sp>
      <p:sp>
        <p:nvSpPr>
          <p:cNvPr id="3" name="Marcador de contenido 2"/>
          <p:cNvSpPr>
            <a:spLocks noGrp="1"/>
          </p:cNvSpPr>
          <p:nvPr>
            <p:ph idx="1"/>
          </p:nvPr>
        </p:nvSpPr>
        <p:spPr>
          <a:xfrm>
            <a:off x="808522" y="1925052"/>
            <a:ext cx="8248852" cy="4533413"/>
          </a:xfrm>
        </p:spPr>
        <p:txBody>
          <a:bodyPr/>
          <a:lstStyle/>
          <a:p>
            <a:pPr marL="0" indent="0">
              <a:buNone/>
            </a:pPr>
            <a:r>
              <a:rPr lang="es-ES" sz="1800" dirty="0" smtClean="0"/>
              <a:t>- </a:t>
            </a:r>
            <a:r>
              <a:rPr lang="es-ES" sz="1800" b="1" dirty="0"/>
              <a:t>¿Cómo se valida un documento? </a:t>
            </a:r>
            <a:r>
              <a:rPr lang="es-ES" sz="1800" dirty="0" smtClean="0"/>
              <a:t>Valide</a:t>
            </a:r>
          </a:p>
          <a:p>
            <a:pPr marL="0" indent="0">
              <a:buNone/>
            </a:pPr>
            <a:r>
              <a:rPr lang="es-ES" sz="1800" dirty="0" smtClean="0"/>
              <a:t>https://valide.redsara.es/valide/</a:t>
            </a:r>
            <a:endParaRPr lang="es-ES" sz="1800" dirty="0"/>
          </a:p>
        </p:txBody>
      </p:sp>
      <p:pic>
        <p:nvPicPr>
          <p:cNvPr id="2050" name="Picture 2"/>
          <p:cNvPicPr>
            <a:picLocks noChangeAspect="1" noChangeArrowheads="1"/>
          </p:cNvPicPr>
          <p:nvPr/>
        </p:nvPicPr>
        <p:blipFill>
          <a:blip r:embed="rId3" cstate="print"/>
          <a:srcRect/>
          <a:stretch>
            <a:fillRect/>
          </a:stretch>
        </p:blipFill>
        <p:spPr bwMode="auto">
          <a:xfrm>
            <a:off x="569595" y="2637322"/>
            <a:ext cx="4950156" cy="3765935"/>
          </a:xfrm>
          <a:prstGeom prst="rect">
            <a:avLst/>
          </a:prstGeom>
          <a:noFill/>
          <a:ln w="9525">
            <a:solidFill>
              <a:schemeClr val="tx1"/>
            </a:solid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4515652" y="2247838"/>
            <a:ext cx="4897855" cy="2968905"/>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893932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sp>
        <p:nvSpPr>
          <p:cNvPr id="3" name="Marcador de contenido 2"/>
          <p:cNvSpPr>
            <a:spLocks noGrp="1"/>
          </p:cNvSpPr>
          <p:nvPr>
            <p:ph idx="1"/>
          </p:nvPr>
        </p:nvSpPr>
        <p:spPr>
          <a:xfrm>
            <a:off x="808522" y="1346466"/>
            <a:ext cx="8248852" cy="5112000"/>
          </a:xfrm>
        </p:spPr>
        <p:txBody>
          <a:bodyPr/>
          <a:lstStyle/>
          <a:p>
            <a:r>
              <a:rPr lang="es-ES" sz="1600" b="1" dirty="0" err="1" smtClean="0"/>
              <a:t>CAdES</a:t>
            </a:r>
            <a:r>
              <a:rPr lang="es-ES" sz="1600" b="1" dirty="0" smtClean="0"/>
              <a:t> </a:t>
            </a:r>
            <a:r>
              <a:rPr lang="es-ES" sz="1600" b="1" dirty="0"/>
              <a:t>(CMS Avanzado): </a:t>
            </a:r>
            <a:r>
              <a:rPr lang="es-ES" sz="1600" dirty="0"/>
              <a:t>Es la evolución del primer formato de firma estandarizado. Es apropiado para firmar ficheros grandes, especialmente si la firma contiene el documento original porque optimiza el espacio de la información. Tras firmar, no podrás ver la información firmada, porque la información se guarda de forma binaria.</a:t>
            </a:r>
          </a:p>
          <a:p>
            <a:r>
              <a:rPr lang="es-ES" sz="1600" b="1" dirty="0" err="1"/>
              <a:t>XAdES</a:t>
            </a:r>
            <a:r>
              <a:rPr lang="es-ES" sz="1600" b="1" dirty="0"/>
              <a:t> (XML Avanzado): </a:t>
            </a:r>
            <a:r>
              <a:rPr lang="es-ES" sz="1600" dirty="0"/>
              <a:t>El resultado es un fichero de texto XML, un formato de texto muy similar al HTML que utiliza etiquetas. Los documentos obtenidos suelen ser más grandes que en el caso de </a:t>
            </a:r>
            <a:r>
              <a:rPr lang="es-ES" sz="1600" dirty="0" err="1"/>
              <a:t>CAdES</a:t>
            </a:r>
            <a:r>
              <a:rPr lang="es-ES" sz="1600" dirty="0"/>
              <a:t>, por eso no es adecuado cuando el fichero original es muy grande. </a:t>
            </a:r>
          </a:p>
          <a:p>
            <a:r>
              <a:rPr lang="es-ES" sz="1600" b="1" dirty="0" err="1"/>
              <a:t>PAdES</a:t>
            </a:r>
            <a:r>
              <a:rPr lang="es-ES" sz="1600" b="1" dirty="0"/>
              <a:t> (PDF Avanzado): </a:t>
            </a:r>
            <a:r>
              <a:rPr lang="es-ES" sz="1600" dirty="0"/>
              <a:t>es el formato más adecuado cuando el documento original es un </a:t>
            </a:r>
            <a:r>
              <a:rPr lang="es-ES" sz="1600" dirty="0" err="1"/>
              <a:t>pdf</a:t>
            </a:r>
            <a:r>
              <a:rPr lang="es-ES" sz="1600" dirty="0"/>
              <a:t>. El destinatario de la firma puede comprobar fácilmente la firma y el documento firmado. Con los formatos anteriores esto no es posible si no se utilizan herramientas externas</a:t>
            </a:r>
            <a:r>
              <a:rPr lang="es-ES" sz="1600" dirty="0" smtClean="0"/>
              <a:t>.</a:t>
            </a:r>
            <a:endParaRPr lang="es-ES" sz="1600" dirty="0"/>
          </a:p>
          <a:p>
            <a:r>
              <a:rPr lang="es-ES" sz="1600" b="1" dirty="0" smtClean="0"/>
              <a:t>CSV (Código Seguro de Verificación): </a:t>
            </a:r>
            <a:r>
              <a:rPr lang="es-ES" sz="1600" dirty="0" smtClean="0"/>
              <a:t>código único que identifica a un documento electrónico en diferentes ámbitos en los que se predica su autenticidad, y, en particular en la Administración Pública y Administración de Justicia españolas. Este código (números y letras) suele aparecer en muchos documentos electrónicos emitidos por medios telemáticos. </a:t>
            </a:r>
            <a:endParaRPr lang="es-ES" sz="1600" dirty="0"/>
          </a:p>
        </p:txBody>
      </p:sp>
    </p:spTree>
    <p:extLst>
      <p:ext uri="{BB962C8B-B14F-4D97-AF65-F5344CB8AC3E}">
        <p14:creationId xmlns:p14="http://schemas.microsoft.com/office/powerpoint/2010/main" val="2962553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400" dirty="0"/>
          </a:p>
          <a:p>
            <a:r>
              <a:rPr lang="es-ES" sz="1600" b="1" dirty="0" smtClean="0"/>
              <a:t>PADES</a:t>
            </a:r>
          </a:p>
          <a:p>
            <a:endParaRPr lang="es-ES" sz="1600" dirty="0"/>
          </a:p>
        </p:txBody>
      </p:sp>
      <p:pic>
        <p:nvPicPr>
          <p:cNvPr id="3074" name="Picture 2"/>
          <p:cNvPicPr>
            <a:picLocks noChangeAspect="1" noChangeArrowheads="1"/>
          </p:cNvPicPr>
          <p:nvPr/>
        </p:nvPicPr>
        <p:blipFill>
          <a:blip r:embed="rId3" cstate="print"/>
          <a:srcRect/>
          <a:stretch>
            <a:fillRect/>
          </a:stretch>
        </p:blipFill>
        <p:spPr bwMode="auto">
          <a:xfrm>
            <a:off x="2877955" y="1997475"/>
            <a:ext cx="5640404" cy="4629861"/>
          </a:xfrm>
          <a:prstGeom prst="rect">
            <a:avLst/>
          </a:prstGeom>
          <a:noFill/>
          <a:ln w="9525">
            <a:noFill/>
            <a:miter lim="800000"/>
            <a:headEnd/>
            <a:tailEnd/>
          </a:ln>
        </p:spPr>
      </p:pic>
    </p:spTree>
    <p:extLst>
      <p:ext uri="{BB962C8B-B14F-4D97-AF65-F5344CB8AC3E}">
        <p14:creationId xmlns:p14="http://schemas.microsoft.com/office/powerpoint/2010/main" val="2962553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400" dirty="0"/>
          </a:p>
          <a:p>
            <a:r>
              <a:rPr lang="es-ES" sz="1600" b="1" dirty="0" err="1" smtClean="0"/>
              <a:t>CAdES</a:t>
            </a:r>
            <a:r>
              <a:rPr lang="es-ES" sz="1600" b="1" dirty="0" smtClean="0"/>
              <a:t> o XADES</a:t>
            </a:r>
          </a:p>
          <a:p>
            <a:endParaRPr lang="es-ES" sz="1600" dirty="0"/>
          </a:p>
        </p:txBody>
      </p:sp>
      <p:pic>
        <p:nvPicPr>
          <p:cNvPr id="4099" name="Picture 3"/>
          <p:cNvPicPr>
            <a:picLocks noChangeAspect="1" noChangeArrowheads="1"/>
          </p:cNvPicPr>
          <p:nvPr/>
        </p:nvPicPr>
        <p:blipFill>
          <a:blip r:embed="rId3" cstate="print"/>
          <a:srcRect/>
          <a:stretch>
            <a:fillRect/>
          </a:stretch>
        </p:blipFill>
        <p:spPr bwMode="auto">
          <a:xfrm>
            <a:off x="188881" y="2252312"/>
            <a:ext cx="7652816" cy="3789016"/>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4973253" y="3632262"/>
            <a:ext cx="4719387" cy="3096349"/>
          </a:xfrm>
          <a:prstGeom prst="rect">
            <a:avLst/>
          </a:prstGeom>
          <a:noFill/>
          <a:ln w="9525">
            <a:noFill/>
            <a:miter lim="800000"/>
            <a:headEnd/>
            <a:tailEnd/>
          </a:ln>
        </p:spPr>
      </p:pic>
    </p:spTree>
    <p:extLst>
      <p:ext uri="{BB962C8B-B14F-4D97-AF65-F5344CB8AC3E}">
        <p14:creationId xmlns:p14="http://schemas.microsoft.com/office/powerpoint/2010/main" val="296255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pic>
        <p:nvPicPr>
          <p:cNvPr id="4099" name="Picture 3"/>
          <p:cNvPicPr>
            <a:picLocks noChangeAspect="1" noChangeArrowheads="1"/>
          </p:cNvPicPr>
          <p:nvPr/>
        </p:nvPicPr>
        <p:blipFill>
          <a:blip r:embed="rId3" cstate="print"/>
          <a:srcRect/>
          <a:stretch>
            <a:fillRect/>
          </a:stretch>
        </p:blipFill>
        <p:spPr bwMode="auto">
          <a:xfrm>
            <a:off x="256258" y="2127184"/>
            <a:ext cx="7652816" cy="3789016"/>
          </a:xfrm>
          <a:prstGeom prst="rect">
            <a:avLst/>
          </a:prstGeom>
          <a:noFill/>
          <a:ln w="9525">
            <a:noFill/>
            <a:miter lim="800000"/>
            <a:headEnd/>
            <a:tailEnd/>
          </a:ln>
        </p:spPr>
      </p:pic>
      <p:pic>
        <p:nvPicPr>
          <p:cNvPr id="6" name="Picture 2"/>
          <p:cNvPicPr>
            <a:picLocks noChangeAspect="1" noChangeArrowheads="1"/>
          </p:cNvPicPr>
          <p:nvPr/>
        </p:nvPicPr>
        <p:blipFill>
          <a:blip r:embed="rId4" cstate="print"/>
          <a:srcRect/>
          <a:stretch>
            <a:fillRect/>
          </a:stretch>
        </p:blipFill>
        <p:spPr bwMode="auto">
          <a:xfrm>
            <a:off x="4973253" y="3228001"/>
            <a:ext cx="4719387" cy="3096349"/>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805869" y="4050357"/>
            <a:ext cx="4180020" cy="2448651"/>
          </a:xfrm>
          <a:prstGeom prst="rect">
            <a:avLst/>
          </a:prstGeom>
          <a:noFill/>
          <a:ln w="9525">
            <a:noFill/>
            <a:miter lim="800000"/>
            <a:headEnd/>
            <a:tailEnd/>
          </a:ln>
        </p:spPr>
      </p:pic>
      <p:pic>
        <p:nvPicPr>
          <p:cNvPr id="1028" name="Picture 4"/>
          <p:cNvPicPr>
            <a:picLocks noGrp="1" noChangeAspect="1" noChangeArrowheads="1"/>
          </p:cNvPicPr>
          <p:nvPr>
            <p:ph idx="1"/>
          </p:nvPr>
        </p:nvPicPr>
        <p:blipFill>
          <a:blip r:embed="rId6" cstate="print"/>
          <a:srcRect/>
          <a:stretch>
            <a:fillRect/>
          </a:stretch>
        </p:blipFill>
        <p:spPr bwMode="auto">
          <a:xfrm>
            <a:off x="4923833" y="3223589"/>
            <a:ext cx="4730306" cy="3068960"/>
          </a:xfrm>
          <a:prstGeom prst="rect">
            <a:avLst/>
          </a:prstGeom>
          <a:noFill/>
          <a:ln w="9525">
            <a:noFill/>
            <a:miter lim="800000"/>
            <a:headEnd/>
            <a:tailEnd/>
          </a:ln>
        </p:spPr>
      </p:pic>
      <p:sp>
        <p:nvSpPr>
          <p:cNvPr id="10" name="Marcador de contenido 2"/>
          <p:cNvSpPr txBox="1">
            <a:spLocks/>
          </p:cNvSpPr>
          <p:nvPr/>
        </p:nvSpPr>
        <p:spPr bwMode="auto">
          <a:xfrm>
            <a:off x="808522" y="1346466"/>
            <a:ext cx="8248852" cy="511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91532" tIns="45765" rIns="91532" bIns="45765" numCol="1" anchor="t" anchorCtr="0" compatLnSpc="1">
            <a:prstTxWarp prst="textNoShape">
              <a:avLst/>
            </a:prstTxWarp>
          </a:bodyPr>
          <a:lstStyle/>
          <a:p>
            <a:pPr marL="457200" marR="0" lvl="0" indent="-457200" algn="l" defTabSz="915988" rtl="0" eaLnBrk="0" fontAlgn="base" latinLnBrk="0" hangingPunct="0">
              <a:lnSpc>
                <a:spcPct val="110000"/>
              </a:lnSpc>
              <a:spcBef>
                <a:spcPct val="30000"/>
              </a:spcBef>
              <a:spcAft>
                <a:spcPct val="0"/>
              </a:spcAft>
              <a:buClrTx/>
              <a:buSzTx/>
              <a:buFontTx/>
              <a:buNone/>
              <a:tabLst/>
              <a:defRPr/>
            </a:pPr>
            <a:endParaRPr kumimoji="0" lang="es-ES" sz="2400" b="0"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l" defTabSz="915988" rtl="0" eaLnBrk="0" fontAlgn="base" latinLnBrk="0" hangingPunct="0">
              <a:lnSpc>
                <a:spcPct val="110000"/>
              </a:lnSpc>
              <a:spcBef>
                <a:spcPct val="30000"/>
              </a:spcBef>
              <a:spcAft>
                <a:spcPct val="0"/>
              </a:spcAft>
              <a:buClrTx/>
              <a:buSzTx/>
              <a:buFontTx/>
              <a:buChar char="•"/>
              <a:tabLst/>
              <a:defRPr/>
            </a:pPr>
            <a:r>
              <a:rPr kumimoji="0" lang="es-ES" sz="1600" b="1" i="0" u="none" strike="noStrike" kern="0" cap="none" spc="0" normalizeH="0" baseline="0" noProof="0" dirty="0" err="1" smtClean="0">
                <a:ln>
                  <a:noFill/>
                </a:ln>
                <a:solidFill>
                  <a:schemeClr val="tx2"/>
                </a:solidFill>
                <a:effectLst/>
                <a:uLnTx/>
                <a:uFillTx/>
                <a:latin typeface="+mn-lt"/>
                <a:ea typeface="+mn-ea"/>
                <a:cs typeface="+mn-cs"/>
              </a:rPr>
              <a:t>CAdES</a:t>
            </a:r>
            <a:r>
              <a:rPr kumimoji="0" lang="es-ES" sz="1600" b="1" i="0" u="none" strike="noStrike" kern="0" cap="none" spc="0" normalizeH="0" baseline="0" noProof="0" dirty="0" smtClean="0">
                <a:ln>
                  <a:noFill/>
                </a:ln>
                <a:solidFill>
                  <a:schemeClr val="tx2"/>
                </a:solidFill>
                <a:effectLst/>
                <a:uLnTx/>
                <a:uFillTx/>
                <a:latin typeface="+mn-lt"/>
                <a:ea typeface="+mn-ea"/>
                <a:cs typeface="+mn-cs"/>
              </a:rPr>
              <a:t> o XADES - ¿Cómo</a:t>
            </a:r>
            <a:r>
              <a:rPr kumimoji="0" lang="es-ES" sz="1600" b="1" i="0" u="none" strike="noStrike" kern="0" cap="none" spc="0" normalizeH="0" noProof="0" dirty="0" smtClean="0">
                <a:ln>
                  <a:noFill/>
                </a:ln>
                <a:solidFill>
                  <a:schemeClr val="tx2"/>
                </a:solidFill>
                <a:effectLst/>
                <a:uLnTx/>
                <a:uFillTx/>
                <a:latin typeface="+mn-lt"/>
                <a:ea typeface="+mn-ea"/>
                <a:cs typeface="+mn-cs"/>
              </a:rPr>
              <a:t> visualizarlas?</a:t>
            </a:r>
            <a:endParaRPr kumimoji="0" lang="es-ES" sz="1600" b="1" i="0" u="none" strike="noStrike" kern="0" cap="none" spc="0" normalizeH="0" baseline="0" noProof="0" dirty="0" smtClean="0">
              <a:ln>
                <a:noFill/>
              </a:ln>
              <a:solidFill>
                <a:schemeClr val="tx2"/>
              </a:solidFill>
              <a:effectLst/>
              <a:uLnTx/>
              <a:uFillTx/>
              <a:latin typeface="+mn-lt"/>
              <a:ea typeface="+mn-ea"/>
              <a:cs typeface="+mn-cs"/>
            </a:endParaRPr>
          </a:p>
          <a:p>
            <a:pPr marL="342900" marR="0" lvl="0" indent="-342900" algn="l" defTabSz="915988" rtl="0" eaLnBrk="0" fontAlgn="base" latinLnBrk="0" hangingPunct="0">
              <a:lnSpc>
                <a:spcPct val="110000"/>
              </a:lnSpc>
              <a:spcBef>
                <a:spcPct val="30000"/>
              </a:spcBef>
              <a:spcAft>
                <a:spcPct val="0"/>
              </a:spcAft>
              <a:buClrTx/>
              <a:buSzTx/>
              <a:buFontTx/>
              <a:buChar char="•"/>
              <a:tabLst/>
              <a:defRPr/>
            </a:pPr>
            <a:endParaRPr kumimoji="0" lang="es-ES" sz="1600" b="0" i="0" u="none" strike="noStrike" kern="0" cap="none" spc="0" normalizeH="0" baseline="0" noProof="0" dirty="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296255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400" dirty="0"/>
          </a:p>
          <a:p>
            <a:r>
              <a:rPr lang="es-ES" sz="1600" b="1" dirty="0" smtClean="0"/>
              <a:t>CSV (Código Seguro de Verificación)</a:t>
            </a:r>
          </a:p>
          <a:p>
            <a:endParaRPr lang="es-ES" sz="1600" dirty="0"/>
          </a:p>
        </p:txBody>
      </p:sp>
      <p:pic>
        <p:nvPicPr>
          <p:cNvPr id="2051" name="Picture 3"/>
          <p:cNvPicPr>
            <a:picLocks noChangeAspect="1" noChangeArrowheads="1"/>
          </p:cNvPicPr>
          <p:nvPr/>
        </p:nvPicPr>
        <p:blipFill>
          <a:blip r:embed="rId3" cstate="print"/>
          <a:srcRect/>
          <a:stretch>
            <a:fillRect/>
          </a:stretch>
        </p:blipFill>
        <p:spPr bwMode="auto">
          <a:xfrm>
            <a:off x="381702" y="3128060"/>
            <a:ext cx="9277350" cy="2257425"/>
          </a:xfrm>
          <a:prstGeom prst="rect">
            <a:avLst/>
          </a:prstGeom>
          <a:noFill/>
          <a:ln w="9525">
            <a:noFill/>
            <a:miter lim="800000"/>
            <a:headEnd/>
            <a:tailEnd/>
          </a:ln>
        </p:spPr>
      </p:pic>
    </p:spTree>
    <p:extLst>
      <p:ext uri="{BB962C8B-B14F-4D97-AF65-F5344CB8AC3E}">
        <p14:creationId xmlns:p14="http://schemas.microsoft.com/office/powerpoint/2010/main" val="2962553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2. Tipos </a:t>
            </a:r>
            <a:r>
              <a:rPr lang="es-ES" dirty="0"/>
              <a:t>de firma electrónica </a:t>
            </a:r>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400" dirty="0"/>
          </a:p>
          <a:p>
            <a:r>
              <a:rPr lang="es-ES" sz="1600" b="1" dirty="0" smtClean="0"/>
              <a:t>CSV (Código Seguro de Verificación) - ¿Cómo cotejarlos?</a:t>
            </a:r>
          </a:p>
          <a:p>
            <a:endParaRPr lang="es-ES" sz="1600" dirty="0"/>
          </a:p>
        </p:txBody>
      </p:sp>
      <p:pic>
        <p:nvPicPr>
          <p:cNvPr id="2051" name="Picture 3"/>
          <p:cNvPicPr>
            <a:picLocks noChangeAspect="1" noChangeArrowheads="1"/>
          </p:cNvPicPr>
          <p:nvPr/>
        </p:nvPicPr>
        <p:blipFill>
          <a:blip r:embed="rId3" cstate="print"/>
          <a:srcRect/>
          <a:stretch>
            <a:fillRect/>
          </a:stretch>
        </p:blipFill>
        <p:spPr bwMode="auto">
          <a:xfrm>
            <a:off x="394636" y="2630049"/>
            <a:ext cx="3214838" cy="782255"/>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3658455" y="2179248"/>
            <a:ext cx="6101562" cy="4678752"/>
          </a:xfrm>
          <a:prstGeom prst="rect">
            <a:avLst/>
          </a:prstGeom>
          <a:noFill/>
          <a:ln w="9525">
            <a:noFill/>
            <a:miter lim="800000"/>
            <a:headEnd/>
            <a:tailEnd/>
          </a:ln>
        </p:spPr>
      </p:pic>
    </p:spTree>
    <p:extLst>
      <p:ext uri="{BB962C8B-B14F-4D97-AF65-F5344CB8AC3E}">
        <p14:creationId xmlns:p14="http://schemas.microsoft.com/office/powerpoint/2010/main" val="296255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3. Qué </a:t>
            </a:r>
            <a:r>
              <a:rPr lang="es-ES" dirty="0"/>
              <a:t>documentos se firman con qué tipo de firma </a:t>
            </a:r>
          </a:p>
        </p:txBody>
      </p:sp>
      <p:sp>
        <p:nvSpPr>
          <p:cNvPr id="3" name="Marcador de contenido 2"/>
          <p:cNvSpPr>
            <a:spLocks noGrp="1"/>
          </p:cNvSpPr>
          <p:nvPr>
            <p:ph idx="1"/>
          </p:nvPr>
        </p:nvSpPr>
        <p:spPr>
          <a:xfrm>
            <a:off x="808522" y="1597794"/>
            <a:ext cx="8248852" cy="4860671"/>
          </a:xfrm>
        </p:spPr>
        <p:txBody>
          <a:bodyPr/>
          <a:lstStyle/>
          <a:p>
            <a:pPr marL="457200" indent="-457200"/>
            <a:r>
              <a:rPr lang="es-ES" sz="2400" b="1" dirty="0" smtClean="0"/>
              <a:t>Documentos PDF -&gt; PADES</a:t>
            </a:r>
          </a:p>
          <a:p>
            <a:pPr marL="457200" indent="-457200">
              <a:buNone/>
            </a:pPr>
            <a:endParaRPr lang="es-ES" sz="2400" dirty="0" smtClean="0"/>
          </a:p>
          <a:p>
            <a:pPr marL="457200" indent="-457200">
              <a:buNone/>
            </a:pPr>
            <a:r>
              <a:rPr lang="es-ES" sz="2400" u="sng" dirty="0" smtClean="0"/>
              <a:t>Resultado</a:t>
            </a:r>
            <a:r>
              <a:rPr lang="es-ES" sz="2400" dirty="0" smtClean="0"/>
              <a:t>: documento.pdf</a:t>
            </a:r>
          </a:p>
          <a:p>
            <a:pPr marL="457200" indent="-457200">
              <a:buFont typeface="+mj-lt"/>
              <a:buAutoNum type="arabicPeriod"/>
            </a:pPr>
            <a:endParaRPr lang="es-ES" sz="2400" dirty="0" smtClean="0"/>
          </a:p>
          <a:p>
            <a:pPr marL="457200" indent="-457200"/>
            <a:r>
              <a:rPr lang="es-ES" sz="2400" b="1" dirty="0" smtClean="0"/>
              <a:t>Documentos DOC, DOCX, Excel, JPG,… -&gt; CADES o XADES</a:t>
            </a:r>
          </a:p>
          <a:p>
            <a:pPr marL="457200" indent="-457200">
              <a:buNone/>
            </a:pPr>
            <a:endParaRPr lang="es-ES" sz="2400" dirty="0" smtClean="0"/>
          </a:p>
          <a:p>
            <a:pPr marL="457200" indent="-457200">
              <a:buNone/>
            </a:pPr>
            <a:r>
              <a:rPr lang="es-ES" sz="2400" u="sng" dirty="0" smtClean="0"/>
              <a:t>Resultado</a:t>
            </a:r>
            <a:r>
              <a:rPr lang="es-ES" sz="2400" dirty="0" smtClean="0"/>
              <a:t>: </a:t>
            </a:r>
            <a:r>
              <a:rPr lang="es-ES" sz="2400" dirty="0" err="1" smtClean="0"/>
              <a:t>documento.xsig</a:t>
            </a:r>
            <a:r>
              <a:rPr lang="es-ES" sz="2400" dirty="0" smtClean="0"/>
              <a:t> o </a:t>
            </a:r>
            <a:r>
              <a:rPr lang="es-ES" sz="2400" dirty="0" err="1" smtClean="0"/>
              <a:t>documento.cades</a:t>
            </a:r>
            <a:endParaRPr lang="es-ES" sz="2400" dirty="0" smtClean="0"/>
          </a:p>
          <a:p>
            <a:pPr marL="457200" indent="-457200">
              <a:buNone/>
            </a:pPr>
            <a:endParaRPr lang="es-ES" sz="2400" dirty="0" smtClean="0"/>
          </a:p>
        </p:txBody>
      </p:sp>
    </p:spTree>
    <p:extLst>
      <p:ext uri="{BB962C8B-B14F-4D97-AF65-F5344CB8AC3E}">
        <p14:creationId xmlns:p14="http://schemas.microsoft.com/office/powerpoint/2010/main" val="389944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4. Qué </a:t>
            </a:r>
            <a:r>
              <a:rPr lang="es-ES" dirty="0"/>
              <a:t>elementos se necesitan para realizar firma electrónica</a:t>
            </a:r>
          </a:p>
        </p:txBody>
      </p:sp>
      <p:sp>
        <p:nvSpPr>
          <p:cNvPr id="3" name="Marcador de contenido 2"/>
          <p:cNvSpPr>
            <a:spLocks noGrp="1"/>
          </p:cNvSpPr>
          <p:nvPr>
            <p:ph idx="1"/>
          </p:nvPr>
        </p:nvSpPr>
        <p:spPr>
          <a:xfrm>
            <a:off x="808522" y="2079056"/>
            <a:ext cx="8248852" cy="4379409"/>
          </a:xfrm>
        </p:spPr>
        <p:txBody>
          <a:bodyPr/>
          <a:lstStyle/>
          <a:p>
            <a:pPr marL="457200" indent="-457200">
              <a:buFont typeface="+mj-lt"/>
              <a:buAutoNum type="arabicPeriod"/>
            </a:pPr>
            <a:r>
              <a:rPr lang="es-ES" sz="2000" dirty="0" smtClean="0"/>
              <a:t>Documento que se quiere firmar</a:t>
            </a:r>
          </a:p>
          <a:p>
            <a:pPr marL="457200" indent="-457200">
              <a:buFont typeface="+mj-lt"/>
              <a:buAutoNum type="arabicPeriod"/>
            </a:pPr>
            <a:r>
              <a:rPr lang="es-ES" sz="2000" dirty="0" smtClean="0"/>
              <a:t>Certificado electrónico en vigor</a:t>
            </a:r>
          </a:p>
          <a:p>
            <a:pPr marL="457200" indent="-457200">
              <a:buFont typeface="+mj-lt"/>
              <a:buAutoNum type="arabicPeriod"/>
            </a:pPr>
            <a:r>
              <a:rPr lang="es-ES" sz="2000" dirty="0" smtClean="0"/>
              <a:t>Herramienta de firma (Portafirmas, </a:t>
            </a:r>
            <a:r>
              <a:rPr lang="es-ES" sz="2000" dirty="0" err="1" smtClean="0"/>
              <a:t>Autofirma</a:t>
            </a:r>
            <a:r>
              <a:rPr lang="es-ES" sz="2000" dirty="0" smtClean="0"/>
              <a:t>, otros…)</a:t>
            </a:r>
          </a:p>
          <a:p>
            <a:pPr marL="457200" indent="-457200">
              <a:buFont typeface="+mj-lt"/>
              <a:buAutoNum type="arabicPeriod"/>
            </a:pPr>
            <a:endParaRPr lang="es-ES" sz="2000" dirty="0" smtClean="0"/>
          </a:p>
          <a:p>
            <a:pPr marL="457200" indent="-457200"/>
            <a:r>
              <a:rPr lang="es-ES" sz="2000" dirty="0" smtClean="0"/>
              <a:t>¿Y para validar?</a:t>
            </a:r>
          </a:p>
          <a:p>
            <a:pPr marL="457200" indent="-457200">
              <a:buNone/>
            </a:pPr>
            <a:r>
              <a:rPr lang="es-ES" sz="2000" dirty="0" smtClean="0"/>
              <a:t>Documento firmado (.</a:t>
            </a:r>
            <a:r>
              <a:rPr lang="es-ES" sz="2000" dirty="0" err="1" smtClean="0"/>
              <a:t>pdf</a:t>
            </a:r>
            <a:r>
              <a:rPr lang="es-ES" sz="2000" dirty="0" smtClean="0"/>
              <a:t>, .</a:t>
            </a:r>
            <a:r>
              <a:rPr lang="es-ES" sz="2000" dirty="0" err="1" smtClean="0"/>
              <a:t>xsig</a:t>
            </a:r>
            <a:r>
              <a:rPr lang="es-ES" sz="2000" dirty="0" smtClean="0"/>
              <a:t>, .</a:t>
            </a:r>
            <a:r>
              <a:rPr lang="es-ES" sz="2000" dirty="0" err="1" smtClean="0"/>
              <a:t>cades</a:t>
            </a:r>
            <a:r>
              <a:rPr lang="es-ES" sz="2000" dirty="0" smtClean="0"/>
              <a:t>)</a:t>
            </a:r>
          </a:p>
          <a:p>
            <a:pPr marL="457200" indent="-457200">
              <a:buNone/>
            </a:pPr>
            <a:r>
              <a:rPr lang="es-ES" sz="2000" dirty="0" smtClean="0"/>
              <a:t>Validador de firma: Valide (https://valide.redsara.es/valide/)</a:t>
            </a:r>
            <a:endParaRPr lang="es-ES" sz="2000" dirty="0"/>
          </a:p>
        </p:txBody>
      </p:sp>
    </p:spTree>
    <p:extLst>
      <p:ext uri="{BB962C8B-B14F-4D97-AF65-F5344CB8AC3E}">
        <p14:creationId xmlns:p14="http://schemas.microsoft.com/office/powerpoint/2010/main" val="389944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5789" y="2349373"/>
            <a:ext cx="6222429" cy="4349810"/>
          </a:xfrm>
        </p:spPr>
        <p:txBody>
          <a:bodyPr/>
          <a:lstStyle/>
          <a:p>
            <a:pPr marL="457200" indent="-457200"/>
            <a:r>
              <a:rPr lang="es-ES" dirty="0" smtClean="0"/>
              <a:t>5. Firma longeva y sellado de tiempo</a:t>
            </a:r>
            <a:endParaRPr lang="es-ES" dirty="0"/>
          </a:p>
        </p:txBody>
      </p:sp>
    </p:spTree>
    <p:extLst>
      <p:ext uri="{BB962C8B-B14F-4D97-AF65-F5344CB8AC3E}">
        <p14:creationId xmlns:p14="http://schemas.microsoft.com/office/powerpoint/2010/main" val="389944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5. 1 Firmas longevas</a:t>
            </a:r>
            <a:endParaRPr lang="es-ES" dirty="0"/>
          </a:p>
        </p:txBody>
      </p:sp>
      <p:sp>
        <p:nvSpPr>
          <p:cNvPr id="3" name="Marcador de contenido 2"/>
          <p:cNvSpPr>
            <a:spLocks noGrp="1"/>
          </p:cNvSpPr>
          <p:nvPr>
            <p:ph idx="1"/>
          </p:nvPr>
        </p:nvSpPr>
        <p:spPr>
          <a:xfrm>
            <a:off x="413886" y="1346466"/>
            <a:ext cx="9249878" cy="5112000"/>
          </a:xfrm>
        </p:spPr>
        <p:txBody>
          <a:bodyPr/>
          <a:lstStyle/>
          <a:p>
            <a:pPr>
              <a:buNone/>
            </a:pPr>
            <a:r>
              <a:rPr lang="es-ES" sz="1400" dirty="0" smtClean="0">
                <a:solidFill>
                  <a:schemeClr val="tx2">
                    <a:lumMod val="75000"/>
                  </a:schemeClr>
                </a:solidFill>
              </a:rPr>
              <a:t>Para verificar una firma es necesario:</a:t>
            </a:r>
          </a:p>
          <a:p>
            <a:r>
              <a:rPr lang="es-ES" sz="1400" dirty="0" smtClean="0"/>
              <a:t>Comprobar la </a:t>
            </a:r>
            <a:r>
              <a:rPr lang="es-ES" sz="1400" b="1" dirty="0" smtClean="0"/>
              <a:t>integridad de los datos firmados</a:t>
            </a:r>
            <a:r>
              <a:rPr lang="es-ES" sz="1400" dirty="0" smtClean="0"/>
              <a:t> asegurando que éstos no hayan sufrido ninguna modificación.</a:t>
            </a:r>
          </a:p>
          <a:p>
            <a:r>
              <a:rPr lang="es-ES" sz="1400" dirty="0" smtClean="0"/>
              <a:t>Comprobar que el </a:t>
            </a:r>
            <a:r>
              <a:rPr lang="es-ES" sz="1400" b="1" dirty="0" smtClean="0"/>
              <a:t>estado del certificado con el que se firmó era el correcto</a:t>
            </a:r>
            <a:r>
              <a:rPr lang="es-ES" sz="1400" dirty="0" smtClean="0"/>
              <a:t>, es decir, era vigente en el momento de la operación.</a:t>
            </a:r>
          </a:p>
          <a:p>
            <a:pPr>
              <a:buNone/>
            </a:pPr>
            <a:endParaRPr lang="es-ES" sz="1400" dirty="0" smtClean="0"/>
          </a:p>
          <a:p>
            <a:pPr>
              <a:buNone/>
            </a:pPr>
            <a:r>
              <a:rPr lang="es-ES" sz="1400" dirty="0" smtClean="0">
                <a:solidFill>
                  <a:schemeClr val="tx2">
                    <a:lumMod val="75000"/>
                  </a:schemeClr>
                </a:solidFill>
              </a:rPr>
              <a:t>En el caso de la firma electrónica básica, si el </a:t>
            </a:r>
            <a:r>
              <a:rPr lang="es-ES" sz="1600" b="1" dirty="0" smtClean="0">
                <a:solidFill>
                  <a:schemeClr val="tx2">
                    <a:lumMod val="75000"/>
                  </a:schemeClr>
                </a:solidFill>
              </a:rPr>
              <a:t>certificado está caducado </a:t>
            </a:r>
            <a:r>
              <a:rPr lang="es-ES" sz="1400" dirty="0" smtClean="0">
                <a:solidFill>
                  <a:schemeClr val="tx2">
                    <a:lumMod val="75000"/>
                  </a:schemeClr>
                </a:solidFill>
              </a:rPr>
              <a:t>automáticamente se da la </a:t>
            </a:r>
            <a:r>
              <a:rPr lang="es-ES" sz="1600" b="1" dirty="0" smtClean="0">
                <a:solidFill>
                  <a:schemeClr val="tx2">
                    <a:lumMod val="75000"/>
                  </a:schemeClr>
                </a:solidFill>
              </a:rPr>
              <a:t>firma como no válida.</a:t>
            </a:r>
            <a:endParaRPr lang="es-ES" sz="1400" b="1" dirty="0" smtClean="0">
              <a:solidFill>
                <a:schemeClr val="tx2">
                  <a:lumMod val="75000"/>
                </a:schemeClr>
              </a:solidFill>
            </a:endParaRPr>
          </a:p>
          <a:p>
            <a:pPr>
              <a:buNone/>
            </a:pPr>
            <a:endParaRPr lang="es-ES" sz="1400" dirty="0" smtClean="0">
              <a:solidFill>
                <a:schemeClr val="tx2">
                  <a:lumMod val="75000"/>
                </a:schemeClr>
              </a:solidFill>
            </a:endParaRPr>
          </a:p>
          <a:p>
            <a:pPr>
              <a:buNone/>
            </a:pPr>
            <a:r>
              <a:rPr lang="es-ES" sz="1400" dirty="0" smtClean="0">
                <a:solidFill>
                  <a:schemeClr val="tx2">
                    <a:lumMod val="75000"/>
                  </a:schemeClr>
                </a:solidFill>
              </a:rPr>
              <a:t>Entonces, ¿cómo sabemos que el certificado estaba vigente o no en la fecha en la que se firmó? Y ¿qué debe hacerse para que cuando </a:t>
            </a:r>
            <a:r>
              <a:rPr lang="es-ES" sz="1400" b="1" dirty="0" smtClean="0">
                <a:solidFill>
                  <a:schemeClr val="tx2">
                    <a:lumMod val="75000"/>
                  </a:schemeClr>
                </a:solidFill>
              </a:rPr>
              <a:t>se quiera validar o verificar una firma en el futuro la validación sea posible aunque esté caducado el certificado?</a:t>
            </a:r>
            <a:endParaRPr lang="es-ES" sz="1400" dirty="0" smtClean="0">
              <a:solidFill>
                <a:schemeClr val="tx2">
                  <a:lumMod val="75000"/>
                </a:schemeClr>
              </a:solidFill>
            </a:endParaRPr>
          </a:p>
          <a:p>
            <a:pPr>
              <a:buNone/>
            </a:pPr>
            <a:endParaRPr lang="es-ES" sz="1400" dirty="0" smtClean="0"/>
          </a:p>
          <a:p>
            <a:r>
              <a:rPr lang="es-ES" sz="1400" dirty="0" smtClean="0"/>
              <a:t>Los formatos de firma contemplan la posibilidad de incorporar a las firmas electrónicas información adicional que </a:t>
            </a:r>
            <a:r>
              <a:rPr lang="es-ES" sz="1400" b="1" dirty="0" smtClean="0"/>
              <a:t>garantiza la validez de una firma a largo </a:t>
            </a:r>
            <a:r>
              <a:rPr lang="es-ES" sz="1400" dirty="0" smtClean="0"/>
              <a:t>plazo, una vez vencido el periodo de validez del certificado.</a:t>
            </a:r>
          </a:p>
          <a:p>
            <a:r>
              <a:rPr lang="es-ES" sz="1400" dirty="0" smtClean="0"/>
              <a:t>Estos formatos añaden a la firma </a:t>
            </a:r>
            <a:r>
              <a:rPr lang="es-ES" sz="1400" b="1" u="sng" dirty="0" smtClean="0"/>
              <a:t>evidencias de terceros </a:t>
            </a:r>
            <a:r>
              <a:rPr lang="es-ES" sz="1400" dirty="0" smtClean="0"/>
              <a:t>(de </a:t>
            </a:r>
            <a:r>
              <a:rPr lang="es-ES" sz="1400" b="1" dirty="0" smtClean="0"/>
              <a:t>autoridades de certificación</a:t>
            </a:r>
            <a:r>
              <a:rPr lang="es-ES" sz="1400" dirty="0" smtClean="0"/>
              <a:t>) y certificaciones </a:t>
            </a:r>
            <a:r>
              <a:rPr lang="es-ES" sz="1400" b="1" dirty="0" smtClean="0"/>
              <a:t>de </a:t>
            </a:r>
            <a:r>
              <a:rPr lang="es-ES" sz="1400" b="1" u="sng" dirty="0" smtClean="0"/>
              <a:t>tiempo</a:t>
            </a:r>
            <a:r>
              <a:rPr lang="es-ES" sz="1400" dirty="0" smtClean="0"/>
              <a:t>, que realmente certifican cuál era el estado del certificado en el momento de la firma.</a:t>
            </a:r>
          </a:p>
          <a:p>
            <a:pPr marL="457200" indent="-457200"/>
            <a:endParaRPr lang="es-ES" sz="1400" dirty="0" smtClean="0"/>
          </a:p>
        </p:txBody>
      </p:sp>
    </p:spTree>
    <p:extLst>
      <p:ext uri="{BB962C8B-B14F-4D97-AF65-F5344CB8AC3E}">
        <p14:creationId xmlns:p14="http://schemas.microsoft.com/office/powerpoint/2010/main" val="389944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5.2 Sellado de tiempo </a:t>
            </a:r>
            <a:endParaRPr lang="es-ES" dirty="0"/>
          </a:p>
        </p:txBody>
      </p:sp>
      <p:sp>
        <p:nvSpPr>
          <p:cNvPr id="3" name="Marcador de contenido 2"/>
          <p:cNvSpPr>
            <a:spLocks noGrp="1"/>
          </p:cNvSpPr>
          <p:nvPr>
            <p:ph idx="1"/>
          </p:nvPr>
        </p:nvSpPr>
        <p:spPr>
          <a:xfrm>
            <a:off x="413886" y="1346466"/>
            <a:ext cx="9249878" cy="5112000"/>
          </a:xfrm>
        </p:spPr>
        <p:txBody>
          <a:bodyPr/>
          <a:lstStyle/>
          <a:p>
            <a:pPr>
              <a:buNone/>
            </a:pPr>
            <a:r>
              <a:rPr lang="es-ES" sz="1400" b="1" dirty="0" smtClean="0"/>
              <a:t>Sellado de tiempo</a:t>
            </a:r>
          </a:p>
          <a:p>
            <a:r>
              <a:rPr lang="es-ES" sz="1400" dirty="0" smtClean="0"/>
              <a:t>El sellado de tiempo es un método para </a:t>
            </a:r>
            <a:r>
              <a:rPr lang="es-ES" sz="1400" b="1" dirty="0" smtClean="0"/>
              <a:t>probar que un conjunto de datos existió antes de un momento dado y que ninguno de estos datos ha sido modificado desde entonces</a:t>
            </a:r>
            <a:r>
              <a:rPr lang="es-ES" sz="1400" dirty="0" smtClean="0"/>
              <a:t>.</a:t>
            </a:r>
          </a:p>
          <a:p>
            <a:pPr>
              <a:buNone/>
            </a:pPr>
            <a:endParaRPr lang="es-ES" sz="1400" dirty="0" smtClean="0"/>
          </a:p>
          <a:p>
            <a:r>
              <a:rPr lang="es-ES" sz="1400" dirty="0" smtClean="0"/>
              <a:t>El Sello de Tiempo es una firma de una Autoridad de Sellado de Tiempo (</a:t>
            </a:r>
            <a:r>
              <a:rPr lang="es-ES" sz="1400" b="1" dirty="0" smtClean="0"/>
              <a:t>TSA</a:t>
            </a:r>
            <a:r>
              <a:rPr lang="es-ES" sz="1400" dirty="0" smtClean="0"/>
              <a:t>), que actúa como </a:t>
            </a:r>
            <a:r>
              <a:rPr lang="es-ES" sz="1400" b="1" dirty="0" smtClean="0"/>
              <a:t>tercera parte de confianza </a:t>
            </a:r>
            <a:r>
              <a:rPr lang="es-ES" sz="1400" dirty="0" smtClean="0"/>
              <a:t>testificando la existencia de dichos datos electrónicos en una fecha y hora concretos.</a:t>
            </a:r>
          </a:p>
          <a:p>
            <a:pPr>
              <a:buNone/>
            </a:pPr>
            <a:endParaRPr lang="es-ES" sz="1400" dirty="0" smtClean="0"/>
          </a:p>
          <a:p>
            <a:r>
              <a:rPr lang="es-ES" sz="1400" dirty="0" smtClean="0"/>
              <a:t>El sellado de tiempo proporciona un valor añadido a la utilización de firma digital, ya que la firma por sí sola no proporciona ninguna información acerca del momento de creación de la firma, y en el caso de que el firmante la incluyese, ésta habría sido proporcionada por una de las partes, cuando lo recomendable es que la marca de tiempo sea proporcionada por </a:t>
            </a:r>
            <a:r>
              <a:rPr lang="es-ES" sz="1400" b="1" dirty="0" smtClean="0"/>
              <a:t>una tercera parte de confianza</a:t>
            </a:r>
            <a:r>
              <a:rPr lang="es-ES" sz="1400" dirty="0" smtClean="0"/>
              <a:t>.</a:t>
            </a:r>
          </a:p>
          <a:p>
            <a:pPr>
              <a:buNone/>
            </a:pPr>
            <a:endParaRPr lang="es-ES" sz="1400" dirty="0" smtClean="0"/>
          </a:p>
          <a:p>
            <a:pPr>
              <a:buNone/>
            </a:pPr>
            <a:r>
              <a:rPr lang="es-ES" sz="1400" b="1" dirty="0" smtClean="0"/>
              <a:t>Resellado </a:t>
            </a:r>
            <a:endParaRPr lang="es-ES" sz="1400" dirty="0" smtClean="0"/>
          </a:p>
          <a:p>
            <a:r>
              <a:rPr lang="es-ES" sz="1400" dirty="0" smtClean="0"/>
              <a:t>Puesto que el Sello de Tiempo es una firma realizada con el certificado electrónico de la Autoridad de Sellado, cuando ese certificado caduca, el sello y, por tanto, la firma dejan de ser válidas.</a:t>
            </a:r>
          </a:p>
          <a:p>
            <a:r>
              <a:rPr lang="es-ES" sz="1400" dirty="0" smtClean="0"/>
              <a:t>Por eso, antes de que el certificado de la TSA caduque es necesario </a:t>
            </a:r>
            <a:r>
              <a:rPr lang="es-ES" sz="1400" b="1" dirty="0" smtClean="0"/>
              <a:t>resellar o aplicar de nuevo el Sello Temporal para mantener la validez temporal de la firma</a:t>
            </a:r>
            <a:r>
              <a:rPr lang="es-ES" sz="1400" dirty="0" smtClean="0"/>
              <a:t>.</a:t>
            </a:r>
          </a:p>
          <a:p>
            <a:pPr marL="457200" indent="-457200">
              <a:buNone/>
            </a:pPr>
            <a:endParaRPr lang="es-ES" sz="1400" dirty="0" smtClean="0"/>
          </a:p>
          <a:p>
            <a:pPr marL="457200" indent="-457200">
              <a:buNone/>
            </a:pPr>
            <a:r>
              <a:rPr lang="es-ES" sz="1400" b="1" dirty="0" smtClean="0">
                <a:solidFill>
                  <a:schemeClr val="tx2">
                    <a:lumMod val="75000"/>
                  </a:schemeClr>
                </a:solidFill>
              </a:rPr>
              <a:t>Portafirmas realiza resellado automático de firmas próximas a caducar.</a:t>
            </a:r>
          </a:p>
        </p:txBody>
      </p:sp>
    </p:spTree>
    <p:extLst>
      <p:ext uri="{BB962C8B-B14F-4D97-AF65-F5344CB8AC3E}">
        <p14:creationId xmlns:p14="http://schemas.microsoft.com/office/powerpoint/2010/main" val="389944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5789" y="2349373"/>
            <a:ext cx="6222429" cy="4349810"/>
          </a:xfrm>
        </p:spPr>
        <p:txBody>
          <a:bodyPr/>
          <a:lstStyle/>
          <a:p>
            <a:pPr marL="457200" indent="-457200"/>
            <a:r>
              <a:rPr lang="es-ES" dirty="0" smtClean="0"/>
              <a:t>6. ¿Qué es Portafirmas?</a:t>
            </a:r>
            <a:endParaRPr lang="es-ES" dirty="0"/>
          </a:p>
        </p:txBody>
      </p:sp>
      <p:pic>
        <p:nvPicPr>
          <p:cNvPr id="5122" name="Picture 2"/>
          <p:cNvPicPr>
            <a:picLocks noChangeAspect="1" noChangeArrowheads="1"/>
          </p:cNvPicPr>
          <p:nvPr/>
        </p:nvPicPr>
        <p:blipFill>
          <a:blip r:embed="rId3" cstate="print"/>
          <a:srcRect/>
          <a:stretch>
            <a:fillRect/>
          </a:stretch>
        </p:blipFill>
        <p:spPr bwMode="auto">
          <a:xfrm>
            <a:off x="1220303" y="4030379"/>
            <a:ext cx="7677150" cy="876300"/>
          </a:xfrm>
          <a:prstGeom prst="rect">
            <a:avLst/>
          </a:prstGeom>
          <a:noFill/>
          <a:ln w="9525">
            <a:noFill/>
            <a:miter lim="800000"/>
            <a:headEnd/>
            <a:tailEnd/>
          </a:ln>
        </p:spPr>
      </p:pic>
    </p:spTree>
    <p:extLst>
      <p:ext uri="{BB962C8B-B14F-4D97-AF65-F5344CB8AC3E}">
        <p14:creationId xmlns:p14="http://schemas.microsoft.com/office/powerpoint/2010/main" val="389944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6. Qué </a:t>
            </a:r>
            <a:r>
              <a:rPr lang="es-ES" dirty="0"/>
              <a:t>es Portafirmas </a:t>
            </a:r>
          </a:p>
        </p:txBody>
      </p:sp>
      <p:sp>
        <p:nvSpPr>
          <p:cNvPr id="3" name="Marcador de contenido 2"/>
          <p:cNvSpPr>
            <a:spLocks noGrp="1"/>
          </p:cNvSpPr>
          <p:nvPr>
            <p:ph idx="1"/>
          </p:nvPr>
        </p:nvSpPr>
        <p:spPr>
          <a:xfrm>
            <a:off x="808522" y="1346466"/>
            <a:ext cx="8248852" cy="5112000"/>
          </a:xfrm>
        </p:spPr>
        <p:txBody>
          <a:bodyPr/>
          <a:lstStyle/>
          <a:p>
            <a:endParaRPr lang="es-ES" sz="2000" dirty="0" smtClean="0"/>
          </a:p>
          <a:p>
            <a:r>
              <a:rPr lang="es-ES" sz="2000" dirty="0" err="1" smtClean="0"/>
              <a:t>Port@firmas</a:t>
            </a:r>
            <a:r>
              <a:rPr lang="es-ES" sz="2000" dirty="0" smtClean="0"/>
              <a:t> es una aplicación que permite incorporar la firma electrónica en los flujos de trabajo de una organización. </a:t>
            </a:r>
          </a:p>
          <a:p>
            <a:pPr>
              <a:buNone/>
            </a:pPr>
            <a:endParaRPr lang="es-ES" sz="2000" dirty="0" smtClean="0"/>
          </a:p>
          <a:p>
            <a:r>
              <a:rPr lang="es-ES" sz="2000" dirty="0" smtClean="0"/>
              <a:t>Incluye el Cliente @firma para la firma cliente de usuario y se integra con la plataforma @firma del Ministerio de Hacienda y Administraciones Públicas para la validación de las firmas que se generan.</a:t>
            </a:r>
          </a:p>
          <a:p>
            <a:pPr marL="457200" indent="-457200">
              <a:buFont typeface="+mj-lt"/>
              <a:buAutoNum type="arabicPeriod"/>
            </a:pPr>
            <a:endParaRPr lang="es-ES" sz="2000" dirty="0"/>
          </a:p>
        </p:txBody>
      </p:sp>
    </p:spTree>
    <p:extLst>
      <p:ext uri="{BB962C8B-B14F-4D97-AF65-F5344CB8AC3E}">
        <p14:creationId xmlns:p14="http://schemas.microsoft.com/office/powerpoint/2010/main" val="389944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7. Qué </a:t>
            </a:r>
            <a:r>
              <a:rPr lang="es-ES" dirty="0"/>
              <a:t>utilidades puede tener - casos de uso </a:t>
            </a:r>
          </a:p>
        </p:txBody>
      </p:sp>
      <p:sp>
        <p:nvSpPr>
          <p:cNvPr id="3" name="Marcador de contenido 2"/>
          <p:cNvSpPr>
            <a:spLocks noGrp="1"/>
          </p:cNvSpPr>
          <p:nvPr>
            <p:ph idx="1"/>
          </p:nvPr>
        </p:nvSpPr>
        <p:spPr>
          <a:xfrm>
            <a:off x="798897" y="1519721"/>
            <a:ext cx="8248852" cy="5112000"/>
          </a:xfrm>
        </p:spPr>
        <p:txBody>
          <a:bodyPr/>
          <a:lstStyle/>
          <a:p>
            <a:pPr marL="457200" indent="-457200">
              <a:buFont typeface="+mj-lt"/>
              <a:buAutoNum type="arabicPeriod"/>
            </a:pPr>
            <a:r>
              <a:rPr lang="es-ES" sz="2400" dirty="0" smtClean="0"/>
              <a:t>Crear peticiones de firma</a:t>
            </a:r>
          </a:p>
          <a:p>
            <a:pPr marL="457200" indent="-457200">
              <a:buFont typeface="+mj-lt"/>
              <a:buAutoNum type="arabicPeriod"/>
            </a:pPr>
            <a:r>
              <a:rPr lang="es-ES" sz="2400" dirty="0" smtClean="0"/>
              <a:t>Crear flujos de firma con varios firmantes: cascada/paralelo</a:t>
            </a:r>
          </a:p>
          <a:p>
            <a:pPr marL="457200" indent="-457200">
              <a:buFont typeface="+mj-lt"/>
              <a:buAutoNum type="arabicPeriod"/>
            </a:pPr>
            <a:r>
              <a:rPr lang="es-ES" sz="2400" dirty="0" smtClean="0"/>
              <a:t>Gestionar firmas de altos cargos por parte de secretarías de dirección</a:t>
            </a:r>
          </a:p>
          <a:p>
            <a:pPr marL="457200" indent="-457200">
              <a:buFont typeface="+mj-lt"/>
              <a:buAutoNum type="arabicPeriod"/>
            </a:pPr>
            <a:r>
              <a:rPr lang="es-ES" sz="2400" dirty="0" smtClean="0"/>
              <a:t>Crear grupos de redacción de firmas</a:t>
            </a:r>
          </a:p>
          <a:p>
            <a:pPr marL="457200" indent="-457200">
              <a:buFont typeface="+mj-lt"/>
              <a:buAutoNum type="arabicPeriod"/>
            </a:pPr>
            <a:r>
              <a:rPr lang="es-ES" sz="2400" dirty="0" smtClean="0"/>
              <a:t>Crear usuarios validadores de peticiones de firma para altos cargos</a:t>
            </a:r>
          </a:p>
          <a:p>
            <a:pPr marL="457200" indent="-457200">
              <a:buNone/>
            </a:pPr>
            <a:endParaRPr lang="es-ES" sz="2400" dirty="0"/>
          </a:p>
        </p:txBody>
      </p:sp>
    </p:spTree>
    <p:extLst>
      <p:ext uri="{BB962C8B-B14F-4D97-AF65-F5344CB8AC3E}">
        <p14:creationId xmlns:p14="http://schemas.microsoft.com/office/powerpoint/2010/main" val="389944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8. Qué </a:t>
            </a:r>
            <a:r>
              <a:rPr lang="es-ES" dirty="0"/>
              <a:t>documentos resultantes se obtienen? Firma, Informe </a:t>
            </a:r>
          </a:p>
        </p:txBody>
      </p:sp>
      <p:sp>
        <p:nvSpPr>
          <p:cNvPr id="3" name="Marcador de contenido 2"/>
          <p:cNvSpPr>
            <a:spLocks noGrp="1"/>
          </p:cNvSpPr>
          <p:nvPr>
            <p:ph idx="1"/>
          </p:nvPr>
        </p:nvSpPr>
        <p:spPr>
          <a:xfrm>
            <a:off x="808522" y="1886552"/>
            <a:ext cx="8248852" cy="4571914"/>
          </a:xfrm>
        </p:spPr>
        <p:txBody>
          <a:bodyPr/>
          <a:lstStyle/>
          <a:p>
            <a:pPr marL="457200" indent="-457200">
              <a:buNone/>
            </a:pPr>
            <a:r>
              <a:rPr lang="es-ES" sz="2000" dirty="0" smtClean="0"/>
              <a:t>Tras firmar una petición de firma se obtienen los siguientes resultados:</a:t>
            </a:r>
          </a:p>
          <a:p>
            <a:pPr marL="457200" indent="-457200"/>
            <a:r>
              <a:rPr lang="es-ES" sz="2000" dirty="0" smtClean="0"/>
              <a:t>Documento original sin firma</a:t>
            </a:r>
          </a:p>
          <a:p>
            <a:pPr marL="457200" indent="-457200"/>
            <a:r>
              <a:rPr lang="es-ES" sz="2000" dirty="0" smtClean="0"/>
              <a:t>Documento firmado electrónicamente </a:t>
            </a:r>
          </a:p>
          <a:p>
            <a:pPr marL="457200" indent="-457200"/>
            <a:r>
              <a:rPr lang="es-ES" sz="2000" dirty="0" smtClean="0"/>
              <a:t>Informe de firma imprimible (CUIDADO, se pierde la firma electrónica original)</a:t>
            </a:r>
          </a:p>
          <a:p>
            <a:pPr marL="457200" indent="-457200"/>
            <a:r>
              <a:rPr lang="es-ES" sz="2000" dirty="0" smtClean="0"/>
              <a:t>Informe de firma imprimible normalizado (con márgenes de impresión oficiales)</a:t>
            </a:r>
          </a:p>
          <a:p>
            <a:pPr marL="457200" indent="-457200"/>
            <a:r>
              <a:rPr lang="es-ES" sz="2000" dirty="0" smtClean="0"/>
              <a:t>Documento firmado electrónicamente y convertido al formato oficial ENI </a:t>
            </a:r>
          </a:p>
          <a:p>
            <a:pPr marL="457200" indent="-457200"/>
            <a:r>
              <a:rPr lang="es-ES" sz="2000" dirty="0" smtClean="0"/>
              <a:t>Informe de firma imprimible y convertido al formato oficial ENI</a:t>
            </a:r>
            <a:endParaRPr lang="es-ES" sz="2000" dirty="0"/>
          </a:p>
        </p:txBody>
      </p:sp>
    </p:spTree>
    <p:extLst>
      <p:ext uri="{BB962C8B-B14F-4D97-AF65-F5344CB8AC3E}">
        <p14:creationId xmlns:p14="http://schemas.microsoft.com/office/powerpoint/2010/main" val="389944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5789" y="2349373"/>
            <a:ext cx="6222429" cy="4349810"/>
          </a:xfrm>
        </p:spPr>
        <p:txBody>
          <a:bodyPr/>
          <a:lstStyle/>
          <a:p>
            <a:pPr marL="457200" indent="-457200"/>
            <a:r>
              <a:rPr lang="es-ES" dirty="0" smtClean="0"/>
              <a:t>9. Conversión </a:t>
            </a:r>
            <a:r>
              <a:rPr lang="es-ES" dirty="0"/>
              <a:t>a </a:t>
            </a:r>
            <a:r>
              <a:rPr lang="es-ES" dirty="0" smtClean="0"/>
              <a:t>ENI (Esquema Nacional Interoperabilidad) de los documentos resultantes</a:t>
            </a:r>
            <a:endParaRPr lang="es-ES" dirty="0"/>
          </a:p>
        </p:txBody>
      </p:sp>
    </p:spTree>
    <p:extLst>
      <p:ext uri="{BB962C8B-B14F-4D97-AF65-F5344CB8AC3E}">
        <p14:creationId xmlns:p14="http://schemas.microsoft.com/office/powerpoint/2010/main" val="389944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9445" y="1236618"/>
            <a:ext cx="2173765" cy="140955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8721" y="2287748"/>
            <a:ext cx="388978" cy="413289"/>
          </a:xfrm>
          <a:prstGeom prst="rect">
            <a:avLst/>
          </a:prstGeom>
        </p:spPr>
      </p:pic>
      <p:sp>
        <p:nvSpPr>
          <p:cNvPr id="8" name="Right Arrow 7"/>
          <p:cNvSpPr/>
          <p:nvPr/>
        </p:nvSpPr>
        <p:spPr bwMode="auto">
          <a:xfrm>
            <a:off x="5602406" y="2099217"/>
            <a:ext cx="696036" cy="377062"/>
          </a:xfrm>
          <a:prstGeom prst="rightArrow">
            <a:avLst/>
          </a:prstGeom>
          <a:solidFill>
            <a:schemeClr val="tx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9" name="TextBox 8"/>
          <p:cNvSpPr txBox="1"/>
          <p:nvPr/>
        </p:nvSpPr>
        <p:spPr>
          <a:xfrm>
            <a:off x="6752968" y="2913796"/>
            <a:ext cx="2841408" cy="738664"/>
          </a:xfrm>
          <a:prstGeom prst="rect">
            <a:avLst/>
          </a:prstGeom>
          <a:noFill/>
        </p:spPr>
        <p:txBody>
          <a:bodyPr wrap="square" rtlCol="0">
            <a:spAutoFit/>
          </a:bodyPr>
          <a:lstStyle/>
          <a:p>
            <a:pPr algn="ctr"/>
            <a:r>
              <a:rPr lang="es-ES" sz="1800" b="0" dirty="0" smtClean="0">
                <a:solidFill>
                  <a:schemeClr val="tx2">
                    <a:lumMod val="50000"/>
                  </a:schemeClr>
                </a:solidFill>
              </a:rPr>
              <a:t>Examen Paco.pdf</a:t>
            </a:r>
            <a:br>
              <a:rPr lang="es-ES" sz="1800" b="0" dirty="0" smtClean="0">
                <a:solidFill>
                  <a:schemeClr val="tx2">
                    <a:lumMod val="50000"/>
                  </a:schemeClr>
                </a:solidFill>
              </a:rPr>
            </a:br>
            <a:r>
              <a:rPr lang="es-ES" sz="2400" dirty="0" smtClean="0">
                <a:solidFill>
                  <a:schemeClr val="tx2">
                    <a:lumMod val="50000"/>
                  </a:schemeClr>
                </a:solidFill>
              </a:rPr>
              <a:t>Documento digital</a:t>
            </a:r>
            <a:endParaRPr lang="es-ES" sz="2400" dirty="0">
              <a:solidFill>
                <a:schemeClr val="tx2">
                  <a:lumMod val="50000"/>
                </a:schemeClr>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597" y="1728634"/>
            <a:ext cx="1944806" cy="1944806"/>
          </a:xfrm>
          <a:prstGeom prst="rect">
            <a:avLst/>
          </a:prstGeom>
        </p:spPr>
      </p:pic>
      <p:sp>
        <p:nvSpPr>
          <p:cNvPr id="5" name="Rounded Rectangular Callout 4"/>
          <p:cNvSpPr/>
          <p:nvPr/>
        </p:nvSpPr>
        <p:spPr bwMode="auto">
          <a:xfrm>
            <a:off x="2156346" y="1091821"/>
            <a:ext cx="2838735" cy="1381668"/>
          </a:xfrm>
          <a:prstGeom prst="wedgeRoundRectCallout">
            <a:avLst/>
          </a:prstGeom>
          <a:solidFill>
            <a:schemeClr val="tx2">
              <a:lumMod val="20000"/>
              <a:lumOff val="80000"/>
            </a:schemeClr>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endParaRPr kumimoji="0" lang="es-ES" sz="1600" b="1" i="0" u="none" strike="noStrike" cap="none" normalizeH="0" baseline="0" dirty="0" smtClean="0">
              <a:ln>
                <a:noFill/>
              </a:ln>
              <a:solidFill>
                <a:schemeClr val="tx2">
                  <a:lumMod val="75000"/>
                </a:schemeClr>
              </a:solidFill>
              <a:effectLst/>
            </a:endParaRPr>
          </a:p>
        </p:txBody>
      </p:sp>
      <p:sp>
        <p:nvSpPr>
          <p:cNvPr id="6" name="TextBox 5"/>
          <p:cNvSpPr txBox="1"/>
          <p:nvPr/>
        </p:nvSpPr>
        <p:spPr>
          <a:xfrm>
            <a:off x="2278040" y="1242383"/>
            <a:ext cx="2717041" cy="1231106"/>
          </a:xfrm>
          <a:prstGeom prst="rect">
            <a:avLst/>
          </a:prstGeom>
          <a:noFill/>
        </p:spPr>
        <p:txBody>
          <a:bodyPr wrap="square" rtlCol="0">
            <a:spAutoFit/>
          </a:bodyPr>
          <a:lstStyle/>
          <a:p>
            <a:r>
              <a:rPr lang="es-ES" sz="1600" dirty="0">
                <a:solidFill>
                  <a:schemeClr val="tx2">
                    <a:lumMod val="75000"/>
                  </a:schemeClr>
                </a:solidFill>
              </a:rPr>
              <a:t>Quiero </a:t>
            </a:r>
            <a:r>
              <a:rPr lang="es-ES" sz="1600" dirty="0" smtClean="0">
                <a:solidFill>
                  <a:schemeClr val="tx2">
                    <a:lumMod val="75000"/>
                  </a:schemeClr>
                </a:solidFill>
              </a:rPr>
              <a:t>revisar </a:t>
            </a:r>
            <a:r>
              <a:rPr lang="es-ES" sz="1600" dirty="0">
                <a:solidFill>
                  <a:schemeClr val="tx2">
                    <a:lumMod val="75000"/>
                  </a:schemeClr>
                </a:solidFill>
              </a:rPr>
              <a:t>mi examen de Cálculo N</a:t>
            </a:r>
            <a:r>
              <a:rPr lang="es-ES" sz="1600" dirty="0" smtClean="0">
                <a:solidFill>
                  <a:schemeClr val="tx2">
                    <a:lumMod val="75000"/>
                  </a:schemeClr>
                </a:solidFill>
              </a:rPr>
              <a:t>umérico de </a:t>
            </a:r>
            <a:r>
              <a:rPr lang="es-ES" sz="1600" dirty="0">
                <a:solidFill>
                  <a:schemeClr val="tx2">
                    <a:lumMod val="75000"/>
                  </a:schemeClr>
                </a:solidFill>
              </a:rPr>
              <a:t>la convocatoria de Septiembre 2005</a:t>
            </a:r>
          </a:p>
          <a:p>
            <a:endParaRPr lang="es-ES" dirty="0"/>
          </a:p>
        </p:txBody>
      </p:sp>
      <p:sp>
        <p:nvSpPr>
          <p:cNvPr id="7" name="Left Brace 6"/>
          <p:cNvSpPr/>
          <p:nvPr/>
        </p:nvSpPr>
        <p:spPr bwMode="auto">
          <a:xfrm rot="16200000">
            <a:off x="4797503" y="303661"/>
            <a:ext cx="518615" cy="8413845"/>
          </a:xfrm>
          <a:prstGeom prst="leftBrace">
            <a:avLst/>
          </a:prstGeom>
          <a:no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10" name="TextBox 9"/>
          <p:cNvSpPr txBox="1"/>
          <p:nvPr/>
        </p:nvSpPr>
        <p:spPr>
          <a:xfrm>
            <a:off x="2991104" y="4995081"/>
            <a:ext cx="6414448" cy="1323439"/>
          </a:xfrm>
          <a:prstGeom prst="rect">
            <a:avLst/>
          </a:prstGeom>
          <a:noFill/>
        </p:spPr>
        <p:txBody>
          <a:bodyPr wrap="square" rtlCol="0">
            <a:spAutoFit/>
          </a:bodyPr>
          <a:lstStyle/>
          <a:p>
            <a:pPr marL="342900" indent="-342900">
              <a:buFont typeface="Arial" pitchFamily="34" charset="0"/>
              <a:buChar char="•"/>
            </a:pPr>
            <a:r>
              <a:rPr lang="es-ES" sz="2000" b="0" dirty="0" smtClean="0">
                <a:solidFill>
                  <a:schemeClr val="tx2">
                    <a:lumMod val="75000"/>
                  </a:schemeClr>
                </a:solidFill>
              </a:rPr>
              <a:t>¿Tipo de documento?</a:t>
            </a:r>
          </a:p>
          <a:p>
            <a:pPr marL="342900" indent="-342900">
              <a:buFont typeface="Arial" pitchFamily="34" charset="0"/>
              <a:buChar char="•"/>
            </a:pPr>
            <a:r>
              <a:rPr lang="es-ES" sz="2000" b="0" dirty="0" smtClean="0">
                <a:solidFill>
                  <a:schemeClr val="tx2">
                    <a:lumMod val="75000"/>
                  </a:schemeClr>
                </a:solidFill>
              </a:rPr>
              <a:t>¿Nombre del interesado?</a:t>
            </a:r>
          </a:p>
          <a:p>
            <a:pPr marL="342900" indent="-342900">
              <a:buFont typeface="Arial" pitchFamily="34" charset="0"/>
              <a:buChar char="•"/>
            </a:pPr>
            <a:r>
              <a:rPr lang="es-ES" sz="2000" b="0" dirty="0" smtClean="0">
                <a:solidFill>
                  <a:schemeClr val="tx2">
                    <a:lumMod val="75000"/>
                  </a:schemeClr>
                </a:solidFill>
              </a:rPr>
              <a:t>¿Está firmado?</a:t>
            </a:r>
          </a:p>
          <a:p>
            <a:pPr marL="342900" indent="-342900">
              <a:buFont typeface="Arial" pitchFamily="34" charset="0"/>
              <a:buChar char="•"/>
            </a:pPr>
            <a:r>
              <a:rPr lang="es-ES" sz="2000" b="0" dirty="0" smtClean="0">
                <a:solidFill>
                  <a:schemeClr val="tx2">
                    <a:lumMod val="75000"/>
                  </a:schemeClr>
                </a:solidFill>
              </a:rPr>
              <a:t>¿En qué convocatoria se hizo el examen?</a:t>
            </a:r>
            <a:endParaRPr lang="es-ES" sz="2000" b="0" dirty="0">
              <a:solidFill>
                <a:schemeClr val="tx2">
                  <a:lumMod val="75000"/>
                </a:schemeClr>
              </a:solidFill>
            </a:endParaRPr>
          </a:p>
        </p:txBody>
      </p:sp>
    </p:spTree>
    <p:extLst>
      <p:ext uri="{BB962C8B-B14F-4D97-AF65-F5344CB8AC3E}">
        <p14:creationId xmlns:p14="http://schemas.microsoft.com/office/powerpoint/2010/main" val="2929959206"/>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591869" y="2440165"/>
            <a:ext cx="2766334" cy="1332796"/>
          </a:xfrm>
          <a:prstGeom prst="rect">
            <a:avLst/>
          </a:prstGeom>
          <a:noFill/>
          <a:ln w="9525">
            <a:noFill/>
            <a:miter lim="800000"/>
            <a:headEnd/>
            <a:tailEnd/>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078" y="1697064"/>
            <a:ext cx="4347529" cy="2819101"/>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5171" y="3772961"/>
            <a:ext cx="1136511" cy="1207543"/>
          </a:xfrm>
          <a:prstGeom prst="rect">
            <a:avLst/>
          </a:prstGeom>
        </p:spPr>
      </p:pic>
      <p:sp>
        <p:nvSpPr>
          <p:cNvPr id="8" name="Right Arrow 7"/>
          <p:cNvSpPr/>
          <p:nvPr/>
        </p:nvSpPr>
        <p:spPr bwMode="auto">
          <a:xfrm>
            <a:off x="5602406" y="3122799"/>
            <a:ext cx="696036" cy="377062"/>
          </a:xfrm>
          <a:prstGeom prst="rightArrow">
            <a:avLst/>
          </a:prstGeom>
          <a:solidFill>
            <a:schemeClr val="tx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9" name="TextBox 8"/>
          <p:cNvSpPr txBox="1"/>
          <p:nvPr/>
        </p:nvSpPr>
        <p:spPr>
          <a:xfrm>
            <a:off x="1484512" y="5394386"/>
            <a:ext cx="3495374" cy="461665"/>
          </a:xfrm>
          <a:prstGeom prst="rect">
            <a:avLst/>
          </a:prstGeom>
          <a:noFill/>
        </p:spPr>
        <p:txBody>
          <a:bodyPr wrap="square" rtlCol="0">
            <a:spAutoFit/>
          </a:bodyPr>
          <a:lstStyle/>
          <a:p>
            <a:r>
              <a:rPr lang="es-ES" sz="2400" b="0" dirty="0" smtClean="0">
                <a:solidFill>
                  <a:schemeClr val="tx2">
                    <a:lumMod val="50000"/>
                  </a:schemeClr>
                </a:solidFill>
              </a:rPr>
              <a:t>Documento digital</a:t>
            </a:r>
            <a:endParaRPr lang="es-ES" sz="2400" b="0" dirty="0">
              <a:solidFill>
                <a:schemeClr val="tx2">
                  <a:lumMod val="50000"/>
                </a:schemeClr>
              </a:solidFill>
            </a:endParaRPr>
          </a:p>
        </p:txBody>
      </p:sp>
      <p:sp>
        <p:nvSpPr>
          <p:cNvPr id="12" name="TextBox 11"/>
          <p:cNvSpPr txBox="1"/>
          <p:nvPr/>
        </p:nvSpPr>
        <p:spPr>
          <a:xfrm>
            <a:off x="5950424" y="5227226"/>
            <a:ext cx="4647062" cy="830997"/>
          </a:xfrm>
          <a:prstGeom prst="rect">
            <a:avLst/>
          </a:prstGeom>
          <a:noFill/>
        </p:spPr>
        <p:txBody>
          <a:bodyPr wrap="square" rtlCol="0">
            <a:spAutoFit/>
          </a:bodyPr>
          <a:lstStyle/>
          <a:p>
            <a:r>
              <a:rPr lang="es-ES" sz="2400" b="0" dirty="0" smtClean="0">
                <a:solidFill>
                  <a:schemeClr val="tx2">
                    <a:lumMod val="50000"/>
                  </a:schemeClr>
                </a:solidFill>
              </a:rPr>
              <a:t>Documento electrónico estructurado</a:t>
            </a:r>
            <a:endParaRPr lang="es-ES" sz="2400" b="0" dirty="0">
              <a:solidFill>
                <a:schemeClr val="tx2">
                  <a:lumMod val="50000"/>
                </a:schemeClr>
              </a:solidFill>
            </a:endParaRPr>
          </a:p>
        </p:txBody>
      </p:sp>
      <p:sp>
        <p:nvSpPr>
          <p:cNvPr id="13" name="Right Arrow 12"/>
          <p:cNvSpPr/>
          <p:nvPr/>
        </p:nvSpPr>
        <p:spPr bwMode="auto">
          <a:xfrm>
            <a:off x="4631868" y="5430432"/>
            <a:ext cx="696036" cy="377062"/>
          </a:xfrm>
          <a:prstGeom prst="rightArrow">
            <a:avLst/>
          </a:prstGeom>
          <a:solidFill>
            <a:schemeClr val="tx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Tree>
    <p:extLst>
      <p:ext uri="{BB962C8B-B14F-4D97-AF65-F5344CB8AC3E}">
        <p14:creationId xmlns:p14="http://schemas.microsoft.com/office/powerpoint/2010/main" val="3802713700"/>
      </p:ext>
    </p:extLst>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9445" y="1236618"/>
            <a:ext cx="2173765" cy="140955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68721" y="2287748"/>
            <a:ext cx="388978" cy="413289"/>
          </a:xfrm>
          <a:prstGeom prst="rect">
            <a:avLst/>
          </a:prstGeom>
        </p:spPr>
      </p:pic>
      <p:sp>
        <p:nvSpPr>
          <p:cNvPr id="8" name="Right Arrow 7"/>
          <p:cNvSpPr/>
          <p:nvPr/>
        </p:nvSpPr>
        <p:spPr bwMode="auto">
          <a:xfrm>
            <a:off x="5602406" y="2099217"/>
            <a:ext cx="696036" cy="377062"/>
          </a:xfrm>
          <a:prstGeom prst="rightArrow">
            <a:avLst/>
          </a:prstGeom>
          <a:solidFill>
            <a:schemeClr val="tx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9" name="TextBox 8"/>
          <p:cNvSpPr txBox="1"/>
          <p:nvPr/>
        </p:nvSpPr>
        <p:spPr>
          <a:xfrm>
            <a:off x="6752968" y="2913796"/>
            <a:ext cx="2652584" cy="738664"/>
          </a:xfrm>
          <a:prstGeom prst="rect">
            <a:avLst/>
          </a:prstGeom>
          <a:noFill/>
        </p:spPr>
        <p:txBody>
          <a:bodyPr wrap="square" rtlCol="0">
            <a:spAutoFit/>
          </a:bodyPr>
          <a:lstStyle/>
          <a:p>
            <a:pPr algn="ctr"/>
            <a:r>
              <a:rPr lang="es-ES" sz="1800" b="0" dirty="0" smtClean="0">
                <a:solidFill>
                  <a:schemeClr val="tx2">
                    <a:lumMod val="50000"/>
                  </a:schemeClr>
                </a:solidFill>
              </a:rPr>
              <a:t>Examen Paco.xml</a:t>
            </a:r>
            <a:br>
              <a:rPr lang="es-ES" sz="1800" b="0" dirty="0" smtClean="0">
                <a:solidFill>
                  <a:schemeClr val="tx2">
                    <a:lumMod val="50000"/>
                  </a:schemeClr>
                </a:solidFill>
              </a:rPr>
            </a:br>
            <a:endParaRPr lang="es-ES" sz="2400" b="0" dirty="0">
              <a:solidFill>
                <a:schemeClr val="tx2">
                  <a:lumMod val="50000"/>
                </a:schemeClr>
              </a:solidFil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1597" y="1728634"/>
            <a:ext cx="1944806" cy="1944806"/>
          </a:xfrm>
          <a:prstGeom prst="rect">
            <a:avLst/>
          </a:prstGeom>
        </p:spPr>
      </p:pic>
      <p:sp>
        <p:nvSpPr>
          <p:cNvPr id="5" name="Rounded Rectangular Callout 4"/>
          <p:cNvSpPr/>
          <p:nvPr/>
        </p:nvSpPr>
        <p:spPr bwMode="auto">
          <a:xfrm>
            <a:off x="2156346" y="1091821"/>
            <a:ext cx="2838735" cy="1381668"/>
          </a:xfrm>
          <a:prstGeom prst="wedgeRoundRectCallout">
            <a:avLst/>
          </a:prstGeom>
          <a:solidFill>
            <a:schemeClr val="tx2">
              <a:lumMod val="20000"/>
              <a:lumOff val="80000"/>
            </a:schemeClr>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endParaRPr kumimoji="0" lang="es-ES" sz="1600" b="1" i="0" u="none" strike="noStrike" cap="none" normalizeH="0" baseline="0" dirty="0" smtClean="0">
              <a:ln>
                <a:noFill/>
              </a:ln>
              <a:solidFill>
                <a:schemeClr val="tx2">
                  <a:lumMod val="75000"/>
                </a:schemeClr>
              </a:solidFill>
              <a:effectLst/>
            </a:endParaRPr>
          </a:p>
        </p:txBody>
      </p:sp>
      <p:sp>
        <p:nvSpPr>
          <p:cNvPr id="6" name="TextBox 5"/>
          <p:cNvSpPr txBox="1"/>
          <p:nvPr/>
        </p:nvSpPr>
        <p:spPr>
          <a:xfrm>
            <a:off x="2278040" y="1242383"/>
            <a:ext cx="2717041" cy="1231106"/>
          </a:xfrm>
          <a:prstGeom prst="rect">
            <a:avLst/>
          </a:prstGeom>
          <a:noFill/>
        </p:spPr>
        <p:txBody>
          <a:bodyPr wrap="square" rtlCol="0">
            <a:spAutoFit/>
          </a:bodyPr>
          <a:lstStyle/>
          <a:p>
            <a:r>
              <a:rPr lang="es-ES" sz="1600" dirty="0" smtClean="0">
                <a:solidFill>
                  <a:schemeClr val="tx2">
                    <a:lumMod val="75000"/>
                  </a:schemeClr>
                </a:solidFill>
              </a:rPr>
              <a:t>Ahora quiero buscar mi examen de matemáticas de 2006, que hice en Septiembre y saqué un 7</a:t>
            </a:r>
            <a:endParaRPr lang="es-ES" sz="1600" dirty="0">
              <a:solidFill>
                <a:schemeClr val="tx2">
                  <a:lumMod val="75000"/>
                </a:schemeClr>
              </a:solidFill>
            </a:endParaRPr>
          </a:p>
          <a:p>
            <a:endParaRPr lang="es-ES" dirty="0"/>
          </a:p>
        </p:txBody>
      </p:sp>
      <p:sp>
        <p:nvSpPr>
          <p:cNvPr id="7" name="Left Brace 6"/>
          <p:cNvSpPr/>
          <p:nvPr/>
        </p:nvSpPr>
        <p:spPr bwMode="auto">
          <a:xfrm rot="16200000">
            <a:off x="4797503" y="303661"/>
            <a:ext cx="518615" cy="8413845"/>
          </a:xfrm>
          <a:prstGeom prst="leftBrace">
            <a:avLst/>
          </a:prstGeom>
          <a:no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10" name="TextBox 9"/>
          <p:cNvSpPr txBox="1"/>
          <p:nvPr/>
        </p:nvSpPr>
        <p:spPr>
          <a:xfrm>
            <a:off x="1431879" y="4981433"/>
            <a:ext cx="3563202" cy="1169551"/>
          </a:xfrm>
          <a:prstGeom prst="rect">
            <a:avLst/>
          </a:prstGeom>
          <a:noFill/>
        </p:spPr>
        <p:txBody>
          <a:bodyPr wrap="square" rtlCol="0">
            <a:spAutoFit/>
          </a:bodyPr>
          <a:lstStyle/>
          <a:p>
            <a:pPr marL="342900" indent="-342900">
              <a:buFont typeface="Arial" pitchFamily="34" charset="0"/>
              <a:buChar char="•"/>
            </a:pPr>
            <a:r>
              <a:rPr lang="es-ES" sz="1400" b="0" dirty="0" smtClean="0">
                <a:solidFill>
                  <a:schemeClr val="tx2">
                    <a:lumMod val="75000"/>
                  </a:schemeClr>
                </a:solidFill>
              </a:rPr>
              <a:t>Tipo de documento: Resolución</a:t>
            </a:r>
          </a:p>
          <a:p>
            <a:pPr marL="342900" indent="-342900">
              <a:buFont typeface="Arial" pitchFamily="34" charset="0"/>
              <a:buChar char="•"/>
            </a:pPr>
            <a:r>
              <a:rPr lang="es-ES" sz="1400" b="0" dirty="0" smtClean="0">
                <a:solidFill>
                  <a:schemeClr val="tx2">
                    <a:lumMod val="75000"/>
                  </a:schemeClr>
                </a:solidFill>
              </a:rPr>
              <a:t>Nombre del interesado: Paco Pérez</a:t>
            </a:r>
          </a:p>
          <a:p>
            <a:pPr marL="342900" indent="-342900">
              <a:buFont typeface="Arial" pitchFamily="34" charset="0"/>
              <a:buChar char="•"/>
            </a:pPr>
            <a:r>
              <a:rPr lang="es-ES" sz="1400" b="0" dirty="0">
                <a:solidFill>
                  <a:schemeClr val="tx2">
                    <a:lumMod val="75000"/>
                  </a:schemeClr>
                </a:solidFill>
              </a:rPr>
              <a:t>F</a:t>
            </a:r>
            <a:r>
              <a:rPr lang="es-ES" sz="1400" b="0" dirty="0" smtClean="0">
                <a:solidFill>
                  <a:schemeClr val="tx2">
                    <a:lumMod val="75000"/>
                  </a:schemeClr>
                </a:solidFill>
              </a:rPr>
              <a:t>irmado: Sí</a:t>
            </a:r>
          </a:p>
          <a:p>
            <a:pPr marL="342900" indent="-342900">
              <a:buFont typeface="Arial" pitchFamily="34" charset="0"/>
              <a:buChar char="•"/>
            </a:pPr>
            <a:r>
              <a:rPr lang="es-ES" sz="1400" b="0" dirty="0" smtClean="0">
                <a:solidFill>
                  <a:schemeClr val="tx2">
                    <a:lumMod val="75000"/>
                  </a:schemeClr>
                </a:solidFill>
              </a:rPr>
              <a:t>Convocatoria: Septiembre 2006</a:t>
            </a:r>
          </a:p>
          <a:p>
            <a:pPr marL="342900" indent="-342900">
              <a:buFont typeface="Arial" pitchFamily="34" charset="0"/>
              <a:buChar char="•"/>
            </a:pPr>
            <a:r>
              <a:rPr lang="es-ES" sz="1400" b="0" dirty="0" smtClean="0">
                <a:solidFill>
                  <a:schemeClr val="tx2">
                    <a:lumMod val="75000"/>
                  </a:schemeClr>
                </a:solidFill>
              </a:rPr>
              <a:t>Profesor: Manuel</a:t>
            </a:r>
          </a:p>
        </p:txBody>
      </p:sp>
      <p:sp>
        <p:nvSpPr>
          <p:cNvPr id="11" name="TextBox 10"/>
          <p:cNvSpPr txBox="1"/>
          <p:nvPr/>
        </p:nvSpPr>
        <p:spPr>
          <a:xfrm>
            <a:off x="6298442" y="3420278"/>
            <a:ext cx="3227695" cy="707886"/>
          </a:xfrm>
          <a:prstGeom prst="rect">
            <a:avLst/>
          </a:prstGeom>
          <a:noFill/>
        </p:spPr>
        <p:txBody>
          <a:bodyPr wrap="square" rtlCol="0">
            <a:spAutoFit/>
          </a:bodyPr>
          <a:lstStyle/>
          <a:p>
            <a:pPr algn="ctr"/>
            <a:r>
              <a:rPr lang="es-ES" sz="2000" dirty="0" smtClean="0">
                <a:solidFill>
                  <a:schemeClr val="tx2">
                    <a:lumMod val="50000"/>
                  </a:schemeClr>
                </a:solidFill>
              </a:rPr>
              <a:t>Documento electrónico estructurado</a:t>
            </a:r>
            <a:endParaRPr lang="es-ES" sz="2000" dirty="0">
              <a:solidFill>
                <a:schemeClr val="tx2">
                  <a:lumMod val="50000"/>
                </a:schemeClr>
              </a:solidFill>
            </a:endParaRPr>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03027" y="2287748"/>
            <a:ext cx="1476233" cy="491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5561446" y="5029340"/>
            <a:ext cx="3307275" cy="1323439"/>
          </a:xfrm>
          <a:prstGeom prst="rect">
            <a:avLst/>
          </a:prstGeom>
          <a:noFill/>
        </p:spPr>
        <p:txBody>
          <a:bodyPr wrap="square" rtlCol="0">
            <a:spAutoFit/>
          </a:bodyPr>
          <a:lstStyle/>
          <a:p>
            <a:pPr marL="342900" indent="-342900">
              <a:buFont typeface="Arial" pitchFamily="34" charset="0"/>
              <a:buChar char="•"/>
            </a:pPr>
            <a:r>
              <a:rPr lang="es-ES" sz="1400" b="0" dirty="0">
                <a:solidFill>
                  <a:schemeClr val="tx2">
                    <a:lumMod val="75000"/>
                  </a:schemeClr>
                </a:solidFill>
              </a:rPr>
              <a:t>Calificación: 7</a:t>
            </a:r>
          </a:p>
          <a:p>
            <a:pPr marL="342900" indent="-342900">
              <a:buFont typeface="Arial" pitchFamily="34" charset="0"/>
              <a:buChar char="•"/>
            </a:pPr>
            <a:r>
              <a:rPr lang="es-ES" sz="1400" b="0" dirty="0">
                <a:solidFill>
                  <a:schemeClr val="tx2">
                    <a:lumMod val="75000"/>
                  </a:schemeClr>
                </a:solidFill>
              </a:rPr>
              <a:t>Asignatura: </a:t>
            </a:r>
            <a:r>
              <a:rPr lang="es-ES" sz="1400" b="0" dirty="0" smtClean="0">
                <a:solidFill>
                  <a:schemeClr val="tx2">
                    <a:lumMod val="75000"/>
                  </a:schemeClr>
                </a:solidFill>
              </a:rPr>
              <a:t>Matemáticas</a:t>
            </a:r>
            <a:endParaRPr lang="es-ES" sz="1400" b="0" dirty="0">
              <a:solidFill>
                <a:schemeClr val="tx2">
                  <a:lumMod val="75000"/>
                </a:schemeClr>
              </a:solidFill>
            </a:endParaRPr>
          </a:p>
          <a:p>
            <a:pPr marL="342900" indent="-342900">
              <a:buFont typeface="Arial" pitchFamily="34" charset="0"/>
              <a:buChar char="•"/>
            </a:pPr>
            <a:r>
              <a:rPr lang="es-ES" sz="1400" b="0" dirty="0">
                <a:solidFill>
                  <a:schemeClr val="tx2">
                    <a:lumMod val="75000"/>
                  </a:schemeClr>
                </a:solidFill>
              </a:rPr>
              <a:t>Aula: 315</a:t>
            </a:r>
          </a:p>
          <a:p>
            <a:pPr marL="342900" indent="-342900">
              <a:buFont typeface="Arial" pitchFamily="34" charset="0"/>
              <a:buChar char="•"/>
            </a:pPr>
            <a:r>
              <a:rPr lang="es-ES" sz="1400" b="0" dirty="0">
                <a:solidFill>
                  <a:schemeClr val="tx2">
                    <a:lumMod val="75000"/>
                  </a:schemeClr>
                </a:solidFill>
              </a:rPr>
              <a:t>Fecha: 3 Septiembre </a:t>
            </a:r>
            <a:r>
              <a:rPr lang="es-ES" sz="1400" b="0" dirty="0" smtClean="0">
                <a:solidFill>
                  <a:schemeClr val="tx2">
                    <a:lumMod val="75000"/>
                  </a:schemeClr>
                </a:solidFill>
              </a:rPr>
              <a:t>2006</a:t>
            </a:r>
          </a:p>
          <a:p>
            <a:pPr marL="342900" indent="-342900">
              <a:buFont typeface="Arial" pitchFamily="34" charset="0"/>
              <a:buChar char="•"/>
            </a:pPr>
            <a:r>
              <a:rPr lang="es-ES" sz="1400" b="0" dirty="0" smtClean="0">
                <a:solidFill>
                  <a:schemeClr val="tx2">
                    <a:lumMod val="75000"/>
                  </a:schemeClr>
                </a:solidFill>
              </a:rPr>
              <a:t>Copió del compañero: Sí</a:t>
            </a:r>
            <a:endParaRPr lang="es-ES" sz="1400" b="0" dirty="0">
              <a:solidFill>
                <a:schemeClr val="tx2">
                  <a:lumMod val="75000"/>
                </a:schemeClr>
              </a:solidFill>
            </a:endParaRPr>
          </a:p>
          <a:p>
            <a:endParaRPr lang="es-ES" dirty="0"/>
          </a:p>
        </p:txBody>
      </p:sp>
    </p:spTree>
    <p:extLst>
      <p:ext uri="{BB962C8B-B14F-4D97-AF65-F5344CB8AC3E}">
        <p14:creationId xmlns:p14="http://schemas.microsoft.com/office/powerpoint/2010/main" val="1968148954"/>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3941" y="1207775"/>
            <a:ext cx="4142707" cy="1015803"/>
          </a:xfrm>
        </p:spPr>
        <p:txBody>
          <a:bodyPr/>
          <a:lstStyle/>
          <a:p>
            <a:r>
              <a:rPr lang="es-ES" dirty="0" smtClean="0"/>
              <a:t>Normativa</a:t>
            </a:r>
            <a:endParaRPr lang="es-ES" dirty="0"/>
          </a:p>
        </p:txBody>
      </p:sp>
      <p:sp>
        <p:nvSpPr>
          <p:cNvPr id="3" name="Text Placeholder 2"/>
          <p:cNvSpPr>
            <a:spLocks noGrp="1"/>
          </p:cNvSpPr>
          <p:nvPr>
            <p:ph type="body" sz="half" idx="1"/>
          </p:nvPr>
        </p:nvSpPr>
        <p:spPr>
          <a:xfrm>
            <a:off x="495303" y="2593075"/>
            <a:ext cx="4656617" cy="3939490"/>
          </a:xfrm>
        </p:spPr>
        <p:txBody>
          <a:bodyPr/>
          <a:lstStyle/>
          <a:p>
            <a:r>
              <a:rPr lang="es-ES" dirty="0" smtClean="0"/>
              <a:t>ENI </a:t>
            </a:r>
          </a:p>
          <a:p>
            <a:endParaRPr lang="es-ES" dirty="0"/>
          </a:p>
          <a:p>
            <a:endParaRPr lang="es-ES" dirty="0" smtClean="0"/>
          </a:p>
          <a:p>
            <a:endParaRPr lang="es-ES" dirty="0" smtClean="0"/>
          </a:p>
          <a:p>
            <a:r>
              <a:rPr lang="es-ES" dirty="0" smtClean="0"/>
              <a:t>Norma Técnica Interoperabilidad – Documento Electrónico</a:t>
            </a:r>
          </a:p>
        </p:txBody>
      </p:sp>
      <p:sp>
        <p:nvSpPr>
          <p:cNvPr id="5" name="Title 1"/>
          <p:cNvSpPr txBox="1">
            <a:spLocks/>
          </p:cNvSpPr>
          <p:nvPr/>
        </p:nvSpPr>
        <p:spPr bwMode="auto">
          <a:xfrm>
            <a:off x="6363793" y="1207776"/>
            <a:ext cx="2261591" cy="50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36034" tIns="36034" rIns="36034" bIns="36034" numCol="1" anchor="t" anchorCtr="0" compatLnSpc="1">
            <a:prstTxWarp prst="textNoShape">
              <a:avLst/>
            </a:prstTxWarp>
          </a:bodyPr>
          <a:lstStyle>
            <a:lvl1pPr algn="l" rtl="0" eaLnBrk="0" fontAlgn="base" hangingPunct="0">
              <a:spcBef>
                <a:spcPct val="0"/>
              </a:spcBef>
              <a:spcAft>
                <a:spcPct val="0"/>
              </a:spcAft>
              <a:defRPr sz="2800" b="1">
                <a:solidFill>
                  <a:schemeClr val="bg2"/>
                </a:solidFill>
                <a:latin typeface="+mj-lt"/>
                <a:ea typeface="+mj-ea"/>
                <a:cs typeface="+mj-cs"/>
              </a:defRPr>
            </a:lvl1pPr>
            <a:lvl2pPr algn="l" rtl="0" eaLnBrk="0" fontAlgn="base" hangingPunct="0">
              <a:spcBef>
                <a:spcPct val="0"/>
              </a:spcBef>
              <a:spcAft>
                <a:spcPct val="0"/>
              </a:spcAft>
              <a:defRPr sz="2800" b="1">
                <a:solidFill>
                  <a:schemeClr val="bg2"/>
                </a:solidFill>
                <a:latin typeface="Arial" charset="0"/>
              </a:defRPr>
            </a:lvl2pPr>
            <a:lvl3pPr algn="l" rtl="0" eaLnBrk="0" fontAlgn="base" hangingPunct="0">
              <a:spcBef>
                <a:spcPct val="0"/>
              </a:spcBef>
              <a:spcAft>
                <a:spcPct val="0"/>
              </a:spcAft>
              <a:defRPr sz="2800" b="1">
                <a:solidFill>
                  <a:schemeClr val="bg2"/>
                </a:solidFill>
                <a:latin typeface="Arial" charset="0"/>
              </a:defRPr>
            </a:lvl3pPr>
            <a:lvl4pPr algn="l" rtl="0" eaLnBrk="0" fontAlgn="base" hangingPunct="0">
              <a:spcBef>
                <a:spcPct val="0"/>
              </a:spcBef>
              <a:spcAft>
                <a:spcPct val="0"/>
              </a:spcAft>
              <a:defRPr sz="2800" b="1">
                <a:solidFill>
                  <a:schemeClr val="bg2"/>
                </a:solidFill>
                <a:latin typeface="Arial" charset="0"/>
              </a:defRPr>
            </a:lvl4pPr>
            <a:lvl5pPr algn="l" rtl="0" eaLnBrk="0" fontAlgn="base" hangingPunct="0">
              <a:spcBef>
                <a:spcPct val="0"/>
              </a:spcBef>
              <a:spcAft>
                <a:spcPct val="0"/>
              </a:spcAft>
              <a:defRPr sz="2800" b="1">
                <a:solidFill>
                  <a:schemeClr val="bg2"/>
                </a:solidFill>
                <a:latin typeface="Arial" charset="0"/>
              </a:defRPr>
            </a:lvl5pPr>
            <a:lvl6pPr marL="457200" algn="l" rtl="0" fontAlgn="base">
              <a:spcBef>
                <a:spcPct val="0"/>
              </a:spcBef>
              <a:spcAft>
                <a:spcPct val="0"/>
              </a:spcAft>
              <a:defRPr sz="2800" b="1">
                <a:solidFill>
                  <a:schemeClr val="bg2"/>
                </a:solidFill>
                <a:latin typeface="Arial" charset="0"/>
              </a:defRPr>
            </a:lvl6pPr>
            <a:lvl7pPr marL="914400" algn="l" rtl="0" fontAlgn="base">
              <a:spcBef>
                <a:spcPct val="0"/>
              </a:spcBef>
              <a:spcAft>
                <a:spcPct val="0"/>
              </a:spcAft>
              <a:defRPr sz="2800" b="1">
                <a:solidFill>
                  <a:schemeClr val="bg2"/>
                </a:solidFill>
                <a:latin typeface="Arial" charset="0"/>
              </a:defRPr>
            </a:lvl7pPr>
            <a:lvl8pPr marL="1371600" algn="l" rtl="0" fontAlgn="base">
              <a:spcBef>
                <a:spcPct val="0"/>
              </a:spcBef>
              <a:spcAft>
                <a:spcPct val="0"/>
              </a:spcAft>
              <a:defRPr sz="2800" b="1">
                <a:solidFill>
                  <a:schemeClr val="bg2"/>
                </a:solidFill>
                <a:latin typeface="Arial" charset="0"/>
              </a:defRPr>
            </a:lvl8pPr>
            <a:lvl9pPr marL="1828800" algn="l" rtl="0" fontAlgn="base">
              <a:spcBef>
                <a:spcPct val="0"/>
              </a:spcBef>
              <a:spcAft>
                <a:spcPct val="0"/>
              </a:spcAft>
              <a:defRPr sz="2800" b="1">
                <a:solidFill>
                  <a:schemeClr val="bg2"/>
                </a:solidFill>
                <a:latin typeface="Arial" charset="0"/>
              </a:defRPr>
            </a:lvl9pPr>
          </a:lstStyle>
          <a:p>
            <a:r>
              <a:rPr lang="es-ES" kern="0" dirty="0" smtClean="0"/>
              <a:t>Estructura</a:t>
            </a:r>
            <a:endParaRPr lang="es-ES" kern="0" dirty="0"/>
          </a:p>
        </p:txBody>
      </p:sp>
      <p:pic>
        <p:nvPicPr>
          <p:cNvPr id="6" name="Picture 2"/>
          <p:cNvPicPr>
            <a:picLocks noChangeAspect="1" noChangeArrowheads="1"/>
          </p:cNvPicPr>
          <p:nvPr/>
        </p:nvPicPr>
        <p:blipFill>
          <a:blip r:embed="rId2" cstate="print"/>
          <a:srcRect/>
          <a:stretch>
            <a:fillRect/>
          </a:stretch>
        </p:blipFill>
        <p:spPr bwMode="auto">
          <a:xfrm>
            <a:off x="1129808" y="3028948"/>
            <a:ext cx="1348403" cy="649649"/>
          </a:xfrm>
          <a:prstGeom prst="rect">
            <a:avLst/>
          </a:prstGeom>
          <a:noFill/>
          <a:ln w="9525">
            <a:noFill/>
            <a:miter lim="800000"/>
            <a:headEnd/>
            <a:tailEnd/>
          </a:ln>
        </p:spPr>
      </p:pic>
      <p:sp>
        <p:nvSpPr>
          <p:cNvPr id="7" name="TextBox 6"/>
          <p:cNvSpPr txBox="1"/>
          <p:nvPr/>
        </p:nvSpPr>
        <p:spPr>
          <a:xfrm>
            <a:off x="4558133" y="0"/>
            <a:ext cx="5172722" cy="523220"/>
          </a:xfrm>
          <a:prstGeom prst="rect">
            <a:avLst/>
          </a:prstGeom>
          <a:noFill/>
        </p:spPr>
        <p:txBody>
          <a:bodyPr wrap="square" rtlCol="0">
            <a:spAutoFit/>
          </a:bodyPr>
          <a:lstStyle/>
          <a:p>
            <a:r>
              <a:rPr lang="es-ES" sz="2800" dirty="0" smtClean="0">
                <a:solidFill>
                  <a:schemeClr val="tx2">
                    <a:lumMod val="75000"/>
                  </a:schemeClr>
                </a:solidFill>
              </a:rPr>
              <a:t>Documento Electrónico</a:t>
            </a:r>
            <a:endParaRPr lang="es-ES" sz="2800" dirty="0">
              <a:solidFill>
                <a:schemeClr val="tx2">
                  <a:lumMod val="75000"/>
                </a:schemeClr>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0760" y="2557348"/>
            <a:ext cx="2714625" cy="2686050"/>
          </a:xfrm>
          <a:prstGeom prst="rect">
            <a:avLst/>
          </a:prstGeom>
        </p:spPr>
      </p:pic>
    </p:spTree>
    <p:extLst>
      <p:ext uri="{BB962C8B-B14F-4D97-AF65-F5344CB8AC3E}">
        <p14:creationId xmlns:p14="http://schemas.microsoft.com/office/powerpoint/2010/main" val="30852715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5885455" y="932901"/>
            <a:ext cx="2466975" cy="50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wrap="square" lIns="36034" tIns="36034" rIns="36034" bIns="36034" numCol="1" anchor="t" anchorCtr="0" compatLnSpc="1">
            <a:prstTxWarp prst="textNoShape">
              <a:avLst/>
            </a:prstTxWarp>
          </a:bodyPr>
          <a:lstStyle>
            <a:lvl1pPr algn="l" rtl="0" eaLnBrk="0" fontAlgn="base" hangingPunct="0">
              <a:spcBef>
                <a:spcPct val="0"/>
              </a:spcBef>
              <a:spcAft>
                <a:spcPct val="0"/>
              </a:spcAft>
              <a:defRPr sz="2800" b="1">
                <a:solidFill>
                  <a:schemeClr val="bg2"/>
                </a:solidFill>
                <a:latin typeface="+mj-lt"/>
                <a:ea typeface="+mj-ea"/>
                <a:cs typeface="+mj-cs"/>
              </a:defRPr>
            </a:lvl1pPr>
            <a:lvl2pPr algn="l" rtl="0" eaLnBrk="0" fontAlgn="base" hangingPunct="0">
              <a:spcBef>
                <a:spcPct val="0"/>
              </a:spcBef>
              <a:spcAft>
                <a:spcPct val="0"/>
              </a:spcAft>
              <a:defRPr sz="2800" b="1">
                <a:solidFill>
                  <a:schemeClr val="bg2"/>
                </a:solidFill>
                <a:latin typeface="Arial" charset="0"/>
              </a:defRPr>
            </a:lvl2pPr>
            <a:lvl3pPr algn="l" rtl="0" eaLnBrk="0" fontAlgn="base" hangingPunct="0">
              <a:spcBef>
                <a:spcPct val="0"/>
              </a:spcBef>
              <a:spcAft>
                <a:spcPct val="0"/>
              </a:spcAft>
              <a:defRPr sz="2800" b="1">
                <a:solidFill>
                  <a:schemeClr val="bg2"/>
                </a:solidFill>
                <a:latin typeface="Arial" charset="0"/>
              </a:defRPr>
            </a:lvl3pPr>
            <a:lvl4pPr algn="l" rtl="0" eaLnBrk="0" fontAlgn="base" hangingPunct="0">
              <a:spcBef>
                <a:spcPct val="0"/>
              </a:spcBef>
              <a:spcAft>
                <a:spcPct val="0"/>
              </a:spcAft>
              <a:defRPr sz="2800" b="1">
                <a:solidFill>
                  <a:schemeClr val="bg2"/>
                </a:solidFill>
                <a:latin typeface="Arial" charset="0"/>
              </a:defRPr>
            </a:lvl4pPr>
            <a:lvl5pPr algn="l" rtl="0" eaLnBrk="0" fontAlgn="base" hangingPunct="0">
              <a:spcBef>
                <a:spcPct val="0"/>
              </a:spcBef>
              <a:spcAft>
                <a:spcPct val="0"/>
              </a:spcAft>
              <a:defRPr sz="2800" b="1">
                <a:solidFill>
                  <a:schemeClr val="bg2"/>
                </a:solidFill>
                <a:latin typeface="Arial" charset="0"/>
              </a:defRPr>
            </a:lvl5pPr>
            <a:lvl6pPr marL="457200" algn="l" rtl="0" fontAlgn="base">
              <a:spcBef>
                <a:spcPct val="0"/>
              </a:spcBef>
              <a:spcAft>
                <a:spcPct val="0"/>
              </a:spcAft>
              <a:defRPr sz="2800" b="1">
                <a:solidFill>
                  <a:schemeClr val="bg2"/>
                </a:solidFill>
                <a:latin typeface="Arial" charset="0"/>
              </a:defRPr>
            </a:lvl6pPr>
            <a:lvl7pPr marL="914400" algn="l" rtl="0" fontAlgn="base">
              <a:spcBef>
                <a:spcPct val="0"/>
              </a:spcBef>
              <a:spcAft>
                <a:spcPct val="0"/>
              </a:spcAft>
              <a:defRPr sz="2800" b="1">
                <a:solidFill>
                  <a:schemeClr val="bg2"/>
                </a:solidFill>
                <a:latin typeface="Arial" charset="0"/>
              </a:defRPr>
            </a:lvl7pPr>
            <a:lvl8pPr marL="1371600" algn="l" rtl="0" fontAlgn="base">
              <a:spcBef>
                <a:spcPct val="0"/>
              </a:spcBef>
              <a:spcAft>
                <a:spcPct val="0"/>
              </a:spcAft>
              <a:defRPr sz="2800" b="1">
                <a:solidFill>
                  <a:schemeClr val="bg2"/>
                </a:solidFill>
                <a:latin typeface="Arial" charset="0"/>
              </a:defRPr>
            </a:lvl8pPr>
            <a:lvl9pPr marL="1828800" algn="l" rtl="0" fontAlgn="base">
              <a:spcBef>
                <a:spcPct val="0"/>
              </a:spcBef>
              <a:spcAft>
                <a:spcPct val="0"/>
              </a:spcAft>
              <a:defRPr sz="2800" b="1">
                <a:solidFill>
                  <a:schemeClr val="bg2"/>
                </a:solidFill>
                <a:latin typeface="Arial" charset="0"/>
              </a:defRPr>
            </a:lvl9pPr>
          </a:lstStyle>
          <a:p>
            <a:r>
              <a:rPr lang="es-ES" kern="0" dirty="0" smtClean="0"/>
              <a:t>Estructura</a:t>
            </a:r>
            <a:endParaRPr lang="es-ES" kern="0" dirty="0"/>
          </a:p>
        </p:txBody>
      </p:sp>
      <p:sp>
        <p:nvSpPr>
          <p:cNvPr id="7" name="TextBox 6"/>
          <p:cNvSpPr txBox="1"/>
          <p:nvPr/>
        </p:nvSpPr>
        <p:spPr>
          <a:xfrm>
            <a:off x="996066" y="914400"/>
            <a:ext cx="5172722" cy="523220"/>
          </a:xfrm>
          <a:prstGeom prst="rect">
            <a:avLst/>
          </a:prstGeom>
          <a:noFill/>
        </p:spPr>
        <p:txBody>
          <a:bodyPr wrap="square" rtlCol="0">
            <a:spAutoFit/>
          </a:bodyPr>
          <a:lstStyle/>
          <a:p>
            <a:r>
              <a:rPr lang="es-ES" sz="2800" dirty="0" smtClean="0">
                <a:solidFill>
                  <a:schemeClr val="tx2">
                    <a:lumMod val="75000"/>
                  </a:schemeClr>
                </a:solidFill>
              </a:rPr>
              <a:t>Expediente Electrónico</a:t>
            </a:r>
            <a:endParaRPr lang="es-ES" sz="2800" dirty="0">
              <a:solidFill>
                <a:schemeClr val="tx2">
                  <a:lumMod val="75000"/>
                </a:schemeClr>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7983" y="1614557"/>
            <a:ext cx="6245272" cy="483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2119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Compatibilidad con Esquema Nacional de Interoperabilidad</a:t>
            </a:r>
            <a:endParaRPr lang="es-ES" dirty="0"/>
          </a:p>
        </p:txBody>
      </p:sp>
      <p:sp>
        <p:nvSpPr>
          <p:cNvPr id="5" name="4 Marcador de contenido"/>
          <p:cNvSpPr>
            <a:spLocks noGrp="1"/>
          </p:cNvSpPr>
          <p:nvPr>
            <p:ph idx="1"/>
          </p:nvPr>
        </p:nvSpPr>
        <p:spPr>
          <a:xfrm>
            <a:off x="596765" y="1346466"/>
            <a:ext cx="9099169" cy="5112000"/>
          </a:xfrm>
        </p:spPr>
        <p:txBody>
          <a:bodyPr/>
          <a:lstStyle/>
          <a:p>
            <a:pPr>
              <a:buNone/>
            </a:pPr>
            <a:endParaRPr lang="es-ES" dirty="0" smtClean="0"/>
          </a:p>
          <a:p>
            <a:r>
              <a:rPr lang="es-ES" dirty="0" smtClean="0"/>
              <a:t>Permite convertir a documentos ENI:</a:t>
            </a:r>
          </a:p>
          <a:p>
            <a:pPr>
              <a:buNone/>
            </a:pPr>
            <a:r>
              <a:rPr lang="es-ES" dirty="0" smtClean="0"/>
              <a:t>		- Firmas</a:t>
            </a:r>
          </a:p>
          <a:p>
            <a:pPr>
              <a:buNone/>
            </a:pPr>
            <a:r>
              <a:rPr lang="es-ES" dirty="0" smtClean="0"/>
              <a:t>		- Informes de firma</a:t>
            </a:r>
            <a:endParaRPr lang="es-ES" dirty="0"/>
          </a:p>
        </p:txBody>
      </p:sp>
      <p:pic>
        <p:nvPicPr>
          <p:cNvPr id="6" name="Picture 2"/>
          <p:cNvPicPr>
            <a:picLocks noChangeAspect="1" noChangeArrowheads="1"/>
          </p:cNvPicPr>
          <p:nvPr/>
        </p:nvPicPr>
        <p:blipFill>
          <a:blip r:embed="rId2" cstate="print"/>
          <a:srcRect/>
          <a:stretch>
            <a:fillRect/>
          </a:stretch>
        </p:blipFill>
        <p:spPr bwMode="auto">
          <a:xfrm>
            <a:off x="7705022" y="2176964"/>
            <a:ext cx="1774612" cy="854993"/>
          </a:xfrm>
          <a:prstGeom prst="rect">
            <a:avLst/>
          </a:prstGeom>
          <a:noFill/>
          <a:ln w="9525">
            <a:noFill/>
            <a:miter lim="800000"/>
            <a:headEnd/>
            <a:tailEnd/>
          </a:ln>
        </p:spPr>
      </p:pic>
      <p:pic>
        <p:nvPicPr>
          <p:cNvPr id="8194" name="Picture 2"/>
          <p:cNvPicPr>
            <a:picLocks noChangeAspect="1" noChangeArrowheads="1"/>
          </p:cNvPicPr>
          <p:nvPr/>
        </p:nvPicPr>
        <p:blipFill>
          <a:blip r:embed="rId3" cstate="print"/>
          <a:srcRect/>
          <a:stretch>
            <a:fillRect/>
          </a:stretch>
        </p:blipFill>
        <p:spPr bwMode="auto">
          <a:xfrm>
            <a:off x="251374" y="3340768"/>
            <a:ext cx="9420225" cy="3276600"/>
          </a:xfrm>
          <a:prstGeom prst="rect">
            <a:avLst/>
          </a:prstGeom>
          <a:noFill/>
          <a:ln w="9525">
            <a:noFill/>
            <a:miter lim="800000"/>
            <a:headEnd/>
            <a:tailEnd/>
          </a:ln>
        </p:spPr>
      </p:pic>
    </p:spTree>
    <p:extLst>
      <p:ext uri="{BB962C8B-B14F-4D97-AF65-F5344CB8AC3E}">
        <p14:creationId xmlns:p14="http://schemas.microsoft.com/office/powerpoint/2010/main" val="17454193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0910" y="2561129"/>
            <a:ext cx="7847884" cy="2078248"/>
          </a:xfrm>
        </p:spPr>
        <p:txBody>
          <a:bodyPr/>
          <a:lstStyle/>
          <a:p>
            <a:pPr marL="457200" indent="-457200"/>
            <a:r>
              <a:rPr lang="es-ES" dirty="0" smtClean="0"/>
              <a:t>10. Relación </a:t>
            </a:r>
            <a:r>
              <a:rPr lang="es-ES" dirty="0"/>
              <a:t>de Portafirmas con otras aplicaciones </a:t>
            </a:r>
          </a:p>
        </p:txBody>
      </p:sp>
    </p:spTree>
    <p:extLst>
      <p:ext uri="{BB962C8B-B14F-4D97-AF65-F5344CB8AC3E}">
        <p14:creationId xmlns:p14="http://schemas.microsoft.com/office/powerpoint/2010/main" val="1787512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10.1. Aplicaciones generadoras de peticiones de firma</a:t>
            </a:r>
            <a:endParaRPr lang="es-ES" dirty="0"/>
          </a:p>
        </p:txBody>
      </p:sp>
      <p:pic>
        <p:nvPicPr>
          <p:cNvPr id="4" name="Picture 3"/>
          <p:cNvPicPr>
            <a:picLocks noChangeAspect="1" noChangeArrowheads="1"/>
          </p:cNvPicPr>
          <p:nvPr/>
        </p:nvPicPr>
        <p:blipFill>
          <a:blip r:embed="rId3" cstate="print"/>
          <a:srcRect/>
          <a:stretch>
            <a:fillRect/>
          </a:stretch>
        </p:blipFill>
        <p:spPr bwMode="auto">
          <a:xfrm>
            <a:off x="4000052" y="3211093"/>
            <a:ext cx="2150491" cy="480698"/>
          </a:xfrm>
          <a:prstGeom prst="rect">
            <a:avLst/>
          </a:prstGeom>
          <a:noFill/>
          <a:ln w="9525">
            <a:noFill/>
            <a:miter lim="800000"/>
            <a:headEnd/>
            <a:tailEnd/>
          </a:ln>
        </p:spPr>
      </p:pic>
      <p:sp>
        <p:nvSpPr>
          <p:cNvPr id="5" name="4 Rectángulo redondeado"/>
          <p:cNvSpPr/>
          <p:nvPr/>
        </p:nvSpPr>
        <p:spPr bwMode="auto">
          <a:xfrm>
            <a:off x="481264" y="2242687"/>
            <a:ext cx="1482291" cy="654518"/>
          </a:xfrm>
          <a:prstGeom prst="roundRect">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s-ES" sz="1000" b="1" i="0" u="none" strike="noStrike" cap="none" normalizeH="0" baseline="0" dirty="0" smtClean="0">
                <a:ln>
                  <a:noFill/>
                </a:ln>
                <a:solidFill>
                  <a:schemeClr val="bg1"/>
                </a:solidFill>
                <a:effectLst/>
                <a:latin typeface="Arial" charset="0"/>
              </a:rPr>
              <a:t>Extranjería</a:t>
            </a:r>
          </a:p>
        </p:txBody>
      </p:sp>
      <p:sp>
        <p:nvSpPr>
          <p:cNvPr id="6" name="5 Rectángulo redondeado"/>
          <p:cNvSpPr/>
          <p:nvPr/>
        </p:nvSpPr>
        <p:spPr bwMode="auto">
          <a:xfrm>
            <a:off x="450783" y="3145857"/>
            <a:ext cx="1482291" cy="654518"/>
          </a:xfrm>
          <a:prstGeom prst="roundRect">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dirty="0" smtClean="0"/>
              <a:t>Sanciones</a:t>
            </a:r>
            <a:endParaRPr kumimoji="0" lang="es-ES" sz="1000" b="1" i="0" u="none" strike="noStrike" cap="none" normalizeH="0" baseline="0" dirty="0" smtClean="0">
              <a:ln>
                <a:noFill/>
              </a:ln>
              <a:solidFill>
                <a:schemeClr val="bg1"/>
              </a:solidFill>
              <a:effectLst/>
              <a:latin typeface="Arial" charset="0"/>
            </a:endParaRPr>
          </a:p>
        </p:txBody>
      </p:sp>
      <p:sp>
        <p:nvSpPr>
          <p:cNvPr id="7" name="6 Rectángulo redondeado"/>
          <p:cNvSpPr/>
          <p:nvPr/>
        </p:nvSpPr>
        <p:spPr bwMode="auto">
          <a:xfrm>
            <a:off x="497305" y="4126029"/>
            <a:ext cx="1482291" cy="654518"/>
          </a:xfrm>
          <a:prstGeom prst="roundRect">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s-ES" dirty="0" smtClean="0"/>
              <a:t>Cualquier otra…</a:t>
            </a:r>
            <a:endParaRPr kumimoji="0" lang="es-ES" sz="1000" b="1" i="0" u="none" strike="noStrike" cap="none" normalizeH="0" baseline="0" dirty="0" smtClean="0">
              <a:ln>
                <a:noFill/>
              </a:ln>
              <a:solidFill>
                <a:schemeClr val="bg1"/>
              </a:solidFill>
              <a:effectLst/>
              <a:latin typeface="Arial" charset="0"/>
            </a:endParaRPr>
          </a:p>
        </p:txBody>
      </p:sp>
      <p:sp>
        <p:nvSpPr>
          <p:cNvPr id="8" name="7 Flecha derecha"/>
          <p:cNvSpPr/>
          <p:nvPr/>
        </p:nvSpPr>
        <p:spPr bwMode="auto">
          <a:xfrm rot="1065805">
            <a:off x="2129536" y="2739977"/>
            <a:ext cx="1809816" cy="302242"/>
          </a:xfrm>
          <a:prstGeom prst="rightArrow">
            <a:avLst/>
          </a:prstGeom>
          <a:solidFill>
            <a:srgbClr val="FFCC99"/>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9" name="8 Cara sonriente"/>
          <p:cNvSpPr/>
          <p:nvPr/>
        </p:nvSpPr>
        <p:spPr bwMode="auto">
          <a:xfrm>
            <a:off x="7440328" y="3070459"/>
            <a:ext cx="779647" cy="712269"/>
          </a:xfrm>
          <a:prstGeom prst="smileyFace">
            <a:avLst/>
          </a:prstGeom>
          <a:solidFill>
            <a:srgbClr val="FFFF99"/>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10" name="9 CuadroTexto"/>
          <p:cNvSpPr txBox="1"/>
          <p:nvPr/>
        </p:nvSpPr>
        <p:spPr>
          <a:xfrm>
            <a:off x="7469204" y="3859730"/>
            <a:ext cx="2213811" cy="400110"/>
          </a:xfrm>
          <a:prstGeom prst="rect">
            <a:avLst/>
          </a:prstGeom>
          <a:noFill/>
        </p:spPr>
        <p:txBody>
          <a:bodyPr wrap="square" rtlCol="0">
            <a:spAutoFit/>
          </a:bodyPr>
          <a:lstStyle/>
          <a:p>
            <a:r>
              <a:rPr lang="es-ES" dirty="0" smtClean="0">
                <a:solidFill>
                  <a:schemeClr val="tx1"/>
                </a:solidFill>
              </a:rPr>
              <a:t>2. Alto cargo recibe email y entra a Portafirmas a firmar</a:t>
            </a:r>
            <a:endParaRPr lang="es-ES" dirty="0">
              <a:solidFill>
                <a:schemeClr val="tx1"/>
              </a:solidFill>
            </a:endParaRPr>
          </a:p>
        </p:txBody>
      </p:sp>
      <p:sp>
        <p:nvSpPr>
          <p:cNvPr id="11" name="10 CuadroTexto"/>
          <p:cNvSpPr txBox="1"/>
          <p:nvPr/>
        </p:nvSpPr>
        <p:spPr>
          <a:xfrm>
            <a:off x="2733574" y="2406316"/>
            <a:ext cx="1790299" cy="246221"/>
          </a:xfrm>
          <a:prstGeom prst="rect">
            <a:avLst/>
          </a:prstGeom>
          <a:noFill/>
        </p:spPr>
        <p:txBody>
          <a:bodyPr wrap="square" rtlCol="0">
            <a:spAutoFit/>
          </a:bodyPr>
          <a:lstStyle/>
          <a:p>
            <a:r>
              <a:rPr lang="es-ES" dirty="0" smtClean="0">
                <a:solidFill>
                  <a:schemeClr val="tx1"/>
                </a:solidFill>
              </a:rPr>
              <a:t>1. Petición de firma</a:t>
            </a:r>
            <a:endParaRPr lang="es-ES" dirty="0">
              <a:solidFill>
                <a:schemeClr val="tx1"/>
              </a:solidFill>
            </a:endParaRPr>
          </a:p>
        </p:txBody>
      </p:sp>
      <p:cxnSp>
        <p:nvCxnSpPr>
          <p:cNvPr id="13" name="12 Conector recto de flecha"/>
          <p:cNvCxnSpPr>
            <a:stCxn id="9" idx="2"/>
          </p:cNvCxnSpPr>
          <p:nvPr/>
        </p:nvCxnSpPr>
        <p:spPr bwMode="auto">
          <a:xfrm flipH="1">
            <a:off x="6198669" y="3426594"/>
            <a:ext cx="1241659" cy="9625"/>
          </a:xfrm>
          <a:prstGeom prst="straightConnector1">
            <a:avLst/>
          </a:prstGeom>
          <a:solidFill>
            <a:schemeClr val="accent2"/>
          </a:solidFill>
          <a:ln w="9525" cap="flat" cmpd="sng" algn="ctr">
            <a:solidFill>
              <a:schemeClr val="accent1"/>
            </a:solidFill>
            <a:prstDash val="solid"/>
            <a:round/>
            <a:headEnd type="none" w="med" len="med"/>
            <a:tailEnd type="arrow"/>
          </a:ln>
          <a:effectLst/>
        </p:spPr>
      </p:cxnSp>
      <p:sp>
        <p:nvSpPr>
          <p:cNvPr id="14" name="13 Flecha derecha"/>
          <p:cNvSpPr/>
          <p:nvPr/>
        </p:nvSpPr>
        <p:spPr bwMode="auto">
          <a:xfrm rot="11823234">
            <a:off x="2002804" y="3017505"/>
            <a:ext cx="1809816" cy="302242"/>
          </a:xfrm>
          <a:prstGeom prst="rightArrow">
            <a:avLst/>
          </a:prstGeom>
          <a:solidFill>
            <a:srgbClr val="FFCC99"/>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15" name="14 CuadroTexto"/>
          <p:cNvSpPr txBox="1"/>
          <p:nvPr/>
        </p:nvSpPr>
        <p:spPr>
          <a:xfrm>
            <a:off x="2231456" y="3482741"/>
            <a:ext cx="1790299" cy="400110"/>
          </a:xfrm>
          <a:prstGeom prst="rect">
            <a:avLst/>
          </a:prstGeom>
          <a:noFill/>
        </p:spPr>
        <p:txBody>
          <a:bodyPr wrap="square" rtlCol="0">
            <a:spAutoFit/>
          </a:bodyPr>
          <a:lstStyle/>
          <a:p>
            <a:r>
              <a:rPr lang="es-ES" dirty="0" smtClean="0">
                <a:solidFill>
                  <a:schemeClr val="tx1"/>
                </a:solidFill>
              </a:rPr>
              <a:t>3. Portafirmas devuelve el documento firmado</a:t>
            </a:r>
            <a:endParaRPr lang="es-ES" dirty="0">
              <a:solidFill>
                <a:schemeClr val="tx1"/>
              </a:solidFill>
            </a:endParaRPr>
          </a:p>
        </p:txBody>
      </p:sp>
    </p:spTree>
    <p:extLst>
      <p:ext uri="{BB962C8B-B14F-4D97-AF65-F5344CB8AC3E}">
        <p14:creationId xmlns:p14="http://schemas.microsoft.com/office/powerpoint/2010/main" val="389944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10.2. Interconexión por interfaz genérica. Situación actual</a:t>
            </a:r>
            <a:endParaRPr lang="es-ES" dirty="0"/>
          </a:p>
        </p:txBody>
      </p:sp>
      <p:sp>
        <p:nvSpPr>
          <p:cNvPr id="5" name="4 Marcador de contenido"/>
          <p:cNvSpPr>
            <a:spLocks noGrp="1"/>
          </p:cNvSpPr>
          <p:nvPr>
            <p:ph idx="1"/>
          </p:nvPr>
        </p:nvSpPr>
        <p:spPr/>
        <p:txBody>
          <a:bodyPr/>
          <a:lstStyle/>
          <a:p>
            <a:endParaRPr lang="es-ES" dirty="0" smtClean="0"/>
          </a:p>
          <a:p>
            <a:r>
              <a:rPr lang="es-ES" dirty="0" smtClean="0"/>
              <a:t>Peticiones de firma en aplicaciones aisladas pero que tienen que ser firmadas por usuarios de todas ellas.</a:t>
            </a:r>
          </a:p>
          <a:p>
            <a:pPr>
              <a:buNone/>
            </a:pPr>
            <a:endParaRPr lang="es-ES" dirty="0" smtClean="0"/>
          </a:p>
          <a:p>
            <a:r>
              <a:rPr lang="es-ES" dirty="0" smtClean="0"/>
              <a:t>Mismo usuario debe estar dado de alta en varios Portafirmas y acceder a uno u otro en función del documento a firmar.</a:t>
            </a:r>
          </a:p>
          <a:p>
            <a:pPr>
              <a:buNone/>
            </a:pPr>
            <a:endParaRPr lang="es-ES" dirty="0" smtClean="0"/>
          </a:p>
          <a:p>
            <a:r>
              <a:rPr lang="es-ES" dirty="0" smtClean="0"/>
              <a:t>En algunos casos los documentos firmados por un primer usuario deben descargarse de un portafirmas para cargarse en otro y poder ser firmado por otro usuario.</a:t>
            </a:r>
            <a:endParaRPr lang="es-E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r>
              <a:rPr lang="es-ES" dirty="0" smtClean="0"/>
              <a:t>10.2. Interconexión por interfaz genérica</a:t>
            </a:r>
            <a:endParaRPr lang="es-ES" dirty="0"/>
          </a:p>
        </p:txBody>
      </p:sp>
      <p:sp>
        <p:nvSpPr>
          <p:cNvPr id="5" name="4 Marcador de contenido"/>
          <p:cNvSpPr>
            <a:spLocks noGrp="1"/>
          </p:cNvSpPr>
          <p:nvPr>
            <p:ph idx="1"/>
          </p:nvPr>
        </p:nvSpPr>
        <p:spPr>
          <a:xfrm>
            <a:off x="1241659" y="1703672"/>
            <a:ext cx="6795436" cy="4754794"/>
          </a:xfrm>
        </p:spPr>
        <p:txBody>
          <a:bodyPr/>
          <a:lstStyle/>
          <a:p>
            <a:r>
              <a:rPr lang="es-ES" dirty="0" smtClean="0"/>
              <a:t>Interconexión con </a:t>
            </a:r>
            <a:r>
              <a:rPr lang="es-ES" dirty="0" err="1" smtClean="0"/>
              <a:t>DocelWeb</a:t>
            </a:r>
            <a:r>
              <a:rPr lang="es-ES" dirty="0" smtClean="0"/>
              <a:t> (IGAE)</a:t>
            </a:r>
          </a:p>
          <a:p>
            <a:endParaRPr lang="es-ES" sz="1800" dirty="0" smtClean="0">
              <a:solidFill>
                <a:schemeClr val="tx2">
                  <a:lumMod val="50000"/>
                </a:schemeClr>
              </a:solidFill>
            </a:endParaRPr>
          </a:p>
          <a:p>
            <a:r>
              <a:rPr lang="es-ES" sz="1800" dirty="0" smtClean="0">
                <a:solidFill>
                  <a:schemeClr val="tx2">
                    <a:lumMod val="50000"/>
                  </a:schemeClr>
                </a:solidFill>
              </a:rPr>
              <a:t>Permite la recepción de peticiones de firma de aplicaciones como Sorolla:</a:t>
            </a:r>
          </a:p>
          <a:p>
            <a:pPr lvl="1">
              <a:buNone/>
            </a:pPr>
            <a:r>
              <a:rPr lang="es-ES" sz="1800" dirty="0" smtClean="0">
                <a:solidFill>
                  <a:schemeClr val="tx2">
                    <a:lumMod val="50000"/>
                  </a:schemeClr>
                </a:solidFill>
              </a:rPr>
              <a:t>- Facturas</a:t>
            </a:r>
          </a:p>
          <a:p>
            <a:pPr lvl="1">
              <a:buNone/>
            </a:pPr>
            <a:r>
              <a:rPr lang="es-ES" sz="1800" dirty="0" smtClean="0">
                <a:solidFill>
                  <a:schemeClr val="tx2">
                    <a:lumMod val="50000"/>
                  </a:schemeClr>
                </a:solidFill>
              </a:rPr>
              <a:t>- Comisiones de servicio</a:t>
            </a:r>
          </a:p>
          <a:p>
            <a:pPr lvl="1">
              <a:buNone/>
            </a:pPr>
            <a:endParaRPr lang="es-ES" sz="1800" dirty="0" smtClean="0">
              <a:solidFill>
                <a:schemeClr val="tx2">
                  <a:lumMod val="50000"/>
                </a:schemeClr>
              </a:solidFill>
            </a:endParaRPr>
          </a:p>
        </p:txBody>
      </p:sp>
      <p:pic>
        <p:nvPicPr>
          <p:cNvPr id="6" name="Picture 2"/>
          <p:cNvPicPr>
            <a:picLocks noChangeAspect="1" noChangeArrowheads="1"/>
          </p:cNvPicPr>
          <p:nvPr/>
        </p:nvPicPr>
        <p:blipFill>
          <a:blip r:embed="rId2" cstate="print"/>
          <a:srcRect/>
          <a:stretch>
            <a:fillRect/>
          </a:stretch>
        </p:blipFill>
        <p:spPr bwMode="auto">
          <a:xfrm>
            <a:off x="3640711" y="4595424"/>
            <a:ext cx="1499180" cy="1428464"/>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1122898" y="5021267"/>
            <a:ext cx="1254541" cy="508598"/>
          </a:xfrm>
          <a:prstGeom prst="rect">
            <a:avLst/>
          </a:prstGeom>
          <a:noFill/>
          <a:ln w="9525">
            <a:noFill/>
            <a:miter lim="800000"/>
            <a:headEnd/>
            <a:tailEnd/>
          </a:ln>
        </p:spPr>
      </p:pic>
      <p:sp>
        <p:nvSpPr>
          <p:cNvPr id="7" name="6 Flecha derecha"/>
          <p:cNvSpPr/>
          <p:nvPr/>
        </p:nvSpPr>
        <p:spPr bwMode="auto">
          <a:xfrm>
            <a:off x="2675823" y="5101389"/>
            <a:ext cx="789272" cy="327259"/>
          </a:xfrm>
          <a:prstGeom prst="rightArrow">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
        <p:nvSpPr>
          <p:cNvPr id="8" name="7 Flecha derecha"/>
          <p:cNvSpPr/>
          <p:nvPr/>
        </p:nvSpPr>
        <p:spPr bwMode="auto">
          <a:xfrm>
            <a:off x="5340417" y="5090160"/>
            <a:ext cx="789272" cy="327259"/>
          </a:xfrm>
          <a:prstGeom prst="rightArrow">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pic>
        <p:nvPicPr>
          <p:cNvPr id="9" name="Picture 3"/>
          <p:cNvPicPr>
            <a:picLocks noChangeAspect="1" noChangeArrowheads="1"/>
          </p:cNvPicPr>
          <p:nvPr/>
        </p:nvPicPr>
        <p:blipFill>
          <a:blip r:embed="rId4" cstate="print"/>
          <a:srcRect/>
          <a:stretch>
            <a:fillRect/>
          </a:stretch>
        </p:blipFill>
        <p:spPr bwMode="auto">
          <a:xfrm>
            <a:off x="6483370" y="5039893"/>
            <a:ext cx="2150491" cy="480698"/>
          </a:xfrm>
          <a:prstGeom prst="rect">
            <a:avLst/>
          </a:prstGeom>
          <a:noFill/>
          <a:ln w="9525">
            <a:noFill/>
            <a:miter lim="800000"/>
            <a:headEnd/>
            <a:tailEnd/>
          </a:ln>
        </p:spPr>
      </p:pic>
    </p:spTree>
    <p:extLst>
      <p:ext uri="{BB962C8B-B14F-4D97-AF65-F5344CB8AC3E}">
        <p14:creationId xmlns:p14="http://schemas.microsoft.com/office/powerpoint/2010/main" val="1322688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11. Cotejo </a:t>
            </a:r>
            <a:r>
              <a:rPr lang="es-ES" dirty="0"/>
              <a:t>de documentos firmados en Portafirmas, carpeta y PAG</a:t>
            </a:r>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000" dirty="0" smtClean="0"/>
          </a:p>
          <a:p>
            <a:pPr marL="457200" indent="-457200">
              <a:buNone/>
            </a:pPr>
            <a:r>
              <a:rPr lang="es-ES" sz="2000" dirty="0" smtClean="0"/>
              <a:t>Los informes de firma (tienen CSV) pueden consultarse desde el propio Portafirmas y también desde:</a:t>
            </a:r>
          </a:p>
          <a:p>
            <a:pPr marL="457200" indent="-457200">
              <a:buNone/>
            </a:pPr>
            <a:endParaRPr lang="es-ES" sz="2000" dirty="0" smtClean="0"/>
          </a:p>
          <a:p>
            <a:pPr marL="457200" indent="-457200"/>
            <a:r>
              <a:rPr lang="es-ES" sz="2000" dirty="0" smtClean="0"/>
              <a:t>Punto de Acceso General</a:t>
            </a:r>
          </a:p>
          <a:p>
            <a:pPr marL="457200" indent="-457200"/>
            <a:r>
              <a:rPr lang="es-ES" sz="2000" dirty="0" smtClean="0"/>
              <a:t>Carpeta ciudadana</a:t>
            </a:r>
          </a:p>
          <a:p>
            <a:pPr marL="457200" indent="-457200"/>
            <a:endParaRPr lang="es-ES" sz="2000" dirty="0" smtClean="0"/>
          </a:p>
          <a:p>
            <a:pPr marL="457200" indent="-457200">
              <a:buNone/>
            </a:pPr>
            <a:endParaRPr lang="es-ES" sz="2000" dirty="0" smtClean="0"/>
          </a:p>
        </p:txBody>
      </p:sp>
      <p:pic>
        <p:nvPicPr>
          <p:cNvPr id="1027" name="Picture 3"/>
          <p:cNvPicPr>
            <a:picLocks noChangeAspect="1" noChangeArrowheads="1"/>
          </p:cNvPicPr>
          <p:nvPr/>
        </p:nvPicPr>
        <p:blipFill>
          <a:blip r:embed="rId3" cstate="print"/>
          <a:srcRect/>
          <a:stretch>
            <a:fillRect/>
          </a:stretch>
        </p:blipFill>
        <p:spPr bwMode="auto">
          <a:xfrm>
            <a:off x="4841508" y="2713438"/>
            <a:ext cx="4552750" cy="3971409"/>
          </a:xfrm>
          <a:prstGeom prst="rect">
            <a:avLst/>
          </a:prstGeom>
          <a:noFill/>
          <a:ln w="9525">
            <a:noFill/>
            <a:miter lim="800000"/>
            <a:headEnd/>
            <a:tailEnd/>
          </a:ln>
        </p:spPr>
      </p:pic>
    </p:spTree>
    <p:extLst>
      <p:ext uri="{BB962C8B-B14F-4D97-AF65-F5344CB8AC3E}">
        <p14:creationId xmlns:p14="http://schemas.microsoft.com/office/powerpoint/2010/main" val="2277082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marL="457200" indent="-457200"/>
            <a:r>
              <a:rPr lang="es-ES" dirty="0" smtClean="0"/>
              <a:t>12. Portafirmas existentes</a:t>
            </a:r>
            <a:endParaRPr lang="es-ES" dirty="0"/>
          </a:p>
        </p:txBody>
      </p:sp>
      <p:sp>
        <p:nvSpPr>
          <p:cNvPr id="3" name="Marcador de contenido 2"/>
          <p:cNvSpPr>
            <a:spLocks noGrp="1"/>
          </p:cNvSpPr>
          <p:nvPr>
            <p:ph idx="1"/>
          </p:nvPr>
        </p:nvSpPr>
        <p:spPr>
          <a:xfrm>
            <a:off x="808522" y="1346466"/>
            <a:ext cx="8248852" cy="5112000"/>
          </a:xfrm>
        </p:spPr>
        <p:txBody>
          <a:bodyPr/>
          <a:lstStyle/>
          <a:p>
            <a:pPr marL="457200" indent="-457200">
              <a:buNone/>
            </a:pPr>
            <a:endParaRPr lang="es-ES" sz="2000" dirty="0" smtClean="0"/>
          </a:p>
          <a:p>
            <a:pPr marL="457200" indent="-457200">
              <a:buNone/>
            </a:pPr>
            <a:r>
              <a:rPr lang="es-ES" sz="2000" b="1" u="sng" dirty="0" smtClean="0"/>
              <a:t>Portafirmas Red Sara</a:t>
            </a:r>
            <a:r>
              <a:rPr lang="es-ES" sz="2000" dirty="0" smtClean="0"/>
              <a:t>: https://portafirmas.redsara.es</a:t>
            </a:r>
          </a:p>
          <a:p>
            <a:pPr marL="457200" indent="-457200"/>
            <a:r>
              <a:rPr lang="es-ES" sz="2000" dirty="0" err="1" smtClean="0"/>
              <a:t>CCAAs</a:t>
            </a:r>
            <a:r>
              <a:rPr lang="es-ES" sz="2000" dirty="0" smtClean="0"/>
              <a:t>, </a:t>
            </a:r>
          </a:p>
          <a:p>
            <a:pPr marL="457200" indent="-457200"/>
            <a:r>
              <a:rPr lang="es-ES" sz="2000" dirty="0" err="1" smtClean="0"/>
              <a:t>EELLs</a:t>
            </a:r>
            <a:r>
              <a:rPr lang="es-ES" sz="2000" dirty="0" smtClean="0"/>
              <a:t>, </a:t>
            </a:r>
          </a:p>
          <a:p>
            <a:pPr marL="457200" indent="-457200"/>
            <a:r>
              <a:rPr lang="es-ES" sz="2000" dirty="0" smtClean="0"/>
              <a:t>Universidades y </a:t>
            </a:r>
          </a:p>
          <a:p>
            <a:pPr marL="457200" indent="-457200"/>
            <a:r>
              <a:rPr lang="es-ES" sz="2000" dirty="0" smtClean="0"/>
              <a:t>otros organismos</a:t>
            </a:r>
          </a:p>
          <a:p>
            <a:pPr marL="457200" indent="-457200">
              <a:buNone/>
            </a:pPr>
            <a:endParaRPr lang="es-ES" sz="2000" dirty="0" smtClean="0"/>
          </a:p>
          <a:p>
            <a:pPr marL="457200" indent="-457200">
              <a:buNone/>
            </a:pPr>
            <a:r>
              <a:rPr lang="es-ES" sz="2000" b="1" u="sng" dirty="0" smtClean="0"/>
              <a:t>Portafirmas AGE</a:t>
            </a:r>
            <a:r>
              <a:rPr lang="es-ES" sz="2000" dirty="0" smtClean="0"/>
              <a:t>: https:pf.seap.minhap.es</a:t>
            </a:r>
          </a:p>
          <a:p>
            <a:pPr marL="457200" indent="-457200"/>
            <a:r>
              <a:rPr lang="es-ES" sz="2000" dirty="0" smtClean="0"/>
              <a:t>SEAP</a:t>
            </a:r>
          </a:p>
          <a:p>
            <a:pPr marL="457200" indent="-457200"/>
            <a:r>
              <a:rPr lang="es-ES" sz="2000" dirty="0" smtClean="0"/>
              <a:t>MINHAFP en general</a:t>
            </a:r>
          </a:p>
          <a:p>
            <a:pPr marL="457200" indent="-457200"/>
            <a:r>
              <a:rPr lang="es-ES" sz="2000" dirty="0" smtClean="0"/>
              <a:t>Cualquier otro Ministerio</a:t>
            </a:r>
            <a:endParaRPr lang="es-ES" sz="2000" dirty="0"/>
          </a:p>
        </p:txBody>
      </p:sp>
    </p:spTree>
    <p:extLst>
      <p:ext uri="{BB962C8B-B14F-4D97-AF65-F5344CB8AC3E}">
        <p14:creationId xmlns:p14="http://schemas.microsoft.com/office/powerpoint/2010/main" val="2277082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753763" y="3598388"/>
            <a:ext cx="8420100" cy="1362075"/>
          </a:xfrm>
        </p:spPr>
        <p:txBody>
          <a:bodyPr>
            <a:normAutofit/>
          </a:bodyPr>
          <a:lstStyle/>
          <a:p>
            <a:r>
              <a:rPr lang="es-ES" dirty="0" smtClean="0"/>
              <a:t>13. PORTAFIRMAS MÓVIL</a:t>
            </a:r>
            <a:endParaRPr lang="es-ES" dirty="0"/>
          </a:p>
        </p:txBody>
      </p:sp>
    </p:spTree>
    <p:extLst>
      <p:ext uri="{BB962C8B-B14F-4D97-AF65-F5344CB8AC3E}">
        <p14:creationId xmlns:p14="http://schemas.microsoft.com/office/powerpoint/2010/main" val="236371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7 Imagen"/>
          <p:cNvPicPr/>
          <p:nvPr/>
        </p:nvPicPr>
        <p:blipFill>
          <a:blip r:embed="rId2" cstate="print"/>
          <a:srcRect/>
          <a:stretch>
            <a:fillRect/>
          </a:stretch>
        </p:blipFill>
        <p:spPr bwMode="auto">
          <a:xfrm>
            <a:off x="498082" y="1552107"/>
            <a:ext cx="2383909" cy="4023292"/>
          </a:xfrm>
          <a:prstGeom prst="rect">
            <a:avLst/>
          </a:prstGeom>
          <a:noFill/>
          <a:ln w="9525">
            <a:noFill/>
            <a:miter lim="800000"/>
            <a:headEnd/>
            <a:tailEnd/>
          </a:ln>
        </p:spPr>
      </p:pic>
      <p:pic>
        <p:nvPicPr>
          <p:cNvPr id="9" name="8 Imagen"/>
          <p:cNvPicPr/>
          <p:nvPr/>
        </p:nvPicPr>
        <p:blipFill>
          <a:blip r:embed="rId3" cstate="print"/>
          <a:srcRect/>
          <a:stretch>
            <a:fillRect/>
          </a:stretch>
        </p:blipFill>
        <p:spPr bwMode="auto">
          <a:xfrm>
            <a:off x="3167129" y="2324948"/>
            <a:ext cx="2301208" cy="3902149"/>
          </a:xfrm>
          <a:prstGeom prst="rect">
            <a:avLst/>
          </a:prstGeom>
          <a:noFill/>
          <a:ln w="9525">
            <a:noFill/>
            <a:miter lim="800000"/>
            <a:headEnd/>
            <a:tailEnd/>
          </a:ln>
        </p:spPr>
      </p:pic>
      <p:sp>
        <p:nvSpPr>
          <p:cNvPr id="10" name="9 CuadroTexto"/>
          <p:cNvSpPr txBox="1"/>
          <p:nvPr/>
        </p:nvSpPr>
        <p:spPr>
          <a:xfrm>
            <a:off x="3243714" y="1963554"/>
            <a:ext cx="2107932" cy="246221"/>
          </a:xfrm>
          <a:prstGeom prst="rect">
            <a:avLst/>
          </a:prstGeom>
          <a:noFill/>
        </p:spPr>
        <p:txBody>
          <a:bodyPr wrap="square" rtlCol="0">
            <a:spAutoFit/>
          </a:bodyPr>
          <a:lstStyle/>
          <a:p>
            <a:r>
              <a:rPr lang="es-ES" dirty="0" smtClean="0">
                <a:solidFill>
                  <a:schemeClr val="tx2">
                    <a:lumMod val="50000"/>
                  </a:schemeClr>
                </a:solidFill>
              </a:rPr>
              <a:t>Configuración de Portafirmas</a:t>
            </a:r>
            <a:endParaRPr lang="es-ES" dirty="0">
              <a:solidFill>
                <a:schemeClr val="tx2">
                  <a:lumMod val="50000"/>
                </a:schemeClr>
              </a:solidFill>
            </a:endParaRPr>
          </a:p>
        </p:txBody>
      </p:sp>
      <p:sp>
        <p:nvSpPr>
          <p:cNvPr id="12" name="11 CuadroTexto"/>
          <p:cNvSpPr txBox="1"/>
          <p:nvPr/>
        </p:nvSpPr>
        <p:spPr>
          <a:xfrm>
            <a:off x="662539" y="1220804"/>
            <a:ext cx="2107932" cy="246221"/>
          </a:xfrm>
          <a:prstGeom prst="rect">
            <a:avLst/>
          </a:prstGeom>
          <a:noFill/>
        </p:spPr>
        <p:txBody>
          <a:bodyPr wrap="square" rtlCol="0">
            <a:spAutoFit/>
          </a:bodyPr>
          <a:lstStyle/>
          <a:p>
            <a:r>
              <a:rPr lang="es-ES" dirty="0" smtClean="0">
                <a:solidFill>
                  <a:schemeClr val="tx2">
                    <a:lumMod val="50000"/>
                  </a:schemeClr>
                </a:solidFill>
              </a:rPr>
              <a:t>Acceso</a:t>
            </a:r>
            <a:endParaRPr lang="es-ES" dirty="0">
              <a:solidFill>
                <a:schemeClr val="tx2">
                  <a:lumMod val="50000"/>
                </a:schemeClr>
              </a:solidFill>
            </a:endParaRPr>
          </a:p>
        </p:txBody>
      </p:sp>
      <p:pic>
        <p:nvPicPr>
          <p:cNvPr id="13" name="12 Imagen"/>
          <p:cNvPicPr/>
          <p:nvPr/>
        </p:nvPicPr>
        <p:blipFill>
          <a:blip r:embed="rId4" cstate="print"/>
          <a:srcRect/>
          <a:stretch>
            <a:fillRect/>
          </a:stretch>
        </p:blipFill>
        <p:spPr bwMode="auto">
          <a:xfrm>
            <a:off x="6390477" y="1572629"/>
            <a:ext cx="2245685" cy="2037945"/>
          </a:xfrm>
          <a:prstGeom prst="rect">
            <a:avLst/>
          </a:prstGeom>
          <a:noFill/>
          <a:ln w="9525">
            <a:noFill/>
            <a:miter lim="800000"/>
            <a:headEnd/>
            <a:tailEnd/>
          </a:ln>
        </p:spPr>
      </p:pic>
      <p:sp>
        <p:nvSpPr>
          <p:cNvPr id="14" name="13 CuadroTexto"/>
          <p:cNvSpPr txBox="1"/>
          <p:nvPr/>
        </p:nvSpPr>
        <p:spPr>
          <a:xfrm>
            <a:off x="6428072" y="1230430"/>
            <a:ext cx="2107932" cy="246221"/>
          </a:xfrm>
          <a:prstGeom prst="rect">
            <a:avLst/>
          </a:prstGeom>
          <a:noFill/>
        </p:spPr>
        <p:txBody>
          <a:bodyPr wrap="square" rtlCol="0">
            <a:spAutoFit/>
          </a:bodyPr>
          <a:lstStyle/>
          <a:p>
            <a:r>
              <a:rPr lang="es-ES" dirty="0" smtClean="0">
                <a:solidFill>
                  <a:schemeClr val="tx2">
                    <a:lumMod val="50000"/>
                  </a:schemeClr>
                </a:solidFill>
              </a:rPr>
              <a:t>Peticiones de firma pendientes</a:t>
            </a:r>
            <a:endParaRPr lang="es-ES" dirty="0">
              <a:solidFill>
                <a:schemeClr val="tx2">
                  <a:lumMod val="50000"/>
                </a:schemeClr>
              </a:solidFill>
            </a:endParaRPr>
          </a:p>
        </p:txBody>
      </p:sp>
      <p:pic>
        <p:nvPicPr>
          <p:cNvPr id="15" name="14 Imagen"/>
          <p:cNvPicPr/>
          <p:nvPr/>
        </p:nvPicPr>
        <p:blipFill>
          <a:blip r:embed="rId5" cstate="print"/>
          <a:srcRect/>
          <a:stretch>
            <a:fillRect/>
          </a:stretch>
        </p:blipFill>
        <p:spPr bwMode="auto">
          <a:xfrm>
            <a:off x="6590312" y="3523848"/>
            <a:ext cx="2192523" cy="3082893"/>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12 Imagen"/>
          <p:cNvPicPr/>
          <p:nvPr/>
        </p:nvPicPr>
        <p:blipFill>
          <a:blip r:embed="rId2" cstate="print"/>
          <a:srcRect/>
          <a:stretch>
            <a:fillRect/>
          </a:stretch>
        </p:blipFill>
        <p:spPr bwMode="auto">
          <a:xfrm>
            <a:off x="557568" y="2165685"/>
            <a:ext cx="2503265" cy="2608446"/>
          </a:xfrm>
          <a:prstGeom prst="rect">
            <a:avLst/>
          </a:prstGeom>
          <a:noFill/>
          <a:ln w="9525">
            <a:noFill/>
            <a:miter lim="800000"/>
            <a:headEnd/>
            <a:tailEnd/>
          </a:ln>
        </p:spPr>
      </p:pic>
      <p:pic>
        <p:nvPicPr>
          <p:cNvPr id="15" name="14 Imagen"/>
          <p:cNvPicPr/>
          <p:nvPr/>
        </p:nvPicPr>
        <p:blipFill>
          <a:blip r:embed="rId3" cstate="print"/>
          <a:srcRect/>
          <a:stretch>
            <a:fillRect/>
          </a:stretch>
        </p:blipFill>
        <p:spPr bwMode="auto">
          <a:xfrm>
            <a:off x="3991491" y="2051183"/>
            <a:ext cx="2553688" cy="3396716"/>
          </a:xfrm>
          <a:prstGeom prst="rect">
            <a:avLst/>
          </a:prstGeom>
          <a:noFill/>
          <a:ln w="9525">
            <a:noFill/>
            <a:miter lim="800000"/>
            <a:headEnd/>
            <a:tailEnd/>
          </a:ln>
        </p:spPr>
      </p:pic>
      <p:pic>
        <p:nvPicPr>
          <p:cNvPr id="11" name="10 Imagen"/>
          <p:cNvPicPr/>
          <p:nvPr/>
        </p:nvPicPr>
        <p:blipFill>
          <a:blip r:embed="rId4" cstate="print"/>
          <a:srcRect/>
          <a:stretch>
            <a:fillRect/>
          </a:stretch>
        </p:blipFill>
        <p:spPr bwMode="auto">
          <a:xfrm>
            <a:off x="6872438" y="2031932"/>
            <a:ext cx="2351145" cy="2491942"/>
          </a:xfrm>
          <a:prstGeom prst="rect">
            <a:avLst/>
          </a:prstGeom>
          <a:noFill/>
          <a:ln w="9525">
            <a:noFill/>
            <a:miter lim="800000"/>
            <a:headEnd/>
            <a:tailEnd/>
          </a:ln>
        </p:spPr>
      </p:pic>
      <p:sp>
        <p:nvSpPr>
          <p:cNvPr id="16" name="4 Marcador de contenido"/>
          <p:cNvSpPr>
            <a:spLocks noGrp="1"/>
          </p:cNvSpPr>
          <p:nvPr>
            <p:ph idx="1"/>
          </p:nvPr>
        </p:nvSpPr>
        <p:spPr>
          <a:xfrm>
            <a:off x="168746" y="1067333"/>
            <a:ext cx="9440562" cy="5112000"/>
          </a:xfrm>
        </p:spPr>
        <p:txBody>
          <a:bodyPr/>
          <a:lstStyle/>
          <a:p>
            <a:r>
              <a:rPr lang="es-ES" dirty="0" smtClean="0"/>
              <a:t>Peticiones de firma pendientes</a:t>
            </a:r>
          </a:p>
          <a:p>
            <a:endParaRPr lang="es-ES" dirty="0"/>
          </a:p>
        </p:txBody>
      </p:sp>
      <p:sp>
        <p:nvSpPr>
          <p:cNvPr id="17" name="16 Flecha derecha"/>
          <p:cNvSpPr/>
          <p:nvPr/>
        </p:nvSpPr>
        <p:spPr bwMode="auto">
          <a:xfrm>
            <a:off x="3262964" y="3070459"/>
            <a:ext cx="529390" cy="269507"/>
          </a:xfrm>
          <a:prstGeom prst="rightArrow">
            <a:avLst/>
          </a:prstGeom>
          <a:solidFill>
            <a:schemeClr val="accent2"/>
          </a:solidFill>
          <a:ln w="952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S" sz="1000" b="1" i="0" u="none" strike="noStrike" cap="none" normalizeH="0" baseline="0" smtClean="0">
              <a:ln>
                <a:noFill/>
              </a:ln>
              <a:solidFill>
                <a:schemeClr val="bg1"/>
              </a:solidFill>
              <a:effectLst/>
              <a:latin typeface="Arial" charset="0"/>
            </a:endParaRPr>
          </a:p>
        </p:txBody>
      </p:sp>
    </p:spTree>
  </p:cSld>
  <p:clrMapOvr>
    <a:masterClrMapping/>
  </p:clrMapOvr>
</p:sld>
</file>

<file path=ppt/theme/theme1.xml><?xml version="1.0" encoding="utf-8"?>
<a:theme xmlns:a="http://schemas.openxmlformats.org/drawingml/2006/main" name="Portada">
  <a:themeElements>
    <a:clrScheme name="Personalizado 6">
      <a:dk1>
        <a:srgbClr val="000000"/>
      </a:dk1>
      <a:lt1>
        <a:srgbClr val="FFFFFF"/>
      </a:lt1>
      <a:dk2>
        <a:srgbClr val="7192C5"/>
      </a:dk2>
      <a:lt2>
        <a:srgbClr val="969696"/>
      </a:lt2>
      <a:accent1>
        <a:srgbClr val="777777"/>
      </a:accent1>
      <a:accent2>
        <a:srgbClr val="B2B2B2"/>
      </a:accent2>
      <a:accent3>
        <a:srgbClr val="FFFFFF"/>
      </a:accent3>
      <a:accent4>
        <a:srgbClr val="000000"/>
      </a:accent4>
      <a:accent5>
        <a:srgbClr val="BDBDBD"/>
      </a:accent5>
      <a:accent6>
        <a:srgbClr val="C8A61F"/>
      </a:accent6>
      <a:hlink>
        <a:srgbClr val="1994A4"/>
      </a:hlink>
      <a:folHlink>
        <a:srgbClr val="960F68"/>
      </a:folHlink>
    </a:clrScheme>
    <a:fontScheme name="Portad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2"/>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000" b="1"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2"/>
        </a:solidFill>
        <a:ln w="9525" cap="flat" cmpd="sng" algn="ctr">
          <a:solidFill>
            <a:schemeClr val="accent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s-ES" sz="1000" b="1" i="0" u="none" strike="noStrike" cap="none" normalizeH="0" baseline="0" smtClean="0">
            <a:ln>
              <a:noFill/>
            </a:ln>
            <a:solidFill>
              <a:schemeClr val="bg1"/>
            </a:solidFill>
            <a:effectLst/>
            <a:latin typeface="Arial" charset="0"/>
          </a:defRPr>
        </a:defPPr>
      </a:lstStyle>
    </a:lnDef>
  </a:objectDefaults>
  <a:extraClrSchemeLst>
    <a:extraClrScheme>
      <a:clrScheme name="Portada 1">
        <a:dk1>
          <a:srgbClr val="000000"/>
        </a:dk1>
        <a:lt1>
          <a:srgbClr val="FFFFFF"/>
        </a:lt1>
        <a:dk2>
          <a:srgbClr val="9AAE04"/>
        </a:dk2>
        <a:lt2>
          <a:srgbClr val="969696"/>
        </a:lt2>
        <a:accent1>
          <a:srgbClr val="777777"/>
        </a:accent1>
        <a:accent2>
          <a:srgbClr val="B2B2B2"/>
        </a:accent2>
        <a:accent3>
          <a:srgbClr val="FFFFFF"/>
        </a:accent3>
        <a:accent4>
          <a:srgbClr val="000000"/>
        </a:accent4>
        <a:accent5>
          <a:srgbClr val="BDBDBD"/>
        </a:accent5>
        <a:accent6>
          <a:srgbClr val="A1A1A1"/>
        </a:accent6>
        <a:hlink>
          <a:srgbClr val="1994A4"/>
        </a:hlink>
        <a:folHlink>
          <a:srgbClr val="960F68"/>
        </a:folHlink>
      </a:clrScheme>
      <a:clrMap bg1="lt1" tx1="dk1" bg2="lt2" tx2="dk2" accent1="accent1" accent2="accent2" accent3="accent3" accent4="accent4" accent5="accent5" accent6="accent6" hlink="hlink" folHlink="folHlink"/>
    </a:extraClrScheme>
    <a:extraClrScheme>
      <a:clrScheme name="Portada 2">
        <a:dk1>
          <a:srgbClr val="000000"/>
        </a:dk1>
        <a:lt1>
          <a:srgbClr val="FFFFFF"/>
        </a:lt1>
        <a:dk2>
          <a:srgbClr val="9AAE04"/>
        </a:dk2>
        <a:lt2>
          <a:srgbClr val="969696"/>
        </a:lt2>
        <a:accent1>
          <a:srgbClr val="205390"/>
        </a:accent1>
        <a:accent2>
          <a:srgbClr val="339966"/>
        </a:accent2>
        <a:accent3>
          <a:srgbClr val="FFFFFF"/>
        </a:accent3>
        <a:accent4>
          <a:srgbClr val="000000"/>
        </a:accent4>
        <a:accent5>
          <a:srgbClr val="ABB3C6"/>
        </a:accent5>
        <a:accent6>
          <a:srgbClr val="2D8A5C"/>
        </a:accent6>
        <a:hlink>
          <a:srgbClr val="1994A4"/>
        </a:hlink>
        <a:folHlink>
          <a:srgbClr val="0073C2"/>
        </a:folHlink>
      </a:clrScheme>
      <a:clrMap bg1="lt1" tx1="dk1" bg2="lt2" tx2="dk2" accent1="accent1" accent2="accent2" accent3="accent3" accent4="accent4" accent5="accent5" accent6="accent6" hlink="hlink" folHlink="folHlink"/>
    </a:extraClrScheme>
    <a:extraClrScheme>
      <a:clrScheme name="Portada 3">
        <a:dk1>
          <a:srgbClr val="000000"/>
        </a:dk1>
        <a:lt1>
          <a:srgbClr val="FFFFFF"/>
        </a:lt1>
        <a:dk2>
          <a:srgbClr val="9AAE04"/>
        </a:dk2>
        <a:lt2>
          <a:srgbClr val="960F68"/>
        </a:lt2>
        <a:accent1>
          <a:srgbClr val="643269"/>
        </a:accent1>
        <a:accent2>
          <a:srgbClr val="E39F03"/>
        </a:accent2>
        <a:accent3>
          <a:srgbClr val="FFFFFF"/>
        </a:accent3>
        <a:accent4>
          <a:srgbClr val="000000"/>
        </a:accent4>
        <a:accent5>
          <a:srgbClr val="B8ADB9"/>
        </a:accent5>
        <a:accent6>
          <a:srgbClr val="CE9002"/>
        </a:accent6>
        <a:hlink>
          <a:srgbClr val="DDB322"/>
        </a:hlink>
        <a:folHlink>
          <a:srgbClr val="D767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110181</TotalTime>
  <Words>1703</Words>
  <Application>Microsoft Office PowerPoint</Application>
  <PresentationFormat>A4 (210 x 297 mm)</PresentationFormat>
  <Paragraphs>201</Paragraphs>
  <Slides>35</Slides>
  <Notes>29</Notes>
  <HiddenSlides>0</HiddenSlides>
  <MMClips>0</MMClips>
  <ScaleCrop>false</ScaleCrop>
  <HeadingPairs>
    <vt:vector size="4" baseType="variant">
      <vt:variant>
        <vt:lpstr>Tema</vt:lpstr>
      </vt:variant>
      <vt:variant>
        <vt:i4>1</vt:i4>
      </vt:variant>
      <vt:variant>
        <vt:lpstr>Títulos de diapositiva</vt:lpstr>
      </vt:variant>
      <vt:variant>
        <vt:i4>35</vt:i4>
      </vt:variant>
    </vt:vector>
  </HeadingPairs>
  <TitlesOfParts>
    <vt:vector size="36" baseType="lpstr">
      <vt:lpstr>Portada</vt:lpstr>
      <vt:lpstr>PORTAFIRMAS AGE</vt:lpstr>
      <vt:lpstr>Contenido</vt:lpstr>
      <vt:lpstr>1. Qué elementos se necesitan para realizar firma electrónica</vt:lpstr>
      <vt:lpstr>1. Qué elementos se necesitan para realizar firma electrónica</vt:lpstr>
      <vt:lpstr>2. Tipos de firma electrónica </vt:lpstr>
      <vt:lpstr>2. Tipos de firma electrónica </vt:lpstr>
      <vt:lpstr>2. Tipos de firma electrónica </vt:lpstr>
      <vt:lpstr>2. Tipos de firma electrónica </vt:lpstr>
      <vt:lpstr>2. Tipos de firma electrónica </vt:lpstr>
      <vt:lpstr>2. Tipos de firma electrónica </vt:lpstr>
      <vt:lpstr>3. Qué documentos se firman con qué tipo de firma </vt:lpstr>
      <vt:lpstr>4. Qué elementos se necesitan para realizar firma electrónica</vt:lpstr>
      <vt:lpstr>5. Firma longeva y sellado de tiempo</vt:lpstr>
      <vt:lpstr>5. 1 Firmas longevas</vt:lpstr>
      <vt:lpstr>5.2 Sellado de tiempo </vt:lpstr>
      <vt:lpstr>6. ¿Qué es Portafirmas?</vt:lpstr>
      <vt:lpstr>6. Qué es Portafirmas </vt:lpstr>
      <vt:lpstr>7. Qué utilidades puede tener - casos de uso </vt:lpstr>
      <vt:lpstr>8. Qué documentos resultantes se obtienen? Firma, Informe </vt:lpstr>
      <vt:lpstr>9. Conversión a ENI (Esquema Nacional Interoperabilidad) de los documentos resultantes</vt:lpstr>
      <vt:lpstr>Presentación de PowerPoint</vt:lpstr>
      <vt:lpstr>Presentación de PowerPoint</vt:lpstr>
      <vt:lpstr>Presentación de PowerPoint</vt:lpstr>
      <vt:lpstr>Normativa</vt:lpstr>
      <vt:lpstr>Presentación de PowerPoint</vt:lpstr>
      <vt:lpstr>Compatibilidad con Esquema Nacional de Interoperabilidad</vt:lpstr>
      <vt:lpstr>10. Relación de Portafirmas con otras aplicaciones </vt:lpstr>
      <vt:lpstr>10.1. Aplicaciones generadoras de peticiones de firma</vt:lpstr>
      <vt:lpstr>10.2. Interconexión por interfaz genérica. Situación actual</vt:lpstr>
      <vt:lpstr>10.2. Interconexión por interfaz genérica</vt:lpstr>
      <vt:lpstr>11. Cotejo de documentos firmados en Portafirmas, carpeta y PAG</vt:lpstr>
      <vt:lpstr>12. Portafirmas existentes</vt:lpstr>
      <vt:lpstr>13. PORTAFIRMAS MÓVIL</vt:lpstr>
      <vt:lpstr>Presentación de PowerPoint</vt:lpstr>
      <vt:lpstr>Presentación de PowerPoint</vt:lpstr>
    </vt:vector>
  </TitlesOfParts>
  <Company>everis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de la presentación (arial 28, verde, minúsculas)</dc:title>
  <dc:creator>everis</dc:creator>
  <cp:lastModifiedBy>LAURA CRISTINA MENDEZ MEDINA</cp:lastModifiedBy>
  <cp:revision>2786</cp:revision>
  <dcterms:created xsi:type="dcterms:W3CDTF">2006-12-22T10:38:39Z</dcterms:created>
  <dcterms:modified xsi:type="dcterms:W3CDTF">2018-03-19T09:26:27Z</dcterms:modified>
</cp:coreProperties>
</file>