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464" r:id="rId3"/>
    <p:sldId id="434" r:id="rId4"/>
    <p:sldId id="450" r:id="rId5"/>
    <p:sldId id="473" r:id="rId6"/>
    <p:sldId id="403" r:id="rId7"/>
    <p:sldId id="404" r:id="rId8"/>
    <p:sldId id="435" r:id="rId9"/>
    <p:sldId id="453" r:id="rId10"/>
    <p:sldId id="452" r:id="rId11"/>
    <p:sldId id="469" r:id="rId12"/>
    <p:sldId id="447" r:id="rId13"/>
    <p:sldId id="471" r:id="rId14"/>
    <p:sldId id="470" r:id="rId15"/>
    <p:sldId id="438" r:id="rId16"/>
    <p:sldId id="439" r:id="rId17"/>
    <p:sldId id="466" r:id="rId18"/>
    <p:sldId id="467" r:id="rId19"/>
    <p:sldId id="456" r:id="rId20"/>
    <p:sldId id="458" r:id="rId21"/>
    <p:sldId id="459" r:id="rId22"/>
    <p:sldId id="474" r:id="rId23"/>
    <p:sldId id="475" r:id="rId24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24" autoAdjust="0"/>
    <p:restoredTop sz="64303" autoAdjust="0"/>
  </p:normalViewPr>
  <p:slideViewPr>
    <p:cSldViewPr>
      <p:cViewPr>
        <p:scale>
          <a:sx n="88" d="100"/>
          <a:sy n="88" d="100"/>
        </p:scale>
        <p:origin x="-2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7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9DD2F-845E-46FD-BB3D-25E20DFC4191}" type="datetimeFigureOut">
              <a:rPr lang="es-ES" smtClean="0"/>
              <a:t>23/11/2021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5F7CA-A7D3-4233-AC81-DD58BB3847A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33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Bienvenidos a la SGAD. Es un placer</a:t>
            </a:r>
            <a:r>
              <a:rPr lang="es-ES" baseline="0" dirty="0" smtClean="0"/>
              <a:t> recibir a esta delegación de Moldavia.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 smtClean="0"/>
              <a:t>Soy el Subdirector General de Impulso de la Administración Digital y Servicios al Ciudadano.</a:t>
            </a:r>
          </a:p>
          <a:p>
            <a:r>
              <a:rPr lang="es-ES" baseline="0" dirty="0" smtClean="0"/>
              <a:t>A lo largo de esta presentación veremos algunos sistemas que desarrollamos para soportar la Administración Digital en España.</a:t>
            </a:r>
          </a:p>
          <a:p>
            <a:r>
              <a:rPr lang="es-ES" baseline="0" dirty="0" smtClean="0"/>
              <a:t>Siéntanse libres de interrumpir con preguntas en cualquier momento de la presentación.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67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0872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015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233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3492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continuación</a:t>
            </a:r>
            <a:r>
              <a:rPr lang="es-ES" baseline="0" dirty="0" smtClean="0"/>
              <a:t> se ofrece una panorámica del catálogo de bloques básicos a disposición de la administración estatal, autonómica y local.</a:t>
            </a:r>
          </a:p>
          <a:p>
            <a:r>
              <a:rPr lang="es-ES" baseline="0" dirty="0" smtClean="0"/>
              <a:t>Estos componentes se ordenan por categorías, como las que hemos visto en la transparencia anterior.</a:t>
            </a:r>
          </a:p>
          <a:p>
            <a:r>
              <a:rPr lang="es-ES" baseline="0" dirty="0" smtClean="0"/>
              <a:t>Vamos a detenernos superficialmente en algunos sistemas.</a:t>
            </a:r>
          </a:p>
          <a:p>
            <a:r>
              <a:rPr lang="es-ES" baseline="0" dirty="0" smtClean="0"/>
              <a:t>Algunos otros se verán en presentaciones monográficas entre hoy y mañana, como la plataforma de intermediación de datos, carpeta ciudadana, el sistema de notificaciones electrónicas, o el sistema Clave para identificación y autenticación de ciudadanos.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75F7CA-A7D3-4233-AC81-DD58BB3847AA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8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smtClean="0"/>
              <a:t>Haga clic para modificar el estilo de subtítulo del patrón</a:t>
            </a:r>
            <a:endParaRPr lang="en-GB" noProof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442D07F-A882-4DE1-9DF0-CE51A333ED88}" type="datetime1">
              <a:rPr lang="es-ES" smtClean="0"/>
              <a:t>23/11/2021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9242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2800" b="1"/>
            </a:lvl1pPr>
          </a:lstStyle>
          <a:p>
            <a:r>
              <a:rPr lang="en-GB" noProof="0" dirty="0" err="1" smtClean="0"/>
              <a:t>Haga</a:t>
            </a:r>
            <a:r>
              <a:rPr lang="en-GB" noProof="0" dirty="0" smtClean="0"/>
              <a:t> </a:t>
            </a:r>
            <a:r>
              <a:rPr lang="en-GB" noProof="0" dirty="0" err="1" smtClean="0"/>
              <a:t>clic</a:t>
            </a:r>
            <a:r>
              <a:rPr lang="en-GB" noProof="0" dirty="0" smtClean="0"/>
              <a:t> </a:t>
            </a:r>
            <a:r>
              <a:rPr lang="en-GB" noProof="0" dirty="0" err="1" smtClean="0"/>
              <a:t>para</a:t>
            </a:r>
            <a:r>
              <a:rPr lang="en-GB" noProof="0" dirty="0" smtClean="0"/>
              <a:t> </a:t>
            </a:r>
            <a:r>
              <a:rPr lang="en-GB" noProof="0" dirty="0" err="1" smtClean="0"/>
              <a:t>modificar</a:t>
            </a:r>
            <a:r>
              <a:rPr lang="en-GB" noProof="0" dirty="0" smtClean="0"/>
              <a:t> el </a:t>
            </a:r>
            <a:r>
              <a:rPr lang="en-GB" noProof="0" dirty="0" err="1" smtClean="0"/>
              <a:t>estilo</a:t>
            </a:r>
            <a:r>
              <a:rPr lang="en-GB" noProof="0" dirty="0" smtClean="0"/>
              <a:t> de </a:t>
            </a:r>
            <a:r>
              <a:rPr lang="en-GB" noProof="0" dirty="0" err="1" smtClean="0"/>
              <a:t>título</a:t>
            </a:r>
            <a:r>
              <a:rPr lang="en-GB" noProof="0" dirty="0" smtClean="0"/>
              <a:t> del </a:t>
            </a:r>
            <a:r>
              <a:rPr lang="en-GB" noProof="0" dirty="0" err="1" smtClean="0"/>
              <a:t>patrón</a:t>
            </a:r>
            <a:endParaRPr lang="en-GB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smtClean="0"/>
              <a:t>Haga clic para modificar el estilo de texto del patrón</a:t>
            </a:r>
          </a:p>
          <a:p>
            <a:pPr lvl="1"/>
            <a:r>
              <a:rPr lang="en-GB" noProof="0" smtClean="0"/>
              <a:t>Segundo nivel</a:t>
            </a:r>
          </a:p>
          <a:p>
            <a:pPr lvl="2"/>
            <a:r>
              <a:rPr lang="en-GB" noProof="0" smtClean="0"/>
              <a:t>Tercer nivel</a:t>
            </a:r>
          </a:p>
          <a:p>
            <a:pPr lvl="3"/>
            <a:r>
              <a:rPr lang="en-GB" noProof="0" smtClean="0"/>
              <a:t>Cuarto nivel</a:t>
            </a:r>
          </a:p>
          <a:p>
            <a:pPr lvl="4"/>
            <a:r>
              <a:rPr lang="en-GB" noProof="0" smtClean="0"/>
              <a:t>Quinto nivel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89225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A0F8A81-1676-4DC8-B174-E2E19EA785F7}" type="datetime1">
              <a:rPr lang="es-ES" smtClean="0"/>
              <a:t>23/11/2021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7407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6762BD-7681-42FB-B0D5-5F4017437CE5}" type="datetime1">
              <a:rPr lang="es-ES" smtClean="0"/>
              <a:t>23/11/2021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0911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98CB22C-DA1C-45FA-9B25-EFB5511A9AE9}" type="datetime1">
              <a:rPr lang="es-ES" smtClean="0"/>
              <a:t>23/11/2021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2815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E3A79-A915-469A-A996-3B4E78828999}" type="datetime1">
              <a:rPr lang="es-ES" smtClean="0"/>
              <a:t>23/11/2021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6036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C0CB01B-BFF4-4EEB-9406-C1AE22B3C721}" type="datetime1">
              <a:rPr lang="es-ES" smtClean="0"/>
              <a:t>23/11/2021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243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E35541-98F5-4D26-A8AA-4A19F93BBA19}" type="datetime1">
              <a:rPr lang="es-ES" smtClean="0"/>
              <a:t>23/11/2021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3056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AC805F-B180-4B43-BABB-E22E5EAD89DE}" type="datetime1">
              <a:rPr lang="es-ES" smtClean="0"/>
              <a:t>23/11/2021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557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C9724E-C2DD-4437-8505-5DB13B9DAFD2}" type="datetime1">
              <a:rPr lang="es-ES" smtClean="0"/>
              <a:t>23/11/2021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8942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B616D7B-6FCF-4B24-A935-2FC6326DD994}" type="datetime1">
              <a:rPr lang="es-ES" smtClean="0"/>
              <a:t>23/11/2021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969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57200" y="450630"/>
            <a:ext cx="8229600" cy="858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EDIT HEADER COPY HERE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199" y="1869594"/>
            <a:ext cx="8195733" cy="394123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9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300">
                <a:solidFill>
                  <a:schemeClr val="tx1"/>
                </a:solidFill>
              </a:defRPr>
            </a:lvl4pPr>
            <a:lvl5pPr>
              <a:defRPr sz="1300">
                <a:solidFill>
                  <a:schemeClr val="tx1"/>
                </a:solidFill>
              </a:defRPr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1130300"/>
            <a:ext cx="8242300" cy="54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subtitle copy here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CB695C09-4E5C-4CA3-AD36-DFFC2DCE9C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991" y="5913113"/>
            <a:ext cx="2551730" cy="467987"/>
          </a:xfrm>
          <a:prstGeom prst="rect">
            <a:avLst/>
          </a:prstGeom>
        </p:spPr>
      </p:pic>
      <p:pic>
        <p:nvPicPr>
          <p:cNvPr id="13" name="Imagen 12" descr="Imagen que contiene Icono&#10;&#10;Descripción generada automáticamente">
            <a:extLst>
              <a:ext uri="{FF2B5EF4-FFF2-40B4-BE49-F238E27FC236}">
                <a16:creationId xmlns:a16="http://schemas.microsoft.com/office/drawing/2014/main" xmlns="" id="{18294F19-59E4-4E2C-9005-1A04E0FEEFC6}"/>
              </a:ext>
            </a:extLst>
          </p:cNvPr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3550207" y="5913112"/>
            <a:ext cx="2154851" cy="554938"/>
          </a:xfrm>
          <a:prstGeom prst="rect">
            <a:avLst/>
          </a:prstGeom>
        </p:spPr>
      </p:pic>
      <p:pic>
        <p:nvPicPr>
          <p:cNvPr id="14" name="Imagen 13" descr="Ir al Inicio de la página de la Seguridad Social">
            <a:extLst>
              <a:ext uri="{FF2B5EF4-FFF2-40B4-BE49-F238E27FC236}">
                <a16:creationId xmlns:a16="http://schemas.microsoft.com/office/drawing/2014/main" xmlns="" id="{4064F01E-9546-472E-A25B-5F69682ACB02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306" y="6086996"/>
            <a:ext cx="1211386" cy="381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821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smtClean="0"/>
              <a:t>Haga clic para modificar el estilo de título del patrón</a:t>
            </a:r>
            <a:endParaRPr lang="en-GB" noProof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smtClean="0"/>
              <a:t>Haga clic para modificar el estilo de texto del patrón</a:t>
            </a:r>
          </a:p>
          <a:p>
            <a:pPr lvl="1"/>
            <a:r>
              <a:rPr lang="en-GB" noProof="0" smtClean="0"/>
              <a:t>Segundo nivel</a:t>
            </a:r>
          </a:p>
          <a:p>
            <a:pPr lvl="2"/>
            <a:r>
              <a:rPr lang="en-GB" noProof="0" smtClean="0"/>
              <a:t>Tercer nivel</a:t>
            </a:r>
          </a:p>
          <a:p>
            <a:pPr lvl="3"/>
            <a:r>
              <a:rPr lang="en-GB" noProof="0" smtClean="0"/>
              <a:t>Cuarto nivel</a:t>
            </a:r>
          </a:p>
          <a:p>
            <a:pPr lvl="4"/>
            <a:r>
              <a:rPr lang="en-GB" noProof="0" smtClean="0"/>
              <a:t>Quinto nivel</a:t>
            </a:r>
            <a:endParaRPr lang="en-GB" noProof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 txBox="1">
            <a:spLocks/>
          </p:cNvSpPr>
          <p:nvPr userDrawn="1"/>
        </p:nvSpPr>
        <p:spPr>
          <a:xfrm>
            <a:off x="8388424" y="6381328"/>
            <a:ext cx="621432" cy="365125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812EA20-CB6E-4A52-9C9E-7A6F2B5B63F2}" type="slidenum">
              <a:rPr lang="es-ES" sz="1400" smtClean="0">
                <a:solidFill>
                  <a:schemeClr val="bg1">
                    <a:lumMod val="75000"/>
                  </a:schemeClr>
                </a:solidFill>
              </a:rPr>
              <a:pPr algn="r"/>
              <a:t>‹Nº›</a:t>
            </a:fld>
            <a:endParaRPr lang="es-E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9" name="Grupo 9">
            <a:extLst>
              <a:ext uri="{FF2B5EF4-FFF2-40B4-BE49-F238E27FC236}">
                <a16:creationId xmlns="" xmlns:a16="http://schemas.microsoft.com/office/drawing/2014/main" id="{CEFA690E-B58D-43ED-A7AB-B1243E989D76}"/>
              </a:ext>
            </a:extLst>
          </p:cNvPr>
          <p:cNvGrpSpPr/>
          <p:nvPr userDrawn="1"/>
        </p:nvGrpSpPr>
        <p:grpSpPr>
          <a:xfrm>
            <a:off x="25965" y="6287872"/>
            <a:ext cx="3309467" cy="552036"/>
            <a:chOff x="140102" y="70058"/>
            <a:chExt cx="3309467" cy="552036"/>
          </a:xfrm>
        </p:grpSpPr>
        <p:pic>
          <p:nvPicPr>
            <p:cNvPr id="10" name="Imagen 12">
              <a:extLst>
                <a:ext uri="{FF2B5EF4-FFF2-40B4-BE49-F238E27FC236}">
                  <a16:creationId xmlns="" xmlns:a16="http://schemas.microsoft.com/office/drawing/2014/main" id="{E51963E2-7F7C-4811-B448-654995FD9C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02" y="70058"/>
              <a:ext cx="2028602" cy="552036"/>
            </a:xfrm>
            <a:prstGeom prst="rect">
              <a:avLst/>
            </a:prstGeom>
          </p:spPr>
        </p:pic>
        <p:sp>
          <p:nvSpPr>
            <p:cNvPr id="11" name="CuadroTexto 25">
              <a:extLst>
                <a:ext uri="{FF2B5EF4-FFF2-40B4-BE49-F238E27FC236}">
                  <a16:creationId xmlns="" xmlns:a16="http://schemas.microsoft.com/office/drawing/2014/main" id="{FDF63047-A173-4377-BCBF-5992E8EA99B3}"/>
                </a:ext>
              </a:extLst>
            </p:cNvPr>
            <p:cNvSpPr txBox="1"/>
            <p:nvPr userDrawn="1"/>
          </p:nvSpPr>
          <p:spPr>
            <a:xfrm>
              <a:off x="2168704" y="70058"/>
              <a:ext cx="1280865" cy="317670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/>
            <a:p>
              <a:pPr algn="l"/>
              <a:r>
                <a:rPr lang="es-ES" sz="550" b="1" dirty="0"/>
                <a:t>SECRETARÍA DE  ESTADO</a:t>
              </a:r>
            </a:p>
            <a:p>
              <a:pPr algn="l"/>
              <a:r>
                <a:rPr lang="es-ES" sz="550" b="1" dirty="0"/>
                <a:t>DE DIGITALIZACIÓN </a:t>
              </a:r>
            </a:p>
            <a:p>
              <a:pPr algn="l"/>
              <a:r>
                <a:rPr lang="es-ES" sz="550" b="1" dirty="0"/>
                <a:t>E INTELIGENCIA ARTIFICIAL</a:t>
              </a:r>
            </a:p>
          </p:txBody>
        </p:sp>
        <p:sp>
          <p:nvSpPr>
            <p:cNvPr id="12" name="CuadroTexto 26">
              <a:extLst>
                <a:ext uri="{FF2B5EF4-FFF2-40B4-BE49-F238E27FC236}">
                  <a16:creationId xmlns="" xmlns:a16="http://schemas.microsoft.com/office/drawing/2014/main" id="{7834961C-05B7-4984-983F-9E671C05D250}"/>
                </a:ext>
              </a:extLst>
            </p:cNvPr>
            <p:cNvSpPr txBox="1"/>
            <p:nvPr userDrawn="1"/>
          </p:nvSpPr>
          <p:spPr>
            <a:xfrm>
              <a:off x="2168705" y="387728"/>
              <a:ext cx="1280864" cy="2296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 anchor="ctr" anchorCtr="1">
              <a:noAutofit/>
            </a:bodyPr>
            <a:lstStyle>
              <a:defPPr>
                <a:defRPr lang="en-GB"/>
              </a:defPPr>
              <a:lvl1pPr algn="ctr">
                <a:defRPr sz="500"/>
              </a:lvl1pPr>
            </a:lstStyle>
            <a:p>
              <a:pPr lvl="0" algn="l"/>
              <a:r>
                <a:rPr lang="es-ES" sz="550" dirty="0"/>
                <a:t>SECRETARÍA GENERAL DE ADMINISTRACIÓN DIGITAL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826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hyperlink" Target="https://administracionelectronica.gob.es/ctt/clav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hyperlink" Target="https://administracionelectronica.gob.es/ctt/clav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clave" TargetMode="External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administracionelectronica.gob.es/ctt/clave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clave" TargetMode="External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1.jpe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5" Type="http://schemas.openxmlformats.org/officeDocument/2006/relationships/image" Target="../media/image34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afirma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0.png"/><Relationship Id="rId7" Type="http://schemas.openxmlformats.org/officeDocument/2006/relationships/image" Target="../media/image38.pn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dministracionelectronica.gob.es/ctt/redsara" TargetMode="External"/><Relationship Id="rId11" Type="http://schemas.openxmlformats.org/officeDocument/2006/relationships/image" Target="../media/image42.jpeg"/><Relationship Id="rId5" Type="http://schemas.openxmlformats.org/officeDocument/2006/relationships/image" Target="../media/image37.jpe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30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2.png"/><Relationship Id="rId3" Type="http://schemas.openxmlformats.org/officeDocument/2006/relationships/image" Target="../media/image48.png"/><Relationship Id="rId21" Type="http://schemas.openxmlformats.org/officeDocument/2006/relationships/image" Target="../media/image6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16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8.jpeg"/><Relationship Id="rId7" Type="http://schemas.openxmlformats.org/officeDocument/2006/relationships/image" Target="../media/image6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736304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b="1" dirty="0"/>
              <a:t>XV Reunión Anual de Red </a:t>
            </a:r>
            <a:r>
              <a:rPr lang="es-ES" sz="2400" b="1" dirty="0" err="1"/>
              <a:t>Gealc</a:t>
            </a:r>
            <a:r>
              <a:rPr lang="es-ES" sz="2400" b="1" dirty="0"/>
              <a:t>: Panamá 2021</a:t>
            </a:r>
            <a:br>
              <a:rPr lang="es-ES" sz="2400" b="1" dirty="0"/>
            </a:b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4000" dirty="0" smtClean="0"/>
              <a:t>Evolución, situación y próximos pasos de España en materia de identidad digital</a:t>
            </a:r>
            <a:endParaRPr lang="es-ES" sz="40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179512" y="4797152"/>
            <a:ext cx="8856984" cy="1656184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solidFill>
                  <a:schemeClr val="tx1"/>
                </a:solidFill>
              </a:rPr>
              <a:t>Angel Martín Bautista</a:t>
            </a:r>
            <a:br>
              <a:rPr lang="es-ES" sz="2000" b="1" dirty="0" smtClean="0">
                <a:solidFill>
                  <a:schemeClr val="tx1"/>
                </a:solidFill>
              </a:rPr>
            </a:br>
            <a:r>
              <a:rPr lang="es-ES" sz="2000" dirty="0" smtClean="0">
                <a:solidFill>
                  <a:schemeClr val="tx1"/>
                </a:solidFill>
              </a:rPr>
              <a:t>Subdirector Adjunto de Planificación y Gobernanza de la Administración Digital</a:t>
            </a:r>
          </a:p>
          <a:p>
            <a:r>
              <a:rPr lang="es-ES" sz="2000" dirty="0" smtClean="0">
                <a:solidFill>
                  <a:schemeClr val="tx1"/>
                </a:solidFill>
              </a:rPr>
              <a:t>Secretaría General de Administración Digital</a:t>
            </a:r>
          </a:p>
          <a:p>
            <a:pPr>
              <a:spcBef>
                <a:spcPts val="1800"/>
              </a:spcBef>
            </a:pPr>
            <a:r>
              <a:rPr lang="es-ES" sz="2000" dirty="0" smtClean="0">
                <a:solidFill>
                  <a:schemeClr val="tx1"/>
                </a:solidFill>
              </a:rPr>
              <a:t>19 de noviembre de 2021</a:t>
            </a:r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1" y="476672"/>
            <a:ext cx="2966931" cy="716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84838"/>
            <a:ext cx="4063256" cy="91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3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b="1" dirty="0" smtClean="0"/>
              <a:t>Contenidos</a:t>
            </a:r>
            <a:br>
              <a:rPr lang="es-ES" sz="2800" b="1" dirty="0" smtClean="0"/>
            </a:br>
            <a:r>
              <a:rPr lang="es-ES" sz="2400" i="1" dirty="0" smtClean="0"/>
              <a:t> </a:t>
            </a:r>
            <a:endParaRPr lang="es-ES" sz="2400" b="0" i="1" dirty="0"/>
          </a:p>
        </p:txBody>
      </p:sp>
      <p:sp>
        <p:nvSpPr>
          <p:cNvPr id="16" name="1 Marcador de contenido"/>
          <p:cNvSpPr txBox="1">
            <a:spLocks/>
          </p:cNvSpPr>
          <p:nvPr/>
        </p:nvSpPr>
        <p:spPr>
          <a:xfrm>
            <a:off x="457200" y="2132856"/>
            <a:ext cx="8229600" cy="295232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es-ES" sz="3600" dirty="0"/>
              <a:t>Identificación y firma</a:t>
            </a:r>
          </a:p>
          <a:p>
            <a:pPr>
              <a:spcBef>
                <a:spcPts val="1800"/>
              </a:spcBef>
            </a:pPr>
            <a:r>
              <a:rPr lang="es-ES" sz="3600" dirty="0" smtClean="0"/>
              <a:t>Marco europeo</a:t>
            </a:r>
          </a:p>
          <a:p>
            <a:pPr>
              <a:spcBef>
                <a:spcPts val="1800"/>
              </a:spcBef>
            </a:pPr>
            <a:r>
              <a:rPr lang="es-ES" sz="3600" dirty="0" smtClean="0"/>
              <a:t>Acciones futuras</a:t>
            </a:r>
          </a:p>
          <a:p>
            <a:pPr>
              <a:spcBef>
                <a:spcPts val="1800"/>
              </a:spcBef>
            </a:pPr>
            <a:endParaRPr lang="es-ES" sz="3600" dirty="0" smtClean="0"/>
          </a:p>
        </p:txBody>
      </p:sp>
    </p:spTree>
    <p:extLst>
      <p:ext uri="{BB962C8B-B14F-4D97-AF65-F5344CB8AC3E}">
        <p14:creationId xmlns:p14="http://schemas.microsoft.com/office/powerpoint/2010/main" val="386677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800" b="1" dirty="0" smtClean="0"/>
              <a:t>Introducción</a:t>
            </a:r>
            <a:br>
              <a:rPr lang="es-ES" sz="2800" b="1" dirty="0" smtClean="0"/>
            </a:br>
            <a:r>
              <a:rPr lang="es-ES" sz="2400" b="0" i="1" dirty="0" smtClean="0"/>
              <a:t>Regulación identificación y firma electrónica</a:t>
            </a:r>
            <a:endParaRPr lang="es-ES" sz="2400" b="0" i="1" dirty="0"/>
          </a:p>
        </p:txBody>
      </p:sp>
      <p:pic>
        <p:nvPicPr>
          <p:cNvPr id="36868" name="Picture 4" descr="Resultado de imagen de tarjeta de identificació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536682"/>
            <a:ext cx="647700" cy="4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60 Imagen" descr="firma.jpg"/>
          <p:cNvPicPr>
            <a:picLocks noChangeAspect="1"/>
          </p:cNvPicPr>
          <p:nvPr/>
        </p:nvPicPr>
        <p:blipFill rotWithShape="1">
          <a:blip r:embed="rId4" cstate="print"/>
          <a:srcRect b="20621"/>
          <a:stretch/>
        </p:blipFill>
        <p:spPr>
          <a:xfrm>
            <a:off x="8172400" y="524039"/>
            <a:ext cx="452893" cy="54006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827584" y="1691516"/>
            <a:ext cx="235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/>
              <a:t>NORMATIVA EUROPEA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3779912" y="1772816"/>
            <a:ext cx="4536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b="1" dirty="0">
                <a:solidFill>
                  <a:schemeClr val="accent3">
                    <a:lumMod val="75000"/>
                  </a:schemeClr>
                </a:solidFill>
              </a:rPr>
              <a:t>Reglamento </a:t>
            </a:r>
            <a:r>
              <a:rPr lang="es-ES" b="1" dirty="0" smtClean="0">
                <a:solidFill>
                  <a:schemeClr val="accent3">
                    <a:lumMod val="75000"/>
                  </a:schemeClr>
                </a:solidFill>
              </a:rPr>
              <a:t>(UE) nº 910/2014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es-ES" b="1" dirty="0" err="1" smtClean="0">
                <a:solidFill>
                  <a:schemeClr val="accent3">
                    <a:lumMod val="75000"/>
                  </a:schemeClr>
                </a:solidFill>
              </a:rPr>
              <a:t>eIDAS</a:t>
            </a:r>
            <a:endParaRPr lang="es-ES" b="1" dirty="0"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IMPLEMENTING DECISION (EU) 2015/1506. Formatos firma.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/>
              <a:t>IMPLEMENTING DECISION (EU) 2015/1505. TSL</a:t>
            </a:r>
          </a:p>
        </p:txBody>
      </p:sp>
      <p:pic>
        <p:nvPicPr>
          <p:cNvPr id="36874" name="Picture 10" descr="Bandera europe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07" y="2082307"/>
            <a:ext cx="1517516" cy="101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59 Grupo"/>
          <p:cNvGrpSpPr/>
          <p:nvPr/>
        </p:nvGrpSpPr>
        <p:grpSpPr>
          <a:xfrm>
            <a:off x="755576" y="3250144"/>
            <a:ext cx="7643270" cy="3416320"/>
            <a:chOff x="755576" y="3573016"/>
            <a:chExt cx="7643270" cy="3416320"/>
          </a:xfrm>
        </p:grpSpPr>
        <p:sp>
          <p:nvSpPr>
            <p:cNvPr id="63" name="62 CuadroTexto"/>
            <p:cNvSpPr txBox="1"/>
            <p:nvPr/>
          </p:nvSpPr>
          <p:spPr>
            <a:xfrm>
              <a:off x="755576" y="3573016"/>
              <a:ext cx="2447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 smtClean="0"/>
                <a:t>NORMATIVA ESPAÑOLA</a:t>
              </a:r>
              <a:endParaRPr lang="es-ES" b="1" dirty="0"/>
            </a:p>
          </p:txBody>
        </p:sp>
        <p:pic>
          <p:nvPicPr>
            <p:cNvPr id="36876" name="Picture 12" descr="Bandera de Españ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9870" y="4014356"/>
              <a:ext cx="1299391" cy="864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58 CuadroTexto"/>
            <p:cNvSpPr txBox="1"/>
            <p:nvPr/>
          </p:nvSpPr>
          <p:spPr>
            <a:xfrm>
              <a:off x="3779912" y="3573016"/>
              <a:ext cx="4618934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buFont typeface="Arial" pitchFamily="34" charset="0"/>
                <a:buChar char="•"/>
              </a:pPr>
              <a:r>
                <a:rPr lang="es-ES" b="1" dirty="0">
                  <a:solidFill>
                    <a:schemeClr val="accent3">
                      <a:lumMod val="75000"/>
                    </a:schemeClr>
                  </a:solidFill>
                </a:rPr>
                <a:t>Ley 39/2015 de Procedimiento </a:t>
              </a:r>
              <a:r>
                <a:rPr lang="es-ES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Admvo</a:t>
              </a:r>
              <a:r>
                <a:rPr lang="es-ES" b="1" dirty="0" smtClean="0">
                  <a:solidFill>
                    <a:schemeClr val="accent3">
                      <a:lumMod val="75000"/>
                    </a:schemeClr>
                  </a:solidFill>
                </a:rPr>
                <a:t>.</a:t>
              </a:r>
              <a:endParaRPr lang="es-ES" b="1" dirty="0">
                <a:solidFill>
                  <a:schemeClr val="accent3">
                    <a:lumMod val="75000"/>
                  </a:schemeClr>
                </a:solidFill>
              </a:endParaRP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s-ES" b="1" dirty="0">
                  <a:solidFill>
                    <a:schemeClr val="accent3">
                      <a:lumMod val="75000"/>
                    </a:schemeClr>
                  </a:solidFill>
                </a:rPr>
                <a:t>Ley 40/2015 de Régimen Jurídico</a:t>
              </a: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s-ES" dirty="0"/>
                <a:t>Real Decreto 4/2010 del Esquema Nacional de Interoperabilidad.</a:t>
              </a: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s-ES" dirty="0"/>
                <a:t>NTI de Política de firma</a:t>
              </a:r>
            </a:p>
            <a:p>
              <a:pPr marL="285750" lvl="0" indent="-285750">
                <a:buFont typeface="Arial" pitchFamily="34" charset="0"/>
                <a:buChar char="•"/>
              </a:pPr>
              <a:r>
                <a:rPr lang="es-ES" dirty="0" smtClean="0"/>
                <a:t>Ley 6/2020, de 11 de noviembre, reguladora de determinados aspectos de los servicios de confianza. </a:t>
              </a:r>
              <a:endParaRPr lang="es-ES" dirty="0"/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smtClean="0"/>
                <a:t>Real </a:t>
              </a:r>
              <a:r>
                <a:rPr lang="es-ES" dirty="0"/>
                <a:t>Decreto 203/2021, de 30 de marzo, por el que se aprueba el Reglamento de actuación y funcionamiento del sector público por medios </a:t>
              </a:r>
              <a:r>
                <a:rPr lang="es-ES" dirty="0" smtClean="0"/>
                <a:t>electrónicos.</a:t>
              </a:r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2956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68 CuadroTexto"/>
          <p:cNvSpPr txBox="1"/>
          <p:nvPr/>
        </p:nvSpPr>
        <p:spPr>
          <a:xfrm>
            <a:off x="3851920" y="2198082"/>
            <a:ext cx="792088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2011</a:t>
            </a:r>
          </a:p>
          <a:p>
            <a:r>
              <a:rPr lang="es-ES" sz="1100" b="1" dirty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NTI</a:t>
            </a:r>
          </a:p>
          <a:p>
            <a:r>
              <a:rPr lang="es-ES" sz="1100" dirty="0" smtClean="0">
                <a:latin typeface="Arial Narrow" pitchFamily="34" charset="0"/>
              </a:rPr>
              <a:t>RD Archivos</a:t>
            </a:r>
          </a:p>
          <a:p>
            <a:r>
              <a:rPr lang="es-ES" sz="1100" dirty="0" smtClean="0">
                <a:latin typeface="Arial Narrow" pitchFamily="34" charset="0"/>
              </a:rPr>
              <a:t>Ley 18/11 justicia-e</a:t>
            </a:r>
          </a:p>
          <a:p>
            <a:r>
              <a:rPr lang="es-ES" sz="1100" dirty="0" smtClean="0">
                <a:latin typeface="Arial Narrow" pitchFamily="34" charset="0"/>
              </a:rPr>
              <a:t>Plan AVANZA2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dirty="0" smtClean="0"/>
              <a:t>El marco legal español</a:t>
            </a:r>
            <a:endParaRPr lang="es-ES" sz="36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712433" y="2426255"/>
            <a:ext cx="6912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1992</a:t>
            </a:r>
          </a:p>
          <a:p>
            <a:r>
              <a:rPr lang="es-ES" sz="1100" dirty="0" smtClean="0">
                <a:latin typeface="Arial Narrow" pitchFamily="34" charset="0"/>
              </a:rPr>
              <a:t>Ley 30/92</a:t>
            </a:r>
          </a:p>
          <a:p>
            <a:r>
              <a:rPr lang="es-ES" sz="1100" dirty="0" smtClean="0">
                <a:latin typeface="Arial Narrow" pitchFamily="34" charset="0"/>
              </a:rPr>
              <a:t>RJPAC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1700007" y="2270189"/>
            <a:ext cx="979755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1996</a:t>
            </a:r>
          </a:p>
          <a:p>
            <a:r>
              <a:rPr lang="es-ES" sz="1100" dirty="0" smtClean="0">
                <a:latin typeface="Arial Narrow" pitchFamily="34" charset="0"/>
              </a:rPr>
              <a:t>RD Criterios</a:t>
            </a:r>
            <a:br>
              <a:rPr lang="es-ES" sz="1100" dirty="0" smtClean="0">
                <a:latin typeface="Arial Narrow" pitchFamily="34" charset="0"/>
              </a:rPr>
            </a:br>
            <a:r>
              <a:rPr lang="es-ES" sz="1100" dirty="0" smtClean="0">
                <a:latin typeface="Arial Narrow" pitchFamily="34" charset="0"/>
              </a:rPr>
              <a:t>Seguridad,</a:t>
            </a:r>
            <a:br>
              <a:rPr lang="es-ES" sz="1100" dirty="0" smtClean="0">
                <a:latin typeface="Arial Narrow" pitchFamily="34" charset="0"/>
              </a:rPr>
            </a:br>
            <a:r>
              <a:rPr lang="es-ES" sz="1100" dirty="0" smtClean="0">
                <a:latin typeface="Arial Narrow" pitchFamily="34" charset="0"/>
              </a:rPr>
              <a:t>Normalización</a:t>
            </a:r>
            <a:br>
              <a:rPr lang="es-ES" sz="1100" dirty="0" smtClean="0">
                <a:latin typeface="Arial Narrow" pitchFamily="34" charset="0"/>
              </a:rPr>
            </a:br>
            <a:r>
              <a:rPr lang="es-ES" sz="1100" dirty="0" smtClean="0">
                <a:latin typeface="Arial Narrow" pitchFamily="34" charset="0"/>
              </a:rPr>
              <a:t>y Conservación</a:t>
            </a:r>
          </a:p>
          <a:p>
            <a:endParaRPr lang="es-ES" sz="1100" dirty="0">
              <a:latin typeface="Arial Narrow" pitchFamily="34" charset="0"/>
            </a:endParaRPr>
          </a:p>
          <a:p>
            <a:r>
              <a:rPr lang="es-ES" sz="1100" dirty="0" smtClean="0">
                <a:latin typeface="Arial Narrow" pitchFamily="34" charset="0"/>
              </a:rPr>
              <a:t>CERES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2843808" y="1596612"/>
            <a:ext cx="723275" cy="16158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2006</a:t>
            </a:r>
          </a:p>
          <a:p>
            <a:r>
              <a:rPr lang="es-ES" sz="1100" dirty="0" smtClean="0">
                <a:latin typeface="Arial Narrow" pitchFamily="34" charset="0"/>
              </a:rPr>
              <a:t>Planes</a:t>
            </a:r>
          </a:p>
          <a:p>
            <a:r>
              <a:rPr lang="es-ES" sz="1100" dirty="0" smtClean="0">
                <a:latin typeface="Arial Narrow" pitchFamily="34" charset="0"/>
              </a:rPr>
              <a:t>Avanza</a:t>
            </a:r>
          </a:p>
          <a:p>
            <a:r>
              <a:rPr lang="es-ES" sz="1100" dirty="0" smtClean="0">
                <a:latin typeface="Arial Narrow" pitchFamily="34" charset="0"/>
              </a:rPr>
              <a:t>Conecta</a:t>
            </a:r>
          </a:p>
          <a:p>
            <a:r>
              <a:rPr lang="es-ES" sz="1100" dirty="0" smtClean="0">
                <a:latin typeface="Arial Narrow" pitchFamily="34" charset="0"/>
              </a:rPr>
              <a:t>Moderniza</a:t>
            </a:r>
          </a:p>
          <a:p>
            <a:endParaRPr lang="es-ES" sz="1100" dirty="0">
              <a:latin typeface="Arial Narrow" pitchFamily="34" charset="0"/>
            </a:endParaRP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DNI-e</a:t>
            </a:r>
          </a:p>
          <a:p>
            <a:endParaRPr lang="es-ES" sz="1100" b="1" dirty="0">
              <a:solidFill>
                <a:schemeClr val="accent3">
                  <a:lumMod val="75000"/>
                </a:schemeClr>
              </a:solidFill>
              <a:latin typeface="Arial Narrow" pitchFamily="34" charset="0"/>
            </a:endParaRP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SCSP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3635896" y="1196752"/>
            <a:ext cx="523220" cy="938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2010</a:t>
            </a:r>
          </a:p>
          <a:p>
            <a:r>
              <a:rPr lang="es-ES" sz="1100" b="1" dirty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ENI</a:t>
            </a:r>
          </a:p>
          <a:p>
            <a:r>
              <a:rPr lang="es-ES" sz="1100" b="1" dirty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ENS</a:t>
            </a:r>
          </a:p>
          <a:p>
            <a:r>
              <a:rPr lang="es-ES" sz="1100" dirty="0" smtClean="0">
                <a:latin typeface="Arial Narrow" pitchFamily="34" charset="0"/>
              </a:rPr>
              <a:t>ISA</a:t>
            </a:r>
          </a:p>
          <a:p>
            <a:r>
              <a:rPr lang="es-ES" sz="1100" dirty="0" smtClean="0">
                <a:latin typeface="Arial Narrow" pitchFamily="34" charset="0"/>
              </a:rPr>
              <a:t>EIF v1</a:t>
            </a:r>
          </a:p>
        </p:txBody>
      </p:sp>
      <p:sp>
        <p:nvSpPr>
          <p:cNvPr id="53" name="52 CuadroTexto"/>
          <p:cNvSpPr txBox="1"/>
          <p:nvPr/>
        </p:nvSpPr>
        <p:spPr>
          <a:xfrm>
            <a:off x="4781828" y="1970106"/>
            <a:ext cx="1518364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2013</a:t>
            </a:r>
          </a:p>
          <a:p>
            <a:r>
              <a:rPr lang="es-ES" sz="1100" dirty="0" smtClean="0">
                <a:latin typeface="Arial Narrow" pitchFamily="34" charset="0"/>
              </a:rPr>
              <a:t>Estrategia </a:t>
            </a:r>
            <a:r>
              <a:rPr lang="es-ES" sz="1100" dirty="0" err="1" smtClean="0">
                <a:latin typeface="Arial Narrow" pitchFamily="34" charset="0"/>
              </a:rPr>
              <a:t>Ciberseguridad</a:t>
            </a:r>
            <a:endParaRPr lang="es-ES" sz="1100" dirty="0" smtClean="0">
              <a:latin typeface="Arial Narrow" pitchFamily="34" charset="0"/>
            </a:endParaRPr>
          </a:p>
          <a:p>
            <a:r>
              <a:rPr lang="es-ES" sz="1100" dirty="0" smtClean="0">
                <a:latin typeface="Arial Narrow" pitchFamily="34" charset="0"/>
              </a:rPr>
              <a:t>Informe CORA</a:t>
            </a:r>
          </a:p>
          <a:p>
            <a:r>
              <a:rPr lang="es-ES" sz="1100" dirty="0" smtClean="0">
                <a:latin typeface="Arial Narrow" pitchFamily="34" charset="0"/>
              </a:rPr>
              <a:t>LTBG</a:t>
            </a:r>
          </a:p>
          <a:p>
            <a:r>
              <a:rPr lang="es-ES" sz="1100" dirty="0" smtClean="0">
                <a:latin typeface="Arial Narrow" pitchFamily="34" charset="0"/>
              </a:rPr>
              <a:t>Agenda Digital España</a:t>
            </a:r>
          </a:p>
        </p:txBody>
      </p:sp>
      <p:sp>
        <p:nvSpPr>
          <p:cNvPr id="54" name="53 CuadroTexto"/>
          <p:cNvSpPr txBox="1"/>
          <p:nvPr/>
        </p:nvSpPr>
        <p:spPr>
          <a:xfrm>
            <a:off x="5580111" y="2858303"/>
            <a:ext cx="1314611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2015</a:t>
            </a:r>
          </a:p>
          <a:p>
            <a:r>
              <a:rPr lang="es-ES" sz="1100" dirty="0" smtClean="0">
                <a:latin typeface="Arial Narrow" pitchFamily="34" charset="0"/>
              </a:rPr>
              <a:t>Mercado único digital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Leyes 39/15 y 40/15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Estrategia TIC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Declaración SSCC</a:t>
            </a:r>
          </a:p>
          <a:p>
            <a:r>
              <a:rPr lang="es-ES" sz="1100" dirty="0" smtClean="0">
                <a:latin typeface="Arial Narrow" pitchFamily="34" charset="0"/>
              </a:rPr>
              <a:t>RD 95/15 </a:t>
            </a:r>
            <a:r>
              <a:rPr lang="es-ES" sz="1100" dirty="0" err="1" smtClean="0">
                <a:latin typeface="Arial Narrow" pitchFamily="34" charset="0"/>
              </a:rPr>
              <a:t>mod</a:t>
            </a:r>
            <a:r>
              <a:rPr lang="es-ES" sz="1100" dirty="0" smtClean="0">
                <a:latin typeface="Arial Narrow" pitchFamily="34" charset="0"/>
              </a:rPr>
              <a:t>. ENS</a:t>
            </a:r>
          </a:p>
        </p:txBody>
      </p:sp>
      <p:sp>
        <p:nvSpPr>
          <p:cNvPr id="55" name="54 CuadroTexto"/>
          <p:cNvSpPr txBox="1"/>
          <p:nvPr/>
        </p:nvSpPr>
        <p:spPr>
          <a:xfrm>
            <a:off x="7482780" y="2577397"/>
            <a:ext cx="1402948" cy="9387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2018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ENS</a:t>
            </a:r>
          </a:p>
          <a:p>
            <a:r>
              <a:rPr lang="es-ES" sz="1100" dirty="0" smtClean="0">
                <a:latin typeface="Arial Narrow" pitchFamily="34" charset="0"/>
              </a:rPr>
              <a:t>CEF-Telecom WP 2018</a:t>
            </a:r>
          </a:p>
          <a:p>
            <a:r>
              <a:rPr lang="es-ES" sz="1100" dirty="0" smtClean="0">
                <a:latin typeface="Arial Narrow" pitchFamily="34" charset="0"/>
              </a:rPr>
              <a:t>Archivo-e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Ley 3/18 PDGDD</a:t>
            </a:r>
          </a:p>
        </p:txBody>
      </p:sp>
      <p:sp>
        <p:nvSpPr>
          <p:cNvPr id="56" name="55 CuadroTexto"/>
          <p:cNvSpPr txBox="1"/>
          <p:nvPr/>
        </p:nvSpPr>
        <p:spPr>
          <a:xfrm>
            <a:off x="1037196" y="4586495"/>
            <a:ext cx="505267" cy="6001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s-ES" sz="1100" b="1" dirty="0" smtClean="0">
                <a:latin typeface="Arial Narrow" pitchFamily="34" charset="0"/>
              </a:rPr>
              <a:t>1999</a:t>
            </a:r>
          </a:p>
          <a:p>
            <a:pPr algn="r"/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LOPD</a:t>
            </a:r>
            <a:b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</a:br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15/99</a:t>
            </a:r>
          </a:p>
        </p:txBody>
      </p:sp>
      <p:sp>
        <p:nvSpPr>
          <p:cNvPr id="57" name="56 CuadroTexto"/>
          <p:cNvSpPr txBox="1"/>
          <p:nvPr/>
        </p:nvSpPr>
        <p:spPr>
          <a:xfrm>
            <a:off x="2017713" y="4586495"/>
            <a:ext cx="47320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2003</a:t>
            </a:r>
          </a:p>
          <a:p>
            <a:r>
              <a:rPr lang="es-ES" sz="1100" dirty="0" smtClean="0">
                <a:latin typeface="Arial Narrow" pitchFamily="34" charset="0"/>
              </a:rPr>
              <a:t>LFE</a:t>
            </a:r>
          </a:p>
          <a:p>
            <a:r>
              <a:rPr lang="es-ES" sz="1100" dirty="0" smtClean="0">
                <a:latin typeface="Arial Narrow" pitchFamily="34" charset="0"/>
              </a:rPr>
              <a:t>59/03</a:t>
            </a:r>
          </a:p>
        </p:txBody>
      </p:sp>
      <p:sp>
        <p:nvSpPr>
          <p:cNvPr id="60" name="59 CuadroTexto"/>
          <p:cNvSpPr txBox="1"/>
          <p:nvPr/>
        </p:nvSpPr>
        <p:spPr>
          <a:xfrm>
            <a:off x="2695953" y="4586495"/>
            <a:ext cx="579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2004</a:t>
            </a:r>
          </a:p>
          <a:p>
            <a:r>
              <a:rPr lang="es-ES" sz="1100" dirty="0" smtClean="0">
                <a:latin typeface="Arial Narrow" pitchFamily="34" charset="0"/>
              </a:rPr>
              <a:t>RD 421/04</a:t>
            </a:r>
          </a:p>
          <a:p>
            <a:r>
              <a:rPr lang="es-ES" sz="1100" dirty="0" smtClean="0">
                <a:latin typeface="Arial Narrow" pitchFamily="34" charset="0"/>
              </a:rPr>
              <a:t>CCN</a:t>
            </a:r>
          </a:p>
        </p:txBody>
      </p:sp>
      <p:sp>
        <p:nvSpPr>
          <p:cNvPr id="61" name="60 CuadroTexto"/>
          <p:cNvSpPr txBox="1"/>
          <p:nvPr/>
        </p:nvSpPr>
        <p:spPr>
          <a:xfrm>
            <a:off x="2051720" y="5952623"/>
            <a:ext cx="1184920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s-ES" sz="1100" b="1" dirty="0" smtClean="0">
                <a:latin typeface="Arial Narrow" pitchFamily="34" charset="0"/>
              </a:rPr>
              <a:t>2007</a:t>
            </a:r>
          </a:p>
          <a:p>
            <a:pPr algn="r"/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LAECSP 11/07</a:t>
            </a:r>
          </a:p>
          <a:p>
            <a:pPr algn="r"/>
            <a:r>
              <a:rPr lang="es-ES" sz="1100" dirty="0" smtClean="0">
                <a:latin typeface="Arial Narrow" pitchFamily="34" charset="0"/>
              </a:rPr>
              <a:t>LRISP 37/07</a:t>
            </a:r>
          </a:p>
          <a:p>
            <a:pPr algn="r"/>
            <a:r>
              <a:rPr lang="es-ES" sz="1100" dirty="0" smtClean="0">
                <a:latin typeface="Arial Narrow" pitchFamily="34" charset="0"/>
              </a:rPr>
              <a:t>RDPD 1720/07 </a:t>
            </a:r>
          </a:p>
        </p:txBody>
      </p:sp>
      <p:sp>
        <p:nvSpPr>
          <p:cNvPr id="62" name="61 CuadroTexto"/>
          <p:cNvSpPr txBox="1"/>
          <p:nvPr/>
        </p:nvSpPr>
        <p:spPr>
          <a:xfrm>
            <a:off x="3669192" y="4586495"/>
            <a:ext cx="547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2009</a:t>
            </a:r>
          </a:p>
          <a:p>
            <a:r>
              <a:rPr lang="es-ES" sz="1100" dirty="0" smtClean="0">
                <a:latin typeface="Arial Narrow" pitchFamily="34" charset="0"/>
              </a:rPr>
              <a:t>RD 1671/</a:t>
            </a:r>
          </a:p>
          <a:p>
            <a:r>
              <a:rPr lang="es-ES" sz="1100" dirty="0" smtClean="0">
                <a:latin typeface="Arial Narrow" pitchFamily="34" charset="0"/>
              </a:rPr>
              <a:t>2009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4418908" y="4586495"/>
            <a:ext cx="801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2012</a:t>
            </a:r>
          </a:p>
          <a:p>
            <a:r>
              <a:rPr lang="es-ES" sz="1100" dirty="0" smtClean="0">
                <a:latin typeface="Arial Narrow" pitchFamily="34" charset="0"/>
              </a:rPr>
              <a:t>NTI </a:t>
            </a:r>
            <a:r>
              <a:rPr lang="es-ES" sz="1100" dirty="0" err="1" smtClean="0">
                <a:latin typeface="Arial Narrow" pitchFamily="34" charset="0"/>
              </a:rPr>
              <a:t>Doc</a:t>
            </a:r>
            <a:r>
              <a:rPr lang="es-ES" sz="1100" dirty="0" smtClean="0">
                <a:latin typeface="Arial Narrow" pitchFamily="34" charset="0"/>
              </a:rPr>
              <a:t>-e</a:t>
            </a:r>
          </a:p>
          <a:p>
            <a:r>
              <a:rPr lang="es-ES" sz="1100" dirty="0" smtClean="0">
                <a:latin typeface="Arial Narrow" pitchFamily="34" charset="0"/>
              </a:rPr>
              <a:t>Plan MEJORA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64" name="63 CuadroTexto"/>
          <p:cNvSpPr txBox="1"/>
          <p:nvPr/>
        </p:nvSpPr>
        <p:spPr>
          <a:xfrm>
            <a:off x="5405768" y="4586495"/>
            <a:ext cx="678400" cy="17851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2014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RD 806/14  DTIC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RD 802/14</a:t>
            </a:r>
            <a:b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</a:br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CIO AGE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Cl@ve</a:t>
            </a:r>
          </a:p>
          <a:p>
            <a:r>
              <a:rPr lang="es-ES" sz="1100" dirty="0" err="1" smtClean="0">
                <a:latin typeface="Arial Narrow" pitchFamily="34" charset="0"/>
              </a:rPr>
              <a:t>eIDAS</a:t>
            </a:r>
            <a:endParaRPr lang="es-ES" sz="1100" dirty="0" smtClean="0">
              <a:latin typeface="Arial Narrow" pitchFamily="34" charset="0"/>
            </a:endParaRPr>
          </a:p>
          <a:p>
            <a:r>
              <a:rPr lang="es-ES" sz="1100" dirty="0" smtClean="0">
                <a:latin typeface="Arial Narrow" pitchFamily="34" charset="0"/>
              </a:rPr>
              <a:t>E-ARK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65" name="64 CuadroTexto"/>
          <p:cNvSpPr txBox="1"/>
          <p:nvPr/>
        </p:nvSpPr>
        <p:spPr>
          <a:xfrm>
            <a:off x="6372200" y="4586495"/>
            <a:ext cx="678400" cy="19543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2016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ENS</a:t>
            </a:r>
          </a:p>
          <a:p>
            <a:r>
              <a:rPr lang="es-ES" sz="1100" b="1" dirty="0" smtClean="0">
                <a:solidFill>
                  <a:schemeClr val="accent3">
                    <a:lumMod val="75000"/>
                  </a:schemeClr>
                </a:solidFill>
                <a:latin typeface="Arial Narrow" pitchFamily="34" charset="0"/>
              </a:rPr>
              <a:t>RGPD</a:t>
            </a:r>
          </a:p>
          <a:p>
            <a:r>
              <a:rPr lang="es-ES" sz="1100" dirty="0" smtClean="0">
                <a:latin typeface="Arial Narrow" pitchFamily="34" charset="0"/>
              </a:rPr>
              <a:t>D. NIS</a:t>
            </a:r>
          </a:p>
          <a:p>
            <a:r>
              <a:rPr lang="es-ES" sz="1100" dirty="0" smtClean="0">
                <a:latin typeface="Arial Narrow" pitchFamily="34" charset="0"/>
              </a:rPr>
              <a:t>D. Accesibilidad</a:t>
            </a:r>
          </a:p>
          <a:p>
            <a:r>
              <a:rPr lang="es-ES" sz="1100" dirty="0" smtClean="0">
                <a:latin typeface="Arial Narrow" pitchFamily="34" charset="0"/>
              </a:rPr>
              <a:t>Plan acción </a:t>
            </a:r>
            <a:r>
              <a:rPr lang="es-ES" sz="1100" dirty="0" err="1" smtClean="0">
                <a:latin typeface="Arial Narrow" pitchFamily="34" charset="0"/>
              </a:rPr>
              <a:t>Gob.e</a:t>
            </a:r>
            <a:endParaRPr lang="es-ES" sz="1100" dirty="0" smtClean="0">
              <a:latin typeface="Arial Narrow" pitchFamily="34" charset="0"/>
            </a:endParaRPr>
          </a:p>
          <a:p>
            <a:r>
              <a:rPr lang="es-ES" sz="1100" dirty="0" smtClean="0">
                <a:latin typeface="Arial Narrow" pitchFamily="34" charset="0"/>
              </a:rPr>
              <a:t>ISA2</a:t>
            </a:r>
            <a:endParaRPr lang="es-ES" sz="1100" dirty="0">
              <a:latin typeface="Arial Narrow" pitchFamily="34" charset="0"/>
            </a:endParaRPr>
          </a:p>
        </p:txBody>
      </p:sp>
      <p:sp>
        <p:nvSpPr>
          <p:cNvPr id="66" name="65 CuadroTexto"/>
          <p:cNvSpPr txBox="1"/>
          <p:nvPr/>
        </p:nvSpPr>
        <p:spPr>
          <a:xfrm>
            <a:off x="7164288" y="4586495"/>
            <a:ext cx="158417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 smtClean="0">
                <a:latin typeface="Arial Narrow" pitchFamily="34" charset="0"/>
              </a:rPr>
              <a:t>2017</a:t>
            </a:r>
          </a:p>
          <a:p>
            <a:r>
              <a:rPr lang="es-ES" sz="1100" dirty="0" smtClean="0">
                <a:latin typeface="Arial Narrow" pitchFamily="34" charset="0"/>
              </a:rPr>
              <a:t>EIF v2</a:t>
            </a:r>
          </a:p>
          <a:p>
            <a:r>
              <a:rPr lang="es-ES" sz="1100" dirty="0" smtClean="0">
                <a:latin typeface="Arial Narrow" pitchFamily="34" charset="0"/>
              </a:rPr>
              <a:t>Plan TRANSFORMA</a:t>
            </a:r>
          </a:p>
          <a:p>
            <a:r>
              <a:rPr lang="es-ES" sz="1100" dirty="0" smtClean="0">
                <a:latin typeface="Arial Narrow" pitchFamily="34" charset="0"/>
              </a:rPr>
              <a:t>Foro </a:t>
            </a:r>
            <a:r>
              <a:rPr lang="es-ES" sz="1100" dirty="0" err="1" smtClean="0">
                <a:latin typeface="Arial Narrow" pitchFamily="34" charset="0"/>
              </a:rPr>
              <a:t>doc</a:t>
            </a:r>
            <a:r>
              <a:rPr lang="es-ES" sz="1100" dirty="0" smtClean="0">
                <a:latin typeface="Arial Narrow" pitchFamily="34" charset="0"/>
              </a:rPr>
              <a:t>-e</a:t>
            </a:r>
          </a:p>
          <a:p>
            <a:r>
              <a:rPr lang="es-ES" sz="1100" dirty="0" smtClean="0">
                <a:latin typeface="Arial Narrow" pitchFamily="34" charset="0"/>
              </a:rPr>
              <a:t>Remisión justicia </a:t>
            </a:r>
            <a:r>
              <a:rPr lang="es-ES" sz="1100" dirty="0" err="1" smtClean="0">
                <a:latin typeface="Arial Narrow" pitchFamily="34" charset="0"/>
              </a:rPr>
              <a:t>exp</a:t>
            </a:r>
            <a:r>
              <a:rPr lang="es-ES" sz="1100" dirty="0" smtClean="0">
                <a:latin typeface="Arial Narrow" pitchFamily="34" charset="0"/>
              </a:rPr>
              <a:t>-e</a:t>
            </a:r>
          </a:p>
        </p:txBody>
      </p:sp>
      <p:cxnSp>
        <p:nvCxnSpPr>
          <p:cNvPr id="11" name="10 Conector recto de flecha"/>
          <p:cNvCxnSpPr/>
          <p:nvPr/>
        </p:nvCxnSpPr>
        <p:spPr>
          <a:xfrm flipV="1">
            <a:off x="683568" y="2570271"/>
            <a:ext cx="0" cy="144281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V="1">
            <a:off x="1619672" y="2354247"/>
            <a:ext cx="0" cy="1658838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2843808" y="1418143"/>
            <a:ext cx="0" cy="2592288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V="1">
            <a:off x="3563888" y="1274127"/>
            <a:ext cx="0" cy="273630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V="1">
            <a:off x="3851920" y="2210231"/>
            <a:ext cx="0" cy="180285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 flipV="1">
            <a:off x="4734272" y="2066215"/>
            <a:ext cx="18678" cy="1963266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V="1">
            <a:off x="5526782" y="3026419"/>
            <a:ext cx="0" cy="98163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V="1">
            <a:off x="7470998" y="2642279"/>
            <a:ext cx="0" cy="136577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1619672" y="4589149"/>
            <a:ext cx="0" cy="1797546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1979712" y="4589149"/>
            <a:ext cx="0" cy="1293490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2627784" y="4589149"/>
            <a:ext cx="0" cy="898773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7" name="36 Conector recto de flecha"/>
          <p:cNvCxnSpPr/>
          <p:nvPr/>
        </p:nvCxnSpPr>
        <p:spPr>
          <a:xfrm>
            <a:off x="3275856" y="4586495"/>
            <a:ext cx="0" cy="1800200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>
            <a:off x="3635896" y="4586495"/>
            <a:ext cx="0" cy="129614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/>
          <p:nvPr/>
        </p:nvCxnSpPr>
        <p:spPr>
          <a:xfrm>
            <a:off x="4355976" y="4589149"/>
            <a:ext cx="0" cy="1581522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/>
          <p:nvPr/>
        </p:nvCxnSpPr>
        <p:spPr>
          <a:xfrm>
            <a:off x="5364088" y="4586495"/>
            <a:ext cx="0" cy="1656184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/>
          <p:nvPr/>
        </p:nvCxnSpPr>
        <p:spPr>
          <a:xfrm>
            <a:off x="6300192" y="4586495"/>
            <a:ext cx="0" cy="1872208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>
            <a:off x="7164288" y="4589149"/>
            <a:ext cx="0" cy="1797546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49" name="48 Grupo"/>
          <p:cNvGrpSpPr/>
          <p:nvPr/>
        </p:nvGrpSpPr>
        <p:grpSpPr>
          <a:xfrm>
            <a:off x="539552" y="4010431"/>
            <a:ext cx="8121717" cy="578718"/>
            <a:chOff x="539552" y="4077072"/>
            <a:chExt cx="8121717" cy="578718"/>
          </a:xfrm>
        </p:grpSpPr>
        <p:sp>
          <p:nvSpPr>
            <p:cNvPr id="2" name="1 Rectángulo"/>
            <p:cNvSpPr/>
            <p:nvPr/>
          </p:nvSpPr>
          <p:spPr>
            <a:xfrm>
              <a:off x="539552" y="4077072"/>
              <a:ext cx="864096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1992</a:t>
              </a:r>
              <a:endParaRPr lang="es-ES" b="1" dirty="0"/>
            </a:p>
          </p:txBody>
        </p:sp>
        <p:sp>
          <p:nvSpPr>
            <p:cNvPr id="5" name="4 Rectángulo"/>
            <p:cNvSpPr/>
            <p:nvPr/>
          </p:nvSpPr>
          <p:spPr>
            <a:xfrm>
              <a:off x="1475656" y="4079726"/>
              <a:ext cx="1872208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1996 .. 2007</a:t>
              </a:r>
              <a:endParaRPr lang="es-ES" b="1" dirty="0"/>
            </a:p>
          </p:txBody>
        </p:sp>
        <p:sp>
          <p:nvSpPr>
            <p:cNvPr id="6" name="5 Rectángulo"/>
            <p:cNvSpPr/>
            <p:nvPr/>
          </p:nvSpPr>
          <p:spPr>
            <a:xfrm>
              <a:off x="3432796" y="4079726"/>
              <a:ext cx="1643260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2010 .. 2013</a:t>
              </a:r>
              <a:endParaRPr lang="es-ES" b="1" dirty="0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5148064" y="4079726"/>
              <a:ext cx="1368152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2014 .. 2016</a:t>
              </a:r>
              <a:endParaRPr lang="es-ES" b="1" dirty="0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6564306" y="4079726"/>
              <a:ext cx="660834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2017</a:t>
              </a:r>
              <a:endParaRPr lang="es-ES" b="1" dirty="0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7295542" y="4077072"/>
              <a:ext cx="660834" cy="57606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2018</a:t>
              </a:r>
              <a:endParaRPr lang="es-ES" b="1" dirty="0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8000435" y="4077072"/>
              <a:ext cx="660834" cy="5760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2021</a:t>
              </a:r>
              <a:endParaRPr lang="es-ES" b="1" dirty="0"/>
            </a:p>
          </p:txBody>
        </p:sp>
      </p:grpSp>
      <p:sp>
        <p:nvSpPr>
          <p:cNvPr id="72" name="4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6588224" y="6460497"/>
            <a:ext cx="2133600" cy="365125"/>
          </a:xfrm>
          <a:prstGeom prst="rect">
            <a:avLst/>
          </a:prstGeom>
        </p:spPr>
        <p:txBody>
          <a:bodyPr/>
          <a:lstStyle/>
          <a:p>
            <a:fld id="{D812EA20-CB6E-4A52-9C9E-7A6F2B5B63F2}" type="slidenum">
              <a:rPr lang="es-ES" sz="800" smtClean="0"/>
              <a:pPr/>
              <a:t>4</a:t>
            </a:fld>
            <a:endParaRPr lang="es-ES" sz="800"/>
          </a:p>
        </p:txBody>
      </p:sp>
      <p:sp>
        <p:nvSpPr>
          <p:cNvPr id="12" name="11 Elipse"/>
          <p:cNvSpPr/>
          <p:nvPr/>
        </p:nvSpPr>
        <p:spPr>
          <a:xfrm>
            <a:off x="2227901" y="6051994"/>
            <a:ext cx="936104" cy="5706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LAECSP</a:t>
            </a:r>
            <a:br>
              <a:rPr lang="es-ES" sz="1400" b="1" dirty="0" smtClean="0"/>
            </a:br>
            <a:r>
              <a:rPr lang="es-ES" sz="1400" b="1" dirty="0" smtClean="0"/>
              <a:t>11/2007</a:t>
            </a:r>
            <a:endParaRPr lang="es-ES" sz="1400" b="1" dirty="0"/>
          </a:p>
        </p:txBody>
      </p:sp>
      <p:sp>
        <p:nvSpPr>
          <p:cNvPr id="59" name="58 Elipse"/>
          <p:cNvSpPr/>
          <p:nvPr/>
        </p:nvSpPr>
        <p:spPr>
          <a:xfrm>
            <a:off x="582363" y="4753186"/>
            <a:ext cx="936104" cy="5706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LOPD</a:t>
            </a:r>
          </a:p>
          <a:p>
            <a:pPr algn="ctr"/>
            <a:r>
              <a:rPr lang="es-ES" sz="1400" b="1" dirty="0" smtClean="0"/>
              <a:t>15/1999</a:t>
            </a:r>
            <a:endParaRPr lang="es-ES" sz="1400" b="1" dirty="0"/>
          </a:p>
        </p:txBody>
      </p:sp>
      <p:sp>
        <p:nvSpPr>
          <p:cNvPr id="67" name="66 Elipse"/>
          <p:cNvSpPr/>
          <p:nvPr/>
        </p:nvSpPr>
        <p:spPr>
          <a:xfrm>
            <a:off x="3593887" y="1311263"/>
            <a:ext cx="936104" cy="5706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ENI</a:t>
            </a:r>
            <a:br>
              <a:rPr lang="es-ES" sz="1400" b="1" dirty="0" smtClean="0"/>
            </a:br>
            <a:r>
              <a:rPr lang="es-ES" sz="1400" b="1" dirty="0" smtClean="0"/>
              <a:t>ENS</a:t>
            </a:r>
            <a:endParaRPr lang="es-ES" sz="1400" b="1" dirty="0"/>
          </a:p>
        </p:txBody>
      </p:sp>
      <p:sp>
        <p:nvSpPr>
          <p:cNvPr id="68" name="67 Elipse"/>
          <p:cNvSpPr/>
          <p:nvPr/>
        </p:nvSpPr>
        <p:spPr>
          <a:xfrm>
            <a:off x="5679874" y="2921357"/>
            <a:ext cx="1188896" cy="7817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Leyes 39</a:t>
            </a:r>
            <a:br>
              <a:rPr lang="es-ES" sz="1400" b="1" dirty="0" smtClean="0"/>
            </a:br>
            <a:r>
              <a:rPr lang="es-ES" sz="1400" b="1" dirty="0" smtClean="0"/>
              <a:t>y 40/2015</a:t>
            </a:r>
          </a:p>
        </p:txBody>
      </p:sp>
      <p:sp>
        <p:nvSpPr>
          <p:cNvPr id="70" name="69 Elipse"/>
          <p:cNvSpPr/>
          <p:nvPr/>
        </p:nvSpPr>
        <p:spPr>
          <a:xfrm>
            <a:off x="5115923" y="4845016"/>
            <a:ext cx="1325684" cy="7817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err="1" smtClean="0"/>
              <a:t>ReglamentoeIDAS</a:t>
            </a:r>
            <a:endParaRPr lang="es-ES" sz="1400" b="1" dirty="0" smtClean="0"/>
          </a:p>
        </p:txBody>
      </p:sp>
      <p:sp>
        <p:nvSpPr>
          <p:cNvPr id="71" name="70 Elipse"/>
          <p:cNvSpPr/>
          <p:nvPr/>
        </p:nvSpPr>
        <p:spPr>
          <a:xfrm>
            <a:off x="6359438" y="4663870"/>
            <a:ext cx="936104" cy="5706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RGPD</a:t>
            </a:r>
            <a:endParaRPr lang="es-ES" sz="1400" b="1" dirty="0"/>
          </a:p>
        </p:txBody>
      </p:sp>
      <p:sp>
        <p:nvSpPr>
          <p:cNvPr id="73" name="72 Elipse"/>
          <p:cNvSpPr/>
          <p:nvPr/>
        </p:nvSpPr>
        <p:spPr>
          <a:xfrm>
            <a:off x="7535068" y="2656970"/>
            <a:ext cx="1188896" cy="7817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Ley 3/2018</a:t>
            </a:r>
            <a:br>
              <a:rPr lang="es-ES" sz="1400" b="1" dirty="0" smtClean="0"/>
            </a:br>
            <a:r>
              <a:rPr lang="es-ES" sz="1400" b="1" dirty="0" smtClean="0"/>
              <a:t>PDGDD</a:t>
            </a:r>
          </a:p>
        </p:txBody>
      </p:sp>
      <p:sp>
        <p:nvSpPr>
          <p:cNvPr id="74" name="73 Elipse"/>
          <p:cNvSpPr/>
          <p:nvPr/>
        </p:nvSpPr>
        <p:spPr>
          <a:xfrm>
            <a:off x="7295542" y="5508257"/>
            <a:ext cx="1188896" cy="7817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s-ES" sz="1400" b="1" dirty="0" smtClean="0"/>
              <a:t>RD 203/2021</a:t>
            </a:r>
            <a:br>
              <a:rPr lang="es-ES" sz="1400" b="1" dirty="0" smtClean="0"/>
            </a:br>
            <a:r>
              <a:rPr lang="es-ES" sz="1400" b="1" dirty="0" smtClean="0"/>
              <a:t>RAFSPME</a:t>
            </a:r>
          </a:p>
        </p:txBody>
      </p:sp>
      <p:cxnSp>
        <p:nvCxnSpPr>
          <p:cNvPr id="75" name="74 Conector recto de flecha"/>
          <p:cNvCxnSpPr/>
          <p:nvPr/>
        </p:nvCxnSpPr>
        <p:spPr>
          <a:xfrm>
            <a:off x="8484438" y="4627963"/>
            <a:ext cx="0" cy="1797546"/>
          </a:xfrm>
          <a:prstGeom prst="straightConnector1">
            <a:avLst/>
          </a:prstGeom>
          <a:ln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559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9" grpId="0" animBg="1"/>
      <p:bldP spid="67" grpId="0" animBg="1"/>
      <p:bldP spid="68" grpId="0" animBg="1"/>
      <p:bldP spid="70" grpId="0" animBg="1"/>
      <p:bldP spid="71" grpId="0" animBg="1"/>
      <p:bldP spid="73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Documento Nacional de Identidad electrónico</a:t>
            </a:r>
            <a:br>
              <a:rPr lang="es-ES" dirty="0" smtClean="0"/>
            </a:br>
            <a:r>
              <a:rPr lang="es-ES" b="0" i="1" dirty="0" err="1"/>
              <a:t>DNIe</a:t>
            </a:r>
            <a:endParaRPr lang="es-ES" b="0" i="1" dirty="0"/>
          </a:p>
        </p:txBody>
      </p:sp>
      <p:sp>
        <p:nvSpPr>
          <p:cNvPr id="33" name="2 Subtítulo"/>
          <p:cNvSpPr txBox="1">
            <a:spLocks/>
          </p:cNvSpPr>
          <p:nvPr/>
        </p:nvSpPr>
        <p:spPr>
          <a:xfrm>
            <a:off x="359544" y="1308076"/>
            <a:ext cx="864096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dirty="0" smtClean="0">
                <a:solidFill>
                  <a:srgbClr val="1F497D">
                    <a:lumMod val="75000"/>
                  </a:srgbClr>
                </a:solidFill>
              </a:rPr>
              <a:t>Documento </a:t>
            </a:r>
            <a:r>
              <a:rPr lang="es-ES" sz="1800" b="1" dirty="0" smtClean="0">
                <a:solidFill>
                  <a:srgbClr val="1F497D">
                    <a:lumMod val="75000"/>
                  </a:srgbClr>
                </a:solidFill>
              </a:rPr>
              <a:t>persistente</a:t>
            </a:r>
            <a:r>
              <a:rPr lang="es-ES" sz="1800" dirty="0" smtClean="0">
                <a:solidFill>
                  <a:srgbClr val="1F497D">
                    <a:lumMod val="75000"/>
                  </a:srgbClr>
                </a:solidFill>
              </a:rPr>
              <a:t> emitido </a:t>
            </a:r>
            <a:r>
              <a:rPr lang="es-ES" sz="1800" dirty="0">
                <a:solidFill>
                  <a:srgbClr val="1F497D">
                    <a:lumMod val="75000"/>
                  </a:srgbClr>
                </a:solidFill>
              </a:rPr>
              <a:t>por la Dirección General de la Policía (Ministerio del Interior). Además de acreditar físicamente la identidad personal de su titular permite:</a:t>
            </a:r>
          </a:p>
          <a:p>
            <a:pPr marL="541338" indent="-185738"/>
            <a:r>
              <a:rPr lang="es-ES" sz="1800" dirty="0" smtClean="0">
                <a:solidFill>
                  <a:srgbClr val="1F497D">
                    <a:lumMod val="75000"/>
                  </a:srgbClr>
                </a:solidFill>
              </a:rPr>
              <a:t> Acreditar </a:t>
            </a:r>
            <a:r>
              <a:rPr lang="es-ES" sz="1800" dirty="0">
                <a:solidFill>
                  <a:srgbClr val="1F497D">
                    <a:lumMod val="75000"/>
                  </a:srgbClr>
                </a:solidFill>
              </a:rPr>
              <a:t>electrónicamente y de forma inequívoca su identidad.</a:t>
            </a:r>
          </a:p>
          <a:p>
            <a:pPr marL="541338" indent="-185738"/>
            <a:r>
              <a:rPr lang="es-ES" sz="1800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1800" dirty="0" smtClean="0">
                <a:solidFill>
                  <a:srgbClr val="1F497D">
                    <a:lumMod val="75000"/>
                  </a:srgbClr>
                </a:solidFill>
              </a:rPr>
              <a:t>Firmar </a:t>
            </a:r>
            <a:r>
              <a:rPr lang="es-ES" sz="1800" dirty="0">
                <a:solidFill>
                  <a:srgbClr val="1F497D">
                    <a:lumMod val="75000"/>
                  </a:srgbClr>
                </a:solidFill>
              </a:rPr>
              <a:t>digitalmente documentos electrónicos, otorgándoles una validez jurídica equivalente a la que les proporciona la firma manuscrita.</a:t>
            </a:r>
          </a:p>
          <a:p>
            <a:endParaRPr lang="es-ES" sz="18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3" name="Picture 2" descr="D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745" y="2852936"/>
            <a:ext cx="3817540" cy="246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2 Subtítulo"/>
          <p:cNvSpPr txBox="1">
            <a:spLocks/>
          </p:cNvSpPr>
          <p:nvPr/>
        </p:nvSpPr>
        <p:spPr>
          <a:xfrm>
            <a:off x="395536" y="2564904"/>
            <a:ext cx="5184576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600" dirty="0">
              <a:solidFill>
                <a:srgbClr val="1F497D">
                  <a:lumMod val="75000"/>
                </a:srgbClr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Incorpora </a:t>
            </a: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un pequeño circuito integrado (chip), que contiene los mismos datos que aparecen impresos en la tarjeta (datos personales, fotografía, firma digitalizada y huella dactilar digitalizada) junto con los certificados de Autenticación y de Firma Electrónica</a:t>
            </a: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  <a:endParaRPr lang="es-ES" sz="1600" dirty="0">
              <a:solidFill>
                <a:srgbClr val="1F497D">
                  <a:lumMod val="75000"/>
                </a:srgbClr>
              </a:solidFill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Cualquier </a:t>
            </a: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persona podrá realizar múltiples gestiones online de forma segura con las Administraciones Públicas, con empresas públicas y privadas, y con otros ciudadanos, a cualquier hora y sin tener que desplazarse ni hacer </a:t>
            </a: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colas.</a:t>
            </a:r>
          </a:p>
          <a:p>
            <a:pPr marL="0" indent="0">
              <a:buNone/>
            </a:pPr>
            <a:endParaRPr lang="es-ES" sz="1600" dirty="0">
              <a:solidFill>
                <a:srgbClr val="1F497D">
                  <a:lumMod val="75000"/>
                </a:srgbClr>
              </a:solidFill>
            </a:endParaRPr>
          </a:p>
          <a:p>
            <a:pPr marL="0" indent="0">
              <a:buNone/>
            </a:pPr>
            <a:r>
              <a:rPr lang="es-ES" sz="1200" dirty="0" smtClean="0">
                <a:solidFill>
                  <a:srgbClr val="1F497D">
                    <a:lumMod val="75000"/>
                  </a:srgbClr>
                </a:solidFill>
              </a:rPr>
              <a:t>Principal objetivo: un ciudadano puede identificarse y autenticarse frente a una entidad pública usando claves concertadas, sin tener que recordar claves diferentes para acceder a servicios distintos.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5852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018" y="972353"/>
            <a:ext cx="960486" cy="1160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Cl@ve</a:t>
            </a:r>
            <a:br>
              <a:rPr lang="es-ES" dirty="0" smtClean="0"/>
            </a:br>
            <a:r>
              <a:rPr lang="es-ES" sz="2800" b="0" i="1" dirty="0" smtClean="0"/>
              <a:t>Esquema general</a:t>
            </a:r>
            <a:endParaRPr lang="es-ES" b="0" i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56144" y="1445875"/>
            <a:ext cx="217164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Proveedor del servicio</a:t>
            </a:r>
            <a:b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</a:br>
            <a:r>
              <a:rPr lang="es-ES" sz="16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de administración electrónica (SP)</a:t>
            </a:r>
            <a:endParaRPr lang="es-ES" sz="16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6" name="Picture 2" descr="C:\Users\cfgomez\AppData\Local\Microsoft\Windows\Temporary Internet Files\Content.IE5\IMX99VDL\MP90044236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871" y="3862789"/>
            <a:ext cx="940187" cy="1412776"/>
          </a:xfrm>
          <a:prstGeom prst="rect">
            <a:avLst/>
          </a:prstGeom>
          <a:noFill/>
        </p:spPr>
      </p:pic>
      <p:sp>
        <p:nvSpPr>
          <p:cNvPr id="19" name="18 Rectángulo redondeado"/>
          <p:cNvSpPr/>
          <p:nvPr/>
        </p:nvSpPr>
        <p:spPr>
          <a:xfrm>
            <a:off x="763293" y="2350621"/>
            <a:ext cx="1557342" cy="914400"/>
          </a:xfrm>
          <a:prstGeom prst="roundRect">
            <a:avLst/>
          </a:prstGeom>
          <a:solidFill>
            <a:srgbClr val="FF474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Servicio de e-</a:t>
            </a:r>
            <a:r>
              <a:rPr lang="es-ES" sz="1600" dirty="0" err="1" smtClean="0"/>
              <a:t>Admon</a:t>
            </a:r>
            <a:endParaRPr lang="es-ES" sz="1600" dirty="0"/>
          </a:p>
        </p:txBody>
      </p:sp>
      <p:cxnSp>
        <p:nvCxnSpPr>
          <p:cNvPr id="20" name="19 Conector recto de flecha"/>
          <p:cNvCxnSpPr>
            <a:stCxn id="19" idx="3"/>
          </p:cNvCxnSpPr>
          <p:nvPr/>
        </p:nvCxnSpPr>
        <p:spPr>
          <a:xfrm>
            <a:off x="2320635" y="2807821"/>
            <a:ext cx="1459277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H="1" flipV="1">
            <a:off x="1541964" y="3265021"/>
            <a:ext cx="1" cy="597768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38" name="37 Grupo"/>
          <p:cNvGrpSpPr/>
          <p:nvPr/>
        </p:nvGrpSpPr>
        <p:grpSpPr>
          <a:xfrm>
            <a:off x="2555776" y="3129326"/>
            <a:ext cx="2420569" cy="3311602"/>
            <a:chOff x="2555776" y="3129326"/>
            <a:chExt cx="2420569" cy="3311602"/>
          </a:xfrm>
        </p:grpSpPr>
        <p:sp>
          <p:nvSpPr>
            <p:cNvPr id="6" name="5 Rectángulo redondeado"/>
            <p:cNvSpPr/>
            <p:nvPr/>
          </p:nvSpPr>
          <p:spPr>
            <a:xfrm>
              <a:off x="3194556" y="4654877"/>
              <a:ext cx="1143008" cy="571504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/>
                <a:t>@firma</a:t>
              </a:r>
              <a:endParaRPr lang="es-ES" b="1" dirty="0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2555776" y="5302949"/>
              <a:ext cx="242056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tx1"/>
                  </a:solidFill>
                </a:rPr>
                <a:t>Intermediador de </a:t>
              </a:r>
              <a:r>
                <a:rPr lang="es-ES" sz="1600" dirty="0" err="1" smtClean="0">
                  <a:solidFill>
                    <a:schemeClr val="tx1"/>
                  </a:solidFill>
                </a:rPr>
                <a:t>DNIe</a:t>
              </a:r>
              <a:r>
                <a:rPr lang="es-ES" sz="1600" dirty="0"/>
                <a:t/>
              </a:r>
              <a:br>
                <a:rPr lang="es-ES" sz="1600" dirty="0"/>
              </a:br>
              <a:r>
                <a:rPr lang="es-ES" sz="1600" dirty="0" smtClean="0">
                  <a:solidFill>
                    <a:schemeClr val="tx1"/>
                  </a:solidFill>
                </a:rPr>
                <a:t>y certificados reconocidos</a:t>
              </a:r>
              <a:endParaRPr lang="es-ES" sz="1600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3484232" y="5727052"/>
              <a:ext cx="56365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3" name="22 Conector recto de flecha"/>
            <p:cNvCxnSpPr>
              <a:stCxn id="6" idx="0"/>
              <a:endCxn id="30" idx="2"/>
            </p:cNvCxnSpPr>
            <p:nvPr/>
          </p:nvCxnSpPr>
          <p:spPr>
            <a:xfrm flipV="1">
              <a:off x="3766060" y="3129326"/>
              <a:ext cx="800069" cy="1525551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7" name="26 Grupo"/>
          <p:cNvGrpSpPr/>
          <p:nvPr/>
        </p:nvGrpSpPr>
        <p:grpSpPr>
          <a:xfrm>
            <a:off x="4566129" y="3129326"/>
            <a:ext cx="3750287" cy="3179994"/>
            <a:chOff x="4566129" y="3129326"/>
            <a:chExt cx="3750287" cy="3179994"/>
          </a:xfrm>
        </p:grpSpPr>
        <p:pic>
          <p:nvPicPr>
            <p:cNvPr id="17" name="16 Imagen" descr="mapa_de_europa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32030" y="5158933"/>
              <a:ext cx="1684386" cy="1150387"/>
            </a:xfrm>
            <a:prstGeom prst="rect">
              <a:avLst/>
            </a:prstGeom>
          </p:spPr>
        </p:pic>
        <p:sp>
          <p:nvSpPr>
            <p:cNvPr id="5" name="4 Rectángulo redondeado"/>
            <p:cNvSpPr/>
            <p:nvPr/>
          </p:nvSpPr>
          <p:spPr>
            <a:xfrm>
              <a:off x="5649840" y="4660007"/>
              <a:ext cx="928694" cy="571504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err="1" smtClean="0"/>
                <a:t>eIDAS</a:t>
              </a:r>
              <a:endParaRPr lang="es-ES" b="1" dirty="0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5364088" y="5302949"/>
              <a:ext cx="142876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tx1"/>
                  </a:solidFill>
                </a:rPr>
                <a:t>Intermediador de </a:t>
              </a:r>
              <a:r>
                <a:rPr lang="es-ES" sz="1600" dirty="0" err="1" smtClean="0">
                  <a:solidFill>
                    <a:schemeClr val="tx1"/>
                  </a:solidFill>
                </a:rPr>
                <a:t>eID</a:t>
              </a:r>
              <a:r>
                <a:rPr lang="es-ES" sz="1600" dirty="0" smtClean="0">
                  <a:solidFill>
                    <a:schemeClr val="tx1"/>
                  </a:solidFill>
                </a:rPr>
                <a:t> UE</a:t>
              </a:r>
              <a:endParaRPr lang="es-E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23 Conector recto de flecha"/>
            <p:cNvCxnSpPr>
              <a:stCxn id="5" idx="0"/>
              <a:endCxn id="30" idx="2"/>
            </p:cNvCxnSpPr>
            <p:nvPr/>
          </p:nvCxnSpPr>
          <p:spPr>
            <a:xfrm flipH="1" flipV="1">
              <a:off x="4566129" y="3129326"/>
              <a:ext cx="1548058" cy="1530681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6" name="25 Grupo"/>
          <p:cNvGrpSpPr/>
          <p:nvPr/>
        </p:nvGrpSpPr>
        <p:grpSpPr>
          <a:xfrm>
            <a:off x="5336385" y="2854677"/>
            <a:ext cx="3271385" cy="1633683"/>
            <a:chOff x="5336385" y="2854677"/>
            <a:chExt cx="3271385" cy="1633683"/>
          </a:xfrm>
        </p:grpSpPr>
        <p:sp>
          <p:nvSpPr>
            <p:cNvPr id="8" name="7 Rectángulo redondeado"/>
            <p:cNvSpPr/>
            <p:nvPr/>
          </p:nvSpPr>
          <p:spPr>
            <a:xfrm>
              <a:off x="6300192" y="2854677"/>
              <a:ext cx="928694" cy="57150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>
                  <a:solidFill>
                    <a:schemeClr val="tx1"/>
                  </a:solidFill>
                </a:rPr>
                <a:t>GISS</a:t>
              </a:r>
              <a:endParaRPr lang="es-ES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11 CuadroTexto"/>
            <p:cNvSpPr txBox="1"/>
            <p:nvPr/>
          </p:nvSpPr>
          <p:spPr>
            <a:xfrm>
              <a:off x="6345666" y="3657363"/>
              <a:ext cx="226210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tx1"/>
                  </a:solidFill>
                </a:rPr>
                <a:t>Proveedor de servicios de identificación y autenticación (</a:t>
              </a:r>
              <a:r>
                <a:rPr lang="es-ES" sz="1600" dirty="0" err="1" smtClean="0">
                  <a:solidFill>
                    <a:schemeClr val="tx1"/>
                  </a:solidFill>
                </a:rPr>
                <a:t>IdP</a:t>
              </a:r>
              <a:r>
                <a:rPr lang="es-ES" sz="1600" dirty="0" smtClean="0">
                  <a:solidFill>
                    <a:schemeClr val="tx1"/>
                  </a:solidFill>
                </a:rPr>
                <a:t>)</a:t>
              </a:r>
              <a:endParaRPr lang="es-E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5" name="24 Conector recto de flecha"/>
            <p:cNvCxnSpPr>
              <a:stCxn id="30" idx="3"/>
              <a:endCxn id="8" idx="1"/>
            </p:cNvCxnSpPr>
            <p:nvPr/>
          </p:nvCxnSpPr>
          <p:spPr>
            <a:xfrm>
              <a:off x="5336385" y="2854677"/>
              <a:ext cx="963807" cy="285752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28" name="Picture 3" descr="C:\Users\f0099809\Desktop\CLAVE_corregido\logo_CLAVE_02.png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r="43909"/>
          <a:stretch/>
        </p:blipFill>
        <p:spPr bwMode="auto">
          <a:xfrm>
            <a:off x="7164288" y="287414"/>
            <a:ext cx="1540513" cy="549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28 CuadroTexto"/>
          <p:cNvSpPr txBox="1"/>
          <p:nvPr/>
        </p:nvSpPr>
        <p:spPr>
          <a:xfrm>
            <a:off x="3844203" y="1980129"/>
            <a:ext cx="1428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60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es-ES" dirty="0"/>
              <a:t>Gestor de identificación</a:t>
            </a:r>
          </a:p>
        </p:txBody>
      </p:sp>
      <p:pic>
        <p:nvPicPr>
          <p:cNvPr id="30" name="Picture 3" descr="C:\Users\f0099809\Desktop\CLAVE_corregido\logo_CLAVE_02.png"/>
          <p:cNvPicPr>
            <a:picLocks noChangeAspect="1" noChangeArrowheads="1"/>
          </p:cNvPicPr>
          <p:nvPr/>
        </p:nvPicPr>
        <p:blipFill rotWithShape="1">
          <a:blip r:embed="rId8" cstate="print"/>
          <a:srcRect r="43909"/>
          <a:stretch/>
        </p:blipFill>
        <p:spPr bwMode="auto">
          <a:xfrm>
            <a:off x="3795872" y="2580028"/>
            <a:ext cx="1540513" cy="549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7" name="36 Grupo"/>
          <p:cNvGrpSpPr/>
          <p:nvPr/>
        </p:nvGrpSpPr>
        <p:grpSpPr>
          <a:xfrm>
            <a:off x="5336385" y="1124744"/>
            <a:ext cx="2786178" cy="1729933"/>
            <a:chOff x="5336385" y="1124744"/>
            <a:chExt cx="2786178" cy="1729933"/>
          </a:xfrm>
        </p:grpSpPr>
        <p:sp>
          <p:nvSpPr>
            <p:cNvPr id="7" name="6 Rectángulo redondeado"/>
            <p:cNvSpPr/>
            <p:nvPr/>
          </p:nvSpPr>
          <p:spPr>
            <a:xfrm>
              <a:off x="6588224" y="1124744"/>
              <a:ext cx="928694" cy="57150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>
                  <a:solidFill>
                    <a:schemeClr val="tx1"/>
                  </a:solidFill>
                </a:rPr>
                <a:t>AEAT</a:t>
              </a:r>
              <a:endParaRPr lang="es-E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20 Conector recto de flecha"/>
            <p:cNvCxnSpPr>
              <a:stCxn id="30" idx="3"/>
              <a:endCxn id="7" idx="1"/>
            </p:cNvCxnSpPr>
            <p:nvPr/>
          </p:nvCxnSpPr>
          <p:spPr>
            <a:xfrm flipV="1">
              <a:off x="5336385" y="1410496"/>
              <a:ext cx="1251839" cy="1444181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sp>
          <p:nvSpPr>
            <p:cNvPr id="36" name="35 CuadroTexto"/>
            <p:cNvSpPr txBox="1"/>
            <p:nvPr/>
          </p:nvSpPr>
          <p:spPr>
            <a:xfrm>
              <a:off x="5860459" y="1749031"/>
              <a:ext cx="2262104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600" dirty="0" smtClean="0">
                  <a:solidFill>
                    <a:schemeClr val="tx1"/>
                  </a:solidFill>
                </a:rPr>
                <a:t>Proveedor de servicios de identificación y autenticación (</a:t>
              </a:r>
              <a:r>
                <a:rPr lang="es-ES" sz="1600" dirty="0" err="1" smtClean="0">
                  <a:solidFill>
                    <a:schemeClr val="tx1"/>
                  </a:solidFill>
                </a:rPr>
                <a:t>IdP</a:t>
              </a:r>
              <a:r>
                <a:rPr lang="es-ES" sz="1600" dirty="0" smtClean="0">
                  <a:solidFill>
                    <a:schemeClr val="tx1"/>
                  </a:solidFill>
                </a:rPr>
                <a:t>)</a:t>
              </a:r>
              <a:endParaRPr lang="es-ES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391" y="2601642"/>
            <a:ext cx="924343" cy="110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5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Cl@ve</a:t>
            </a:r>
            <a:br>
              <a:rPr lang="es-ES" dirty="0" smtClean="0"/>
            </a:br>
            <a:r>
              <a:rPr lang="es-ES" sz="2800" b="0" i="1" dirty="0" smtClean="0"/>
              <a:t>Pasarela</a:t>
            </a:r>
            <a:endParaRPr lang="es-ES" b="0" i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829810" y="1129822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/>
              <a:t>Seguridad Social</a:t>
            </a:r>
            <a:endParaRPr lang="es-ES" b="1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1"/>
          <a:stretch/>
        </p:blipFill>
        <p:spPr bwMode="auto">
          <a:xfrm>
            <a:off x="3192096" y="1542686"/>
            <a:ext cx="3020522" cy="210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1" t="9640" r="12121"/>
          <a:stretch/>
        </p:blipFill>
        <p:spPr bwMode="auto">
          <a:xfrm>
            <a:off x="538875" y="1542687"/>
            <a:ext cx="2329459" cy="210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9" t="9959" r="12501"/>
          <a:stretch/>
        </p:blipFill>
        <p:spPr bwMode="auto">
          <a:xfrm>
            <a:off x="6516216" y="1542687"/>
            <a:ext cx="2339621" cy="210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315695" y="1129822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/>
              <a:t>AEAT</a:t>
            </a:r>
            <a:endParaRPr lang="es-ES" b="1" dirty="0"/>
          </a:p>
        </p:txBody>
      </p:sp>
      <p:sp>
        <p:nvSpPr>
          <p:cNvPr id="12" name="11 CuadroTexto"/>
          <p:cNvSpPr txBox="1"/>
          <p:nvPr/>
        </p:nvSpPr>
        <p:spPr>
          <a:xfrm>
            <a:off x="7407860" y="1092382"/>
            <a:ext cx="590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/>
              <a:t>DGT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6362279" y="109238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 dirty="0" smtClean="0"/>
              <a:t>…</a:t>
            </a:r>
            <a:endParaRPr lang="es-ES" b="1" dirty="0"/>
          </a:p>
        </p:txBody>
      </p:sp>
      <p:grpSp>
        <p:nvGrpSpPr>
          <p:cNvPr id="19" name="18 Grupo"/>
          <p:cNvGrpSpPr/>
          <p:nvPr/>
        </p:nvGrpSpPr>
        <p:grpSpPr>
          <a:xfrm>
            <a:off x="961995" y="2203725"/>
            <a:ext cx="7826215" cy="4482146"/>
            <a:chOff x="961995" y="2203725"/>
            <a:chExt cx="7826215" cy="4482146"/>
          </a:xfrm>
        </p:grpSpPr>
        <p:pic>
          <p:nvPicPr>
            <p:cNvPr id="4" name="Picture 1"/>
            <p:cNvPicPr>
              <a:picLocks noChangeAspect="1" noChangeArrowheads="1"/>
            </p:cNvPicPr>
            <p:nvPr/>
          </p:nvPicPr>
          <p:blipFill>
            <a:blip r:embed="rId6"/>
            <a:srcRect l="9375" t="10312" r="9180" b="6250"/>
            <a:stretch>
              <a:fillRect/>
            </a:stretch>
          </p:blipFill>
          <p:spPr bwMode="auto">
            <a:xfrm>
              <a:off x="961995" y="2852936"/>
              <a:ext cx="5986269" cy="3832935"/>
            </a:xfrm>
            <a:prstGeom prst="rect">
              <a:avLst/>
            </a:prstGeom>
            <a:noFill/>
            <a:ln w="9525">
              <a:solidFill>
                <a:schemeClr val="tx2">
                  <a:lumMod val="50000"/>
                </a:schemeClr>
              </a:solidFill>
              <a:miter lim="800000"/>
              <a:headEnd/>
              <a:tailEnd/>
            </a:ln>
            <a:effectLst/>
          </p:spPr>
        </p:pic>
        <p:sp>
          <p:nvSpPr>
            <p:cNvPr id="14" name="13 CuadroTexto"/>
            <p:cNvSpPr txBox="1"/>
            <p:nvPr/>
          </p:nvSpPr>
          <p:spPr>
            <a:xfrm>
              <a:off x="6252570" y="4221088"/>
              <a:ext cx="2535640" cy="230832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b="1" dirty="0" smtClean="0"/>
                <a:t>Identificación por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smtClean="0"/>
                <a:t>DNI-e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smtClean="0"/>
                <a:t>Certificados electrónicos reconocidos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smtClean="0"/>
                <a:t>Clave PIN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smtClean="0"/>
                <a:t>Clave Permanente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s-ES" dirty="0" err="1" smtClean="0"/>
                <a:t>eIDAS</a:t>
              </a:r>
              <a:endParaRPr lang="es-ES" dirty="0"/>
            </a:p>
          </p:txBody>
        </p:sp>
        <p:sp>
          <p:nvSpPr>
            <p:cNvPr id="15" name="14 Flecha derecha"/>
            <p:cNvSpPr/>
            <p:nvPr/>
          </p:nvSpPr>
          <p:spPr>
            <a:xfrm>
              <a:off x="5004048" y="5157192"/>
              <a:ext cx="1184044" cy="72008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Flecha abajo"/>
            <p:cNvSpPr/>
            <p:nvPr/>
          </p:nvSpPr>
          <p:spPr>
            <a:xfrm rot="19546738">
              <a:off x="2665913" y="2276872"/>
              <a:ext cx="648072" cy="576064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Flecha abajo"/>
            <p:cNvSpPr/>
            <p:nvPr/>
          </p:nvSpPr>
          <p:spPr>
            <a:xfrm>
              <a:off x="4283968" y="2276872"/>
              <a:ext cx="648072" cy="576064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17 Flecha abajo"/>
            <p:cNvSpPr/>
            <p:nvPr/>
          </p:nvSpPr>
          <p:spPr>
            <a:xfrm rot="2522601">
              <a:off x="6118685" y="2203725"/>
              <a:ext cx="648072" cy="576064"/>
            </a:xfrm>
            <a:prstGeom prst="down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0" name="Picture 3" descr="C:\Users\f0099809\Desktop\CLAVE_corregido\logo_CLAVE_02.png">
            <a:hlinkClick r:id="rId7"/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r="43909"/>
          <a:stretch/>
        </p:blipFill>
        <p:spPr bwMode="auto">
          <a:xfrm>
            <a:off x="7164288" y="287414"/>
            <a:ext cx="1540513" cy="549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996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640960" cy="5112568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Sistema orientado a </a:t>
            </a:r>
            <a:r>
              <a:rPr lang="es-ES" sz="2000" b="1" dirty="0">
                <a:solidFill>
                  <a:srgbClr val="1F497D">
                    <a:lumMod val="75000"/>
                  </a:srgbClr>
                </a:solidFill>
              </a:rPr>
              <a:t>unificar y simplificar el acceso electrónico </a:t>
            </a: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de los ciudadanos a los servicios públicos</a:t>
            </a:r>
          </a:p>
          <a:p>
            <a:pPr marL="742950" lvl="1" indent="-285750" algn="l">
              <a:buFont typeface="Arial" pitchFamily="34" charset="0"/>
              <a:buChar char="–"/>
            </a:pP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Principal objetivo: un ciudadano puede identificarse y autenticarse frente a una entidad pública usando claves concertadas, sin tener que recordar claves diferentes para acceder a servicios distintos</a:t>
            </a:r>
          </a:p>
          <a:p>
            <a:pPr marL="342900" lvl="0" indent="-342900" algn="l">
              <a:buFont typeface="Arial" pitchFamily="34" charset="0"/>
              <a:buChar char="•"/>
            </a:pPr>
            <a:r>
              <a:rPr lang="es-ES" sz="2000" b="1" dirty="0">
                <a:solidFill>
                  <a:srgbClr val="1F497D">
                    <a:lumMod val="75000"/>
                  </a:srgbClr>
                </a:solidFill>
              </a:rPr>
              <a:t>Complementa los sistemas </a:t>
            </a:r>
            <a:r>
              <a:rPr lang="es-ES" sz="2000" dirty="0" smtClean="0">
                <a:solidFill>
                  <a:srgbClr val="1F497D">
                    <a:lumMod val="75000"/>
                  </a:srgbClr>
                </a:solidFill>
              </a:rPr>
              <a:t>basados </a:t>
            </a: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en DNI-e y certificados electrónicos</a:t>
            </a:r>
          </a:p>
          <a:p>
            <a:pPr marL="342900" lvl="0" indent="-342900" algn="l"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Requiere </a:t>
            </a:r>
            <a:r>
              <a:rPr lang="es-ES" sz="2000" b="1" dirty="0">
                <a:solidFill>
                  <a:srgbClr val="1F497D">
                    <a:lumMod val="75000"/>
                  </a:srgbClr>
                </a:solidFill>
              </a:rPr>
              <a:t>registro previo</a:t>
            </a:r>
          </a:p>
          <a:p>
            <a:pPr marL="742950" lvl="1" indent="-285750" algn="l">
              <a:buFont typeface="Arial" pitchFamily="34" charset="0"/>
              <a:buChar char="–"/>
            </a:pP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Presencial</a:t>
            </a:r>
          </a:p>
          <a:p>
            <a:pPr marL="742950" lvl="1" indent="-285750" algn="l">
              <a:buFont typeface="Arial" pitchFamily="34" charset="0"/>
              <a:buChar char="–"/>
            </a:pP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Online: Certificado electrónico / datos conocidos por ambas partes (información tributaria</a:t>
            </a: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) / </a:t>
            </a:r>
            <a:r>
              <a:rPr lang="es-ES" sz="1600" dirty="0" err="1" smtClean="0">
                <a:solidFill>
                  <a:srgbClr val="1F497D">
                    <a:lumMod val="75000"/>
                  </a:srgbClr>
                </a:solidFill>
              </a:rPr>
              <a:t>videoidentificación</a:t>
            </a:r>
            <a:r>
              <a:rPr lang="es-ES" sz="16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  <a:endParaRPr lang="es-ES" sz="1600" dirty="0">
              <a:solidFill>
                <a:srgbClr val="1F497D">
                  <a:lumMod val="75000"/>
                </a:srgbClr>
              </a:solidFill>
            </a:endParaRPr>
          </a:p>
          <a:p>
            <a:pPr marL="342900" lvl="0" indent="-342900" algn="l">
              <a:buFont typeface="Arial" pitchFamily="34" charset="0"/>
              <a:buChar char="•"/>
            </a:pPr>
            <a:r>
              <a:rPr lang="es-ES" sz="2000" b="1" dirty="0">
                <a:solidFill>
                  <a:srgbClr val="1F497D">
                    <a:lumMod val="75000"/>
                  </a:srgbClr>
                </a:solidFill>
              </a:rPr>
              <a:t>Dos modalidades </a:t>
            </a: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de identificación electrónica basada en claves concertadas</a:t>
            </a:r>
          </a:p>
          <a:p>
            <a:pPr marL="742950" lvl="1" indent="-285750" algn="l">
              <a:buFont typeface="Arial" pitchFamily="34" charset="0"/>
              <a:buChar char="–"/>
            </a:pPr>
            <a:r>
              <a:rPr lang="es-ES" sz="1600" b="1" dirty="0" err="1">
                <a:solidFill>
                  <a:srgbClr val="1F497D">
                    <a:lumMod val="75000"/>
                  </a:srgbClr>
                </a:solidFill>
              </a:rPr>
              <a:t>Cl@ve</a:t>
            </a:r>
            <a:r>
              <a:rPr lang="es-ES" sz="1600" b="1" dirty="0">
                <a:solidFill>
                  <a:srgbClr val="1F497D">
                    <a:lumMod val="75000"/>
                  </a:srgbClr>
                </a:solidFill>
              </a:rPr>
              <a:t> PIN</a:t>
            </a: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: Usuario (NIF) + contraseña formada por dos partes, una de ellas elegida por el ciudadano, la otra un código enviado a su teléfono móvil por SMS con validez muy limitada en el tiempo. Destinado a usuarios que acceden a los servicios de forma esporádica. </a:t>
            </a:r>
          </a:p>
          <a:p>
            <a:pPr marL="742950" lvl="1" indent="-285750" algn="l">
              <a:buFont typeface="Arial" pitchFamily="34" charset="0"/>
              <a:buChar char="–"/>
            </a:pPr>
            <a:r>
              <a:rPr lang="es-ES" sz="1600" b="1" dirty="0" err="1">
                <a:solidFill>
                  <a:srgbClr val="1F497D">
                    <a:lumMod val="75000"/>
                  </a:srgbClr>
                </a:solidFill>
              </a:rPr>
              <a:t>Cl@ve</a:t>
            </a:r>
            <a:r>
              <a:rPr lang="es-ES" sz="1600" b="1" dirty="0">
                <a:solidFill>
                  <a:srgbClr val="1F497D">
                    <a:lumMod val="75000"/>
                  </a:srgbClr>
                </a:solidFill>
              </a:rPr>
              <a:t> Permanente</a:t>
            </a:r>
            <a:r>
              <a:rPr lang="es-ES" sz="1600" dirty="0">
                <a:solidFill>
                  <a:srgbClr val="1F497D">
                    <a:lumMod val="75000"/>
                  </a:srgbClr>
                </a:solidFill>
              </a:rPr>
              <a:t>: Usuario (NIF) + contraseña definida y custodiada por el ciudadano, reforzada (si se precisa) por un código enviado por SMS al móvil. </a:t>
            </a:r>
          </a:p>
          <a:p>
            <a:pPr marL="342900" lvl="0" indent="-342900" algn="l"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7" name="1 Título"/>
          <p:cNvSpPr>
            <a:spLocks noGrp="1"/>
          </p:cNvSpPr>
          <p:nvPr>
            <p:ph type="ctrTitle"/>
          </p:nvPr>
        </p:nvSpPr>
        <p:spPr>
          <a:xfrm>
            <a:off x="395536" y="0"/>
            <a:ext cx="6264696" cy="1082551"/>
          </a:xfrm>
        </p:spPr>
        <p:txBody>
          <a:bodyPr>
            <a:normAutofit/>
          </a:bodyPr>
          <a:lstStyle/>
          <a:p>
            <a:pPr algn="l"/>
            <a:r>
              <a:rPr lang="es-ES" sz="2800" b="1" dirty="0" smtClean="0"/>
              <a:t>Identificación electrónica. Sistema </a:t>
            </a:r>
            <a:r>
              <a:rPr lang="es-ES" sz="2800" b="1" dirty="0" err="1" smtClean="0"/>
              <a:t>Cl@ve</a:t>
            </a:r>
            <a:endParaRPr lang="es-ES" sz="2800" b="1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" y="6309320"/>
            <a:ext cx="1704882" cy="476672"/>
          </a:xfrm>
          <a:prstGeom prst="rect">
            <a:avLst/>
          </a:prstGeom>
        </p:spPr>
      </p:pic>
      <p:pic>
        <p:nvPicPr>
          <p:cNvPr id="6" name="Picture 3" descr="C:\Users\f0099809\Desktop\CLAVE_corregido\logo_CLAVE_02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r="43909"/>
          <a:stretch/>
        </p:blipFill>
        <p:spPr bwMode="auto">
          <a:xfrm>
            <a:off x="7164288" y="287414"/>
            <a:ext cx="1540513" cy="549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187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593722C-0DB2-4D5A-80B5-F8EAF6F7F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>
                <a:solidFill>
                  <a:srgbClr val="FF0000"/>
                </a:solidFill>
              </a:rPr>
              <a:t>Actores de </a:t>
            </a:r>
            <a:r>
              <a:rPr lang="es-ES" sz="4000" dirty="0">
                <a:solidFill>
                  <a:srgbClr val="FF0000"/>
                </a:solidFill>
              </a:rPr>
              <a:t>Cl@ve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80AFB6B9-1469-465F-A9F0-9854F20C54A9}"/>
              </a:ext>
            </a:extLst>
          </p:cNvPr>
          <p:cNvSpPr txBox="1"/>
          <p:nvPr/>
        </p:nvSpPr>
        <p:spPr>
          <a:xfrm>
            <a:off x="696509" y="1799421"/>
            <a:ext cx="2048959" cy="6104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Cl@ve Permanente</a:t>
            </a:r>
          </a:p>
          <a:p>
            <a:pPr>
              <a:spcAft>
                <a:spcPts val="200"/>
              </a:spcAft>
            </a:pP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Cl@ve Firma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DEA82F53-6135-4DF8-ACD7-14174D07FAFB}"/>
              </a:ext>
            </a:extLst>
          </p:cNvPr>
          <p:cNvSpPr txBox="1"/>
          <p:nvPr/>
        </p:nvSpPr>
        <p:spPr>
          <a:xfrm>
            <a:off x="696508" y="4845407"/>
            <a:ext cx="2693366" cy="6104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en-US"/>
            </a:defPPr>
            <a:lvl1pPr>
              <a:spcAft>
                <a:spcPts val="200"/>
              </a:spcAft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Proveedor de la Identidad</a:t>
            </a:r>
          </a:p>
          <a:p>
            <a:r>
              <a:rPr lang="es-ES" dirty="0">
                <a:solidFill>
                  <a:schemeClr val="tx1"/>
                </a:solidFill>
              </a:rPr>
              <a:t>Cl@ve Firma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D14C08D6-B941-4783-AAB7-A229C1AF4179}"/>
              </a:ext>
            </a:extLst>
          </p:cNvPr>
          <p:cNvSpPr txBox="1"/>
          <p:nvPr/>
        </p:nvSpPr>
        <p:spPr>
          <a:xfrm>
            <a:off x="6278498" y="1799421"/>
            <a:ext cx="2509020" cy="610424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en-US"/>
            </a:defPPr>
            <a:lvl1pPr>
              <a:spcAft>
                <a:spcPts val="200"/>
              </a:spcAft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Registro de ciudadanos</a:t>
            </a:r>
          </a:p>
          <a:p>
            <a:r>
              <a:rPr lang="es-ES" dirty="0">
                <a:solidFill>
                  <a:schemeClr val="tx1"/>
                </a:solidFill>
              </a:rPr>
              <a:t>Cl@ve PIN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BEAE0E6C-62AB-48D3-A82C-BFFDCB7EA04A}"/>
              </a:ext>
            </a:extLst>
          </p:cNvPr>
          <p:cNvSpPr txBox="1"/>
          <p:nvPr/>
        </p:nvSpPr>
        <p:spPr>
          <a:xfrm>
            <a:off x="5783785" y="4845408"/>
            <a:ext cx="3360215" cy="882293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>
            <a:defPPr>
              <a:defRPr lang="en-US"/>
            </a:defPPr>
            <a:lvl1pPr>
              <a:spcAft>
                <a:spcPts val="200"/>
              </a:spcAft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>
                <a:solidFill>
                  <a:schemeClr val="tx1"/>
                </a:solidFill>
              </a:rPr>
              <a:t>Responsable del Servicio Cl@ve</a:t>
            </a:r>
          </a:p>
          <a:p>
            <a:r>
              <a:rPr lang="es-ES" dirty="0">
                <a:solidFill>
                  <a:schemeClr val="tx1"/>
                </a:solidFill>
              </a:rPr>
              <a:t>Pasarela de Cl@ve</a:t>
            </a:r>
          </a:p>
          <a:p>
            <a:r>
              <a:rPr lang="es-ES" dirty="0">
                <a:solidFill>
                  <a:schemeClr val="tx1"/>
                </a:solidFill>
              </a:rPr>
              <a:t>Cl@ve SIM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xmlns="" id="{FD4D5D47-26A1-45C0-A038-AB8243DF4924}"/>
              </a:ext>
            </a:extLst>
          </p:cNvPr>
          <p:cNvCxnSpPr>
            <a:cxnSpLocks/>
          </p:cNvCxnSpPr>
          <p:nvPr/>
        </p:nvCxnSpPr>
        <p:spPr>
          <a:xfrm>
            <a:off x="4337524" y="1403350"/>
            <a:ext cx="0" cy="4428898"/>
          </a:xfrm>
          <a:prstGeom prst="line">
            <a:avLst/>
          </a:prstGeom>
          <a:ln w="38100" cmpd="sng">
            <a:solidFill>
              <a:schemeClr val="accent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xmlns="" id="{D52FEF10-7D8F-44E4-B17C-F7789593B1A9}"/>
              </a:ext>
            </a:extLst>
          </p:cNvPr>
          <p:cNvCxnSpPr>
            <a:cxnSpLocks/>
          </p:cNvCxnSpPr>
          <p:nvPr/>
        </p:nvCxnSpPr>
        <p:spPr>
          <a:xfrm flipH="1">
            <a:off x="1909823" y="3429000"/>
            <a:ext cx="5008944" cy="0"/>
          </a:xfrm>
          <a:prstGeom prst="line">
            <a:avLst/>
          </a:prstGeom>
          <a:ln w="38100" cmpd="sng">
            <a:solidFill>
              <a:schemeClr val="accent2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Imagen 29" descr="Logotipo&#10;&#10;Descripción generada automáticamente">
            <a:extLst>
              <a:ext uri="{FF2B5EF4-FFF2-40B4-BE49-F238E27FC236}">
                <a16:creationId xmlns:a16="http://schemas.microsoft.com/office/drawing/2014/main" xmlns="" id="{4D45C0C3-60FD-40E8-AA01-A52B3BC8E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08" y="3904258"/>
            <a:ext cx="1614828" cy="657263"/>
          </a:xfrm>
          <a:prstGeom prst="rect">
            <a:avLst/>
          </a:prstGeom>
        </p:spPr>
      </p:pic>
      <p:pic>
        <p:nvPicPr>
          <p:cNvPr id="32" name="Imagen 31" descr="Texto&#10;&#10;Descripción generada automáticamente">
            <a:extLst>
              <a:ext uri="{FF2B5EF4-FFF2-40B4-BE49-F238E27FC236}">
                <a16:creationId xmlns:a16="http://schemas.microsoft.com/office/drawing/2014/main" xmlns="" id="{B2298823-C1DA-436E-B7AB-FEFC4E78D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098" y="3774241"/>
            <a:ext cx="1375940" cy="917294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77640501-3A3A-4891-9798-F12788EE81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549" y="2532868"/>
            <a:ext cx="1524347" cy="444601"/>
          </a:xfrm>
          <a:prstGeom prst="rect">
            <a:avLst/>
          </a:prstGeom>
        </p:spPr>
      </p:pic>
      <p:pic>
        <p:nvPicPr>
          <p:cNvPr id="36" name="Imagen 35" descr="Logotipo&#10;&#10;Descripción generada automáticamente">
            <a:extLst>
              <a:ext uri="{FF2B5EF4-FFF2-40B4-BE49-F238E27FC236}">
                <a16:creationId xmlns:a16="http://schemas.microsoft.com/office/drawing/2014/main" xmlns="" id="{3FA1404C-1122-4F2A-915F-1D0094BEDD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097" y="2252912"/>
            <a:ext cx="1143003" cy="890590"/>
          </a:xfrm>
          <a:prstGeom prst="rect">
            <a:avLst/>
          </a:prstGeom>
        </p:spPr>
      </p:pic>
      <p:pic>
        <p:nvPicPr>
          <p:cNvPr id="16" name="Picture 3" descr="C:\Users\f0099809\Desktop\CLAVE_corregido\logo_CLAVE_02.pn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/>
          <a:srcRect r="43909"/>
          <a:stretch/>
        </p:blipFill>
        <p:spPr bwMode="auto">
          <a:xfrm>
            <a:off x="7164288" y="287414"/>
            <a:ext cx="1540513" cy="5492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2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f0099809\Desktop\CLAVE_corregido\logo_CLAVE_02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/>
          <a:srcRect r="43909"/>
          <a:stretch/>
        </p:blipFill>
        <p:spPr bwMode="auto">
          <a:xfrm>
            <a:off x="7740352" y="287414"/>
            <a:ext cx="928428" cy="3310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2" descr="Inserted picture RelID: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5850" y="1973263"/>
            <a:ext cx="0" cy="0"/>
          </a:xfrm>
          <a:prstGeom prst="rect">
            <a:avLst/>
          </a:prstGeom>
        </p:spPr>
      </p:pic>
      <p:pic>
        <p:nvPicPr>
          <p:cNvPr id="9" name="Picture 3" descr="Inserted picture RelID: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75" y="2630488"/>
            <a:ext cx="0" cy="0"/>
          </a:xfrm>
          <a:prstGeom prst="rect">
            <a:avLst/>
          </a:prstGeom>
          <a:ln w="12700">
            <a:solidFill>
              <a:srgbClr val="4682B4"/>
            </a:solidFill>
            <a:prstDash val="solid"/>
          </a:ln>
        </p:spPr>
      </p:pic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4593722C-0DB2-4D5A-80B5-F8EAF6F7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0630"/>
            <a:ext cx="8229600" cy="858753"/>
          </a:xfrm>
        </p:spPr>
        <p:txBody>
          <a:bodyPr/>
          <a:lstStyle/>
          <a:p>
            <a:r>
              <a:rPr lang="es-ES" sz="3600" b="1" dirty="0" err="1" smtClean="0">
                <a:solidFill>
                  <a:srgbClr val="FF0000"/>
                </a:solidFill>
              </a:rPr>
              <a:t>Cl@ve</a:t>
            </a:r>
            <a:r>
              <a:rPr lang="es-ES" sz="3600" b="1" dirty="0" smtClean="0">
                <a:solidFill>
                  <a:srgbClr val="FF0000"/>
                </a:solidFill>
              </a:rPr>
              <a:t> en cifras</a:t>
            </a:r>
            <a:endParaRPr lang="es-ES" sz="3600" b="1" dirty="0">
              <a:solidFill>
                <a:srgbClr val="FF0000"/>
              </a:solidFill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xmlns="" id="{FF2F9372-BA6D-4B85-A2C7-E26D60B4E20D}"/>
              </a:ext>
            </a:extLst>
          </p:cNvPr>
          <p:cNvSpPr txBox="1">
            <a:spLocks/>
          </p:cNvSpPr>
          <p:nvPr/>
        </p:nvSpPr>
        <p:spPr>
          <a:xfrm>
            <a:off x="611560" y="1340769"/>
            <a:ext cx="7952372" cy="266429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400" dirty="0" smtClean="0"/>
              <a:t>14.082.829 usuarios registrados en </a:t>
            </a:r>
            <a:r>
              <a:rPr lang="es-ES" sz="2400" dirty="0" err="1" smtClean="0"/>
              <a:t>Cl@ve</a:t>
            </a:r>
            <a:endParaRPr lang="es-ES" sz="2400" dirty="0" smtClean="0"/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100" dirty="0" smtClean="0"/>
              <a:t>Nivel Básico      45 %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s-ES" sz="2100" dirty="0" smtClean="0"/>
              <a:t>Nivel Alto	 55 %</a:t>
            </a:r>
          </a:p>
          <a:p>
            <a:r>
              <a:rPr lang="es-ES" sz="2400" dirty="0" smtClean="0"/>
              <a:t>7.536.567 de usuarios activos en </a:t>
            </a:r>
            <a:r>
              <a:rPr lang="es-ES" sz="2400" dirty="0" err="1" smtClean="0"/>
              <a:t>Cl@ve</a:t>
            </a:r>
            <a:r>
              <a:rPr lang="es-ES" sz="2400" dirty="0" smtClean="0"/>
              <a:t> Permanente.</a:t>
            </a:r>
          </a:p>
          <a:p>
            <a:r>
              <a:rPr lang="es-ES" sz="2400" dirty="0" smtClean="0"/>
              <a:t>Autenticaciones en la pasarela </a:t>
            </a:r>
            <a:r>
              <a:rPr lang="es-ES" sz="2400" dirty="0" err="1" smtClean="0"/>
              <a:t>Cl@ve</a:t>
            </a:r>
            <a:r>
              <a:rPr lang="es-ES" sz="2400" dirty="0" smtClean="0"/>
              <a:t> (&gt; 60 M / mes)</a:t>
            </a:r>
          </a:p>
          <a:p>
            <a:r>
              <a:rPr lang="es-ES" sz="2400" dirty="0" smtClean="0"/>
              <a:t>Firmas electrónicas con </a:t>
            </a:r>
            <a:r>
              <a:rPr lang="es-ES" sz="2400" dirty="0" err="1" smtClean="0"/>
              <a:t>Cl@ve</a:t>
            </a:r>
            <a:r>
              <a:rPr lang="es-ES" sz="2400" dirty="0" smtClean="0"/>
              <a:t> Firma (&gt; 200.000 / mes)</a:t>
            </a:r>
          </a:p>
          <a:p>
            <a:endParaRPr lang="es-ES" sz="2400" dirty="0" smtClean="0"/>
          </a:p>
          <a:p>
            <a:endParaRPr lang="es-ES" sz="2400" dirty="0"/>
          </a:p>
        </p:txBody>
      </p:sp>
      <p:grpSp>
        <p:nvGrpSpPr>
          <p:cNvPr id="12" name="11 Grupo"/>
          <p:cNvGrpSpPr/>
          <p:nvPr/>
        </p:nvGrpSpPr>
        <p:grpSpPr>
          <a:xfrm>
            <a:off x="7172434" y="4269672"/>
            <a:ext cx="1737337" cy="2024658"/>
            <a:chOff x="539552" y="2135168"/>
            <a:chExt cx="1737337" cy="2024658"/>
          </a:xfrm>
        </p:grpSpPr>
        <p:sp>
          <p:nvSpPr>
            <p:cNvPr id="13" name="12 Rectángulo"/>
            <p:cNvSpPr/>
            <p:nvPr/>
          </p:nvSpPr>
          <p:spPr>
            <a:xfrm>
              <a:off x="539552" y="2135168"/>
              <a:ext cx="1737336" cy="2024658"/>
            </a:xfrm>
            <a:prstGeom prst="rect">
              <a:avLst/>
            </a:prstGeom>
            <a:ln w="31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14" name="13 Grupo"/>
            <p:cNvGrpSpPr/>
            <p:nvPr/>
          </p:nvGrpSpPr>
          <p:grpSpPr>
            <a:xfrm>
              <a:off x="602416" y="2177501"/>
              <a:ext cx="1674473" cy="1982325"/>
              <a:chOff x="1002345" y="1008823"/>
              <a:chExt cx="1674473" cy="1982325"/>
            </a:xfrm>
          </p:grpSpPr>
          <p:pic>
            <p:nvPicPr>
              <p:cNvPr id="15" name="Picture 2" descr="Resultado de imagen de administraciÃ³n pÃºblica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679" t="9040" r="12676"/>
              <a:stretch/>
            </p:blipFill>
            <p:spPr bwMode="auto">
              <a:xfrm>
                <a:off x="1002345" y="1008823"/>
                <a:ext cx="1674473" cy="103647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15 Rectángulo"/>
              <p:cNvSpPr/>
              <p:nvPr/>
            </p:nvSpPr>
            <p:spPr>
              <a:xfrm>
                <a:off x="1136184" y="1913930"/>
                <a:ext cx="1406795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s-ES" sz="2800" b="1" dirty="0" smtClean="0"/>
                  <a:t>7.606</a:t>
                </a:r>
                <a:r>
                  <a:rPr lang="es-ES" sz="2000" b="1" dirty="0" smtClean="0"/>
                  <a:t/>
                </a:r>
                <a:br>
                  <a:rPr lang="es-ES" sz="2000" b="1" dirty="0" smtClean="0"/>
                </a:br>
                <a:r>
                  <a:rPr lang="es-ES" sz="2000" b="1" dirty="0" smtClean="0"/>
                  <a:t>organismos</a:t>
                </a:r>
                <a:br>
                  <a:rPr lang="es-ES" sz="2000" b="1" dirty="0" smtClean="0"/>
                </a:br>
                <a:r>
                  <a:rPr lang="es-ES" sz="1600" i="1" dirty="0" smtClean="0"/>
                  <a:t>(95% EELL)</a:t>
                </a:r>
                <a:endParaRPr lang="es-ES" sz="2000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268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@firma validación</a:t>
            </a:r>
            <a:br>
              <a:rPr lang="es-ES" dirty="0" smtClean="0"/>
            </a:br>
            <a:r>
              <a:rPr lang="es-ES" sz="2400" b="0" i="1" dirty="0" smtClean="0"/>
              <a:t>Principio de funcionamiento</a:t>
            </a:r>
            <a:endParaRPr lang="es-ES" sz="2400" b="0" i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74638"/>
            <a:ext cx="1444188" cy="5228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17 Grupo"/>
          <p:cNvGrpSpPr/>
          <p:nvPr/>
        </p:nvGrpSpPr>
        <p:grpSpPr>
          <a:xfrm>
            <a:off x="2296653" y="3299623"/>
            <a:ext cx="4750333" cy="3020431"/>
            <a:chOff x="2119541" y="3164763"/>
            <a:chExt cx="4750333" cy="3020431"/>
          </a:xfrm>
        </p:grpSpPr>
        <p:cxnSp>
          <p:nvCxnSpPr>
            <p:cNvPr id="19" name="18 Conector recto"/>
            <p:cNvCxnSpPr/>
            <p:nvPr/>
          </p:nvCxnSpPr>
          <p:spPr>
            <a:xfrm>
              <a:off x="2631387" y="3788602"/>
              <a:ext cx="4131024" cy="301122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 flipV="1">
              <a:off x="2430618" y="3164763"/>
              <a:ext cx="4112606" cy="613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 flipV="1">
              <a:off x="2514808" y="3226095"/>
              <a:ext cx="4355066" cy="3679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 flipV="1">
              <a:off x="2514808" y="3263456"/>
              <a:ext cx="4247603" cy="7947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 flipV="1">
              <a:off x="2149369" y="3462035"/>
              <a:ext cx="4145887" cy="20736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 flipV="1">
              <a:off x="2592729" y="3594089"/>
              <a:ext cx="3716992" cy="2319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>
              <a:off x="2416120" y="3358294"/>
              <a:ext cx="4401088" cy="699874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 flipV="1">
              <a:off x="2604677" y="4089819"/>
              <a:ext cx="4212531" cy="684721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 flipV="1">
              <a:off x="2119541" y="4268742"/>
              <a:ext cx="4190180" cy="1287976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 flipV="1">
              <a:off x="2707440" y="4330074"/>
              <a:ext cx="3602281" cy="1541483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2292898" y="3441442"/>
              <a:ext cx="4016823" cy="107263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33 Conector recto"/>
            <p:cNvCxnSpPr/>
            <p:nvPr/>
          </p:nvCxnSpPr>
          <p:spPr>
            <a:xfrm>
              <a:off x="2361758" y="4089724"/>
              <a:ext cx="3947963" cy="555190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34 Conector recto"/>
            <p:cNvCxnSpPr/>
            <p:nvPr/>
          </p:nvCxnSpPr>
          <p:spPr>
            <a:xfrm flipV="1">
              <a:off x="2514808" y="4759400"/>
              <a:ext cx="3794913" cy="30667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 flipV="1">
              <a:off x="2286849" y="4820732"/>
              <a:ext cx="4022872" cy="735987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36 Conector recto"/>
            <p:cNvCxnSpPr/>
            <p:nvPr/>
          </p:nvCxnSpPr>
          <p:spPr>
            <a:xfrm flipV="1">
              <a:off x="2361758" y="4828296"/>
              <a:ext cx="4400653" cy="1164921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37 Conector recto"/>
            <p:cNvCxnSpPr/>
            <p:nvPr/>
          </p:nvCxnSpPr>
          <p:spPr>
            <a:xfrm>
              <a:off x="2292898" y="3532756"/>
              <a:ext cx="4016823" cy="165597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38 Conector recto"/>
            <p:cNvCxnSpPr/>
            <p:nvPr/>
          </p:nvCxnSpPr>
          <p:spPr>
            <a:xfrm>
              <a:off x="2228160" y="4146078"/>
              <a:ext cx="4081561" cy="1173489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39 Conector recto"/>
            <p:cNvCxnSpPr/>
            <p:nvPr/>
          </p:nvCxnSpPr>
          <p:spPr>
            <a:xfrm>
              <a:off x="2484980" y="4787688"/>
              <a:ext cx="3824741" cy="646366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40 Conector recto"/>
            <p:cNvCxnSpPr/>
            <p:nvPr/>
          </p:nvCxnSpPr>
          <p:spPr>
            <a:xfrm flipV="1">
              <a:off x="2149369" y="5495387"/>
              <a:ext cx="4160352" cy="30046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41 Conector recto"/>
            <p:cNvCxnSpPr/>
            <p:nvPr/>
          </p:nvCxnSpPr>
          <p:spPr>
            <a:xfrm flipV="1">
              <a:off x="2545383" y="5556719"/>
              <a:ext cx="3764338" cy="487424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42 Conector recto"/>
            <p:cNvCxnSpPr/>
            <p:nvPr/>
          </p:nvCxnSpPr>
          <p:spPr>
            <a:xfrm>
              <a:off x="2484980" y="3808751"/>
              <a:ext cx="3824740" cy="2039089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43 Conector recto"/>
            <p:cNvCxnSpPr/>
            <p:nvPr/>
          </p:nvCxnSpPr>
          <p:spPr>
            <a:xfrm>
              <a:off x="2416120" y="4311348"/>
              <a:ext cx="3893600" cy="1645042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>
              <a:off x="2631387" y="4828295"/>
              <a:ext cx="3678334" cy="1258748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45 Conector recto"/>
            <p:cNvCxnSpPr/>
            <p:nvPr/>
          </p:nvCxnSpPr>
          <p:spPr>
            <a:xfrm>
              <a:off x="2286849" y="5679383"/>
              <a:ext cx="4053061" cy="467568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>
              <a:off x="2265949" y="6108708"/>
              <a:ext cx="4043772" cy="76486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47 Grupo"/>
          <p:cNvGrpSpPr/>
          <p:nvPr/>
        </p:nvGrpSpPr>
        <p:grpSpPr>
          <a:xfrm>
            <a:off x="1146250" y="2809341"/>
            <a:ext cx="6738118" cy="3683393"/>
            <a:chOff x="1146250" y="2935200"/>
            <a:chExt cx="6738118" cy="3683393"/>
          </a:xfrm>
        </p:grpSpPr>
        <p:sp>
          <p:nvSpPr>
            <p:cNvPr id="49" name="48 Rectángulo"/>
            <p:cNvSpPr/>
            <p:nvPr/>
          </p:nvSpPr>
          <p:spPr>
            <a:xfrm>
              <a:off x="1234344" y="2935200"/>
              <a:ext cx="6650024" cy="36833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0" name="49 Conector recto"/>
            <p:cNvCxnSpPr>
              <a:endCxn id="81" idx="1"/>
            </p:cNvCxnSpPr>
            <p:nvPr/>
          </p:nvCxnSpPr>
          <p:spPr>
            <a:xfrm flipV="1">
              <a:off x="5243003" y="4224679"/>
              <a:ext cx="1256718" cy="13700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/>
            <p:nvPr/>
          </p:nvCxnSpPr>
          <p:spPr>
            <a:xfrm>
              <a:off x="1893946" y="3524175"/>
              <a:ext cx="2012777" cy="7468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51 Conector recto"/>
            <p:cNvCxnSpPr/>
            <p:nvPr/>
          </p:nvCxnSpPr>
          <p:spPr>
            <a:xfrm>
              <a:off x="2086028" y="4049320"/>
              <a:ext cx="1820695" cy="55192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52 Conector recto"/>
            <p:cNvCxnSpPr>
              <a:stCxn id="71" idx="7"/>
              <a:endCxn id="80" idx="1"/>
            </p:cNvCxnSpPr>
            <p:nvPr/>
          </p:nvCxnSpPr>
          <p:spPr>
            <a:xfrm flipV="1">
              <a:off x="5266701" y="3643171"/>
              <a:ext cx="1233020" cy="4486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61"/>
            <p:cNvSpPr>
              <a:spLocks noChangeArrowheads="1"/>
            </p:cNvSpPr>
            <p:nvPr/>
          </p:nvSpPr>
          <p:spPr bwMode="auto">
            <a:xfrm>
              <a:off x="1288245" y="5911727"/>
              <a:ext cx="161875" cy="209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5" name="Rectangle 62"/>
            <p:cNvSpPr>
              <a:spLocks noChangeArrowheads="1"/>
            </p:cNvSpPr>
            <p:nvPr/>
          </p:nvSpPr>
          <p:spPr bwMode="auto">
            <a:xfrm>
              <a:off x="2002485" y="5922832"/>
              <a:ext cx="161875" cy="209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6" name="Rectangle 63"/>
            <p:cNvSpPr>
              <a:spLocks noChangeArrowheads="1"/>
            </p:cNvSpPr>
            <p:nvPr/>
          </p:nvSpPr>
          <p:spPr bwMode="auto">
            <a:xfrm>
              <a:off x="1222927" y="6144937"/>
              <a:ext cx="161875" cy="209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7" name="Rectangle 64"/>
            <p:cNvSpPr>
              <a:spLocks noChangeArrowheads="1"/>
            </p:cNvSpPr>
            <p:nvPr/>
          </p:nvSpPr>
          <p:spPr bwMode="auto">
            <a:xfrm>
              <a:off x="2066383" y="6167148"/>
              <a:ext cx="161875" cy="209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58" name="Rectangle 65"/>
            <p:cNvSpPr>
              <a:spLocks noChangeArrowheads="1"/>
            </p:cNvSpPr>
            <p:nvPr/>
          </p:nvSpPr>
          <p:spPr bwMode="auto">
            <a:xfrm>
              <a:off x="1146250" y="5567463"/>
              <a:ext cx="161875" cy="2096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59" name="58 Conector recto"/>
            <p:cNvCxnSpPr>
              <a:endCxn id="82" idx="1"/>
            </p:cNvCxnSpPr>
            <p:nvPr/>
          </p:nvCxnSpPr>
          <p:spPr>
            <a:xfrm>
              <a:off x="5073674" y="4639803"/>
              <a:ext cx="1426047" cy="228184"/>
            </a:xfrm>
            <a:prstGeom prst="line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59 Conector recto"/>
            <p:cNvCxnSpPr/>
            <p:nvPr/>
          </p:nvCxnSpPr>
          <p:spPr>
            <a:xfrm>
              <a:off x="1674746" y="4002209"/>
              <a:ext cx="2231977" cy="777494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60 Conector recto"/>
            <p:cNvCxnSpPr/>
            <p:nvPr/>
          </p:nvCxnSpPr>
          <p:spPr>
            <a:xfrm>
              <a:off x="1893946" y="4390956"/>
              <a:ext cx="2206003" cy="54271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61 Conector recto"/>
            <p:cNvCxnSpPr/>
            <p:nvPr/>
          </p:nvCxnSpPr>
          <p:spPr>
            <a:xfrm>
              <a:off x="2002485" y="4749498"/>
              <a:ext cx="1763803" cy="208659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62 Conector recto"/>
            <p:cNvCxnSpPr/>
            <p:nvPr/>
          </p:nvCxnSpPr>
          <p:spPr>
            <a:xfrm flipV="1">
              <a:off x="1970807" y="4896088"/>
              <a:ext cx="1935916" cy="774232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63 Conector recto"/>
            <p:cNvCxnSpPr>
              <a:endCxn id="78" idx="1"/>
            </p:cNvCxnSpPr>
            <p:nvPr/>
          </p:nvCxnSpPr>
          <p:spPr>
            <a:xfrm>
              <a:off x="5009266" y="4770229"/>
              <a:ext cx="1469075" cy="731523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64 Conector recto"/>
            <p:cNvCxnSpPr/>
            <p:nvPr/>
          </p:nvCxnSpPr>
          <p:spPr>
            <a:xfrm>
              <a:off x="1970807" y="3810439"/>
              <a:ext cx="2241153" cy="825571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65 Conector recto"/>
            <p:cNvCxnSpPr/>
            <p:nvPr/>
          </p:nvCxnSpPr>
          <p:spPr>
            <a:xfrm flipV="1">
              <a:off x="1970807" y="5147131"/>
              <a:ext cx="1935916" cy="880507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66 Conector recto"/>
            <p:cNvCxnSpPr>
              <a:endCxn id="79" idx="1"/>
            </p:cNvCxnSpPr>
            <p:nvPr/>
          </p:nvCxnSpPr>
          <p:spPr>
            <a:xfrm>
              <a:off x="4532215" y="4697204"/>
              <a:ext cx="1948788" cy="1422057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67 Conector recto"/>
            <p:cNvCxnSpPr/>
            <p:nvPr/>
          </p:nvCxnSpPr>
          <p:spPr>
            <a:xfrm flipV="1">
              <a:off x="1384803" y="5015419"/>
              <a:ext cx="2521921" cy="1012219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68 Conector recto"/>
            <p:cNvCxnSpPr>
              <a:endCxn id="71" idx="3"/>
            </p:cNvCxnSpPr>
            <p:nvPr/>
          </p:nvCxnSpPr>
          <p:spPr>
            <a:xfrm flipV="1">
              <a:off x="1970807" y="5450390"/>
              <a:ext cx="1795481" cy="739892"/>
            </a:xfrm>
            <a:prstGeom prst="line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 Box 6"/>
            <p:cNvSpPr txBox="1">
              <a:spLocks noChangeArrowheads="1"/>
            </p:cNvSpPr>
            <p:nvPr/>
          </p:nvSpPr>
          <p:spPr bwMode="auto">
            <a:xfrm>
              <a:off x="3454399" y="3754249"/>
              <a:ext cx="2132193" cy="2022826"/>
            </a:xfrm>
            <a:prstGeom prst="rect">
              <a:avLst/>
            </a:prstGeom>
            <a:solidFill>
              <a:srgbClr val="000080"/>
            </a:solidFill>
            <a:ln w="9525">
              <a:noFill/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b="1">
                <a:solidFill>
                  <a:srgbClr val="FFFFCC"/>
                </a:solidFill>
              </a:endParaRPr>
            </a:p>
          </p:txBody>
        </p:sp>
        <p:sp>
          <p:nvSpPr>
            <p:cNvPr id="71" name="Oval 7"/>
            <p:cNvSpPr>
              <a:spLocks noChangeArrowheads="1"/>
            </p:cNvSpPr>
            <p:nvPr/>
          </p:nvSpPr>
          <p:spPr bwMode="auto">
            <a:xfrm>
              <a:off x="3455543" y="3810439"/>
              <a:ext cx="2121904" cy="1921323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900" b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1200" b="1" i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1200" b="1" i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1200" b="1" i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1200" b="1" i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1200" b="1" i="1" dirty="0">
                <a:solidFill>
                  <a:schemeClr val="tx1"/>
                </a:solidFill>
              </a:endParaRP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S" sz="300" b="1" i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72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4019070" y="4039943"/>
            <a:ext cx="580697" cy="775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26" name="Visio" r:id="rId5" imgW="828013" imgH="1127600" progId="Visio.Drawing.11">
                    <p:embed/>
                  </p:oleObj>
                </mc:Choice>
                <mc:Fallback>
                  <p:oleObj name="Visio" r:id="rId5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19070" y="4039943"/>
                          <a:ext cx="580697" cy="775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AutoShape 10"/>
            <p:cNvSpPr>
              <a:spLocks noChangeArrowheads="1"/>
            </p:cNvSpPr>
            <p:nvPr/>
          </p:nvSpPr>
          <p:spPr bwMode="auto">
            <a:xfrm>
              <a:off x="4460207" y="4601248"/>
              <a:ext cx="285536" cy="356909"/>
            </a:xfrm>
            <a:prstGeom prst="can">
              <a:avLst>
                <a:gd name="adj" fmla="val 27187"/>
              </a:avLst>
            </a:prstGeom>
            <a:solidFill>
              <a:srgbClr val="003366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s-ES"/>
            </a:p>
          </p:txBody>
        </p:sp>
        <p:pic>
          <p:nvPicPr>
            <p:cNvPr id="74" name="Picture 11" descr="D:\CONECTA\eDNI\@firma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51920" y="5013176"/>
              <a:ext cx="1325153" cy="441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12" descr="C:\Archivos de programa\Microsoft Office\Clipart\standard\stddir1\BD06937_.WM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170995" y="5359460"/>
              <a:ext cx="378329" cy="338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6" name="75 CuadroTexto"/>
          <p:cNvSpPr txBox="1"/>
          <p:nvPr/>
        </p:nvSpPr>
        <p:spPr>
          <a:xfrm>
            <a:off x="467544" y="1340768"/>
            <a:ext cx="820891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spcBef>
                <a:spcPts val="3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Facilita el desarrollo de servicios electrónicos </a:t>
            </a:r>
            <a:r>
              <a:rPr lang="es-ES" sz="2000" b="1" dirty="0">
                <a:solidFill>
                  <a:schemeClr val="tx2"/>
                </a:solidFill>
              </a:rPr>
              <a:t>a las </a:t>
            </a:r>
            <a:r>
              <a:rPr lang="es-ES" sz="2000" b="1" dirty="0" smtClean="0">
                <a:solidFill>
                  <a:schemeClr val="tx2"/>
                </a:solidFill>
              </a:rPr>
              <a:t>AAPP/Organismos…</a:t>
            </a:r>
            <a:endParaRPr lang="es-ES" sz="2000" b="1" dirty="0">
              <a:solidFill>
                <a:schemeClr val="tx2"/>
              </a:solidFill>
            </a:endParaRPr>
          </a:p>
          <a:p>
            <a:pPr indent="-342900">
              <a:spcBef>
                <a:spcPts val="300"/>
              </a:spcBef>
            </a:pPr>
            <a:r>
              <a:rPr lang="es-ES" sz="2000" b="1" dirty="0" smtClean="0">
                <a:solidFill>
                  <a:schemeClr val="tx2"/>
                </a:solidFill>
              </a:rPr>
              <a:t>validando certificados y firmas electrónicas …</a:t>
            </a:r>
          </a:p>
          <a:p>
            <a:pPr indent="-342900">
              <a:spcBef>
                <a:spcPts val="300"/>
              </a:spcBef>
            </a:pPr>
            <a:r>
              <a:rPr lang="es-ES" sz="2000" b="1" dirty="0" err="1" smtClean="0">
                <a:solidFill>
                  <a:schemeClr val="tx2"/>
                </a:solidFill>
              </a:rPr>
              <a:t>interoperando</a:t>
            </a:r>
            <a:r>
              <a:rPr lang="es-ES" sz="2000" b="1" dirty="0" smtClean="0">
                <a:solidFill>
                  <a:schemeClr val="tx2"/>
                </a:solidFill>
              </a:rPr>
              <a:t> con los Prestadores de Servicios de Certificación reconocidos</a:t>
            </a:r>
          </a:p>
        </p:txBody>
      </p:sp>
      <p:grpSp>
        <p:nvGrpSpPr>
          <p:cNvPr id="77" name="76 Grupo"/>
          <p:cNvGrpSpPr/>
          <p:nvPr/>
        </p:nvGrpSpPr>
        <p:grpSpPr>
          <a:xfrm>
            <a:off x="323528" y="2780928"/>
            <a:ext cx="8640960" cy="3884840"/>
            <a:chOff x="323528" y="2906787"/>
            <a:chExt cx="8640960" cy="3884840"/>
          </a:xfrm>
        </p:grpSpPr>
        <p:sp>
          <p:nvSpPr>
            <p:cNvPr id="78" name="Rectangle 14"/>
            <p:cNvSpPr>
              <a:spLocks noChangeArrowheads="1"/>
            </p:cNvSpPr>
            <p:nvPr/>
          </p:nvSpPr>
          <p:spPr bwMode="auto">
            <a:xfrm>
              <a:off x="6478341" y="5372743"/>
              <a:ext cx="2163982" cy="50973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r" defTabSz="449263" ea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Comunidades</a:t>
              </a:r>
              <a:b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</a:b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Autónomas</a:t>
              </a:r>
              <a:endParaRPr lang="es-ES" sz="1400" b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79" name="Rectangle 15"/>
            <p:cNvSpPr>
              <a:spLocks noChangeArrowheads="1"/>
            </p:cNvSpPr>
            <p:nvPr/>
          </p:nvSpPr>
          <p:spPr bwMode="auto">
            <a:xfrm>
              <a:off x="6481003" y="6004556"/>
              <a:ext cx="2158658" cy="48112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r" defTabSz="449263" ea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Entidades Locales</a:t>
              </a:r>
              <a:endParaRPr lang="es-ES" sz="1400" b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0" name="Rectangle 16"/>
            <p:cNvSpPr>
              <a:spLocks noChangeArrowheads="1"/>
            </p:cNvSpPr>
            <p:nvPr/>
          </p:nvSpPr>
          <p:spPr bwMode="auto">
            <a:xfrm>
              <a:off x="6499721" y="3367859"/>
              <a:ext cx="2121222" cy="55062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r" defTabSz="449263" ea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Ministerios</a:t>
              </a:r>
              <a:endParaRPr lang="es-ES" sz="1400" b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1" name="Rectangle 17"/>
            <p:cNvSpPr>
              <a:spLocks noChangeArrowheads="1"/>
            </p:cNvSpPr>
            <p:nvPr/>
          </p:nvSpPr>
          <p:spPr bwMode="auto">
            <a:xfrm>
              <a:off x="6499721" y="4075226"/>
              <a:ext cx="2121222" cy="55062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r" defTabSz="449263" ea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Entidades públicas</a:t>
              </a:r>
              <a:endParaRPr lang="es-ES" sz="1400" b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2" name="Rectangle 18"/>
            <p:cNvSpPr>
              <a:spLocks noChangeArrowheads="1"/>
            </p:cNvSpPr>
            <p:nvPr/>
          </p:nvSpPr>
          <p:spPr bwMode="auto">
            <a:xfrm>
              <a:off x="6499721" y="4718534"/>
              <a:ext cx="2121222" cy="55062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r" defTabSz="449263" ea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sz="1400" b="1" smtClean="0">
                  <a:solidFill>
                    <a:schemeClr val="bg1"/>
                  </a:solidFill>
                  <a:ea typeface="Arial Unicode MS" pitchFamily="34" charset="-128"/>
                  <a:cs typeface="Arial Unicode MS" pitchFamily="34" charset="-128"/>
                </a:rPr>
                <a:t>Agencias públicas</a:t>
              </a:r>
              <a:endParaRPr lang="es-ES" sz="1400" b="1">
                <a:solidFill>
                  <a:schemeClr val="bg1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3" name="Text Box 27"/>
            <p:cNvSpPr txBox="1">
              <a:spLocks noChangeArrowheads="1"/>
            </p:cNvSpPr>
            <p:nvPr/>
          </p:nvSpPr>
          <p:spPr bwMode="auto">
            <a:xfrm>
              <a:off x="323528" y="2935200"/>
              <a:ext cx="2257867" cy="371513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>
              <a:defPPr>
                <a:defRPr lang="es-ES"/>
              </a:defPPr>
              <a:lvl1pPr algn="ctr" defTabSz="449263">
                <a:lnSpc>
                  <a:spcPct val="100000"/>
                </a:lnSpc>
                <a:spcBef>
                  <a:spcPts val="875"/>
                </a:spcBef>
                <a:spcAft>
                  <a:spcPct val="0"/>
                </a:spcAft>
                <a:buClr>
                  <a:srgbClr val="000066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b="1">
                  <a:solidFill>
                    <a:schemeClr val="accent6">
                      <a:lumMod val="75000"/>
                    </a:schemeClr>
                  </a:solidFill>
                  <a:ea typeface="Arial Unicode MS" pitchFamily="34" charset="-128"/>
                  <a:cs typeface="Arial Unicode MS" pitchFamily="34" charset="-128"/>
                </a:defRPr>
              </a:lvl1pPr>
            </a:lstStyle>
            <a:p>
              <a:r>
                <a:rPr lang="es-ES" dirty="0"/>
                <a:t>3</a:t>
              </a:r>
              <a:r>
                <a:rPr lang="es-ES" dirty="0" smtClean="0"/>
                <a:t>6 PSC nacionales</a:t>
              </a:r>
              <a:endParaRPr lang="es-ES" dirty="0"/>
            </a:p>
          </p:txBody>
        </p:sp>
        <p:sp>
          <p:nvSpPr>
            <p:cNvPr id="84" name="Rectangle 58"/>
            <p:cNvSpPr>
              <a:spLocks noChangeArrowheads="1"/>
            </p:cNvSpPr>
            <p:nvPr/>
          </p:nvSpPr>
          <p:spPr bwMode="auto">
            <a:xfrm>
              <a:off x="323529" y="4581128"/>
              <a:ext cx="2081744" cy="371513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ctr" defTabSz="449263">
                <a:lnSpc>
                  <a:spcPct val="100000"/>
                </a:lnSpc>
                <a:spcBef>
                  <a:spcPts val="75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b="1" dirty="0" smtClean="0">
                  <a:solidFill>
                    <a:schemeClr val="accent6">
                      <a:lumMod val="75000"/>
                    </a:schemeClr>
                  </a:solidFill>
                  <a:ea typeface="Arial Unicode MS" pitchFamily="34" charset="-128"/>
                  <a:cs typeface="Arial Unicode MS" pitchFamily="34" charset="-128"/>
                </a:rPr>
                <a:t>+182 PSC europeos</a:t>
              </a:r>
            </a:p>
          </p:txBody>
        </p:sp>
        <p:sp>
          <p:nvSpPr>
            <p:cNvPr id="85" name="Rectangle 61"/>
            <p:cNvSpPr>
              <a:spLocks noChangeArrowheads="1"/>
            </p:cNvSpPr>
            <p:nvPr/>
          </p:nvSpPr>
          <p:spPr bwMode="auto">
            <a:xfrm>
              <a:off x="1286291" y="6108558"/>
              <a:ext cx="181822" cy="2330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6" name="Rectangle 62"/>
            <p:cNvSpPr>
              <a:spLocks noChangeArrowheads="1"/>
            </p:cNvSpPr>
            <p:nvPr/>
          </p:nvSpPr>
          <p:spPr bwMode="auto">
            <a:xfrm>
              <a:off x="1893946" y="6118957"/>
              <a:ext cx="181822" cy="2330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7" name="Rectangle 63"/>
            <p:cNvSpPr>
              <a:spLocks noChangeArrowheads="1"/>
            </p:cNvSpPr>
            <p:nvPr/>
          </p:nvSpPr>
          <p:spPr bwMode="auto">
            <a:xfrm>
              <a:off x="1230720" y="6326961"/>
              <a:ext cx="181822" cy="2330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8" name="Rectangle 64"/>
            <p:cNvSpPr>
              <a:spLocks noChangeArrowheads="1"/>
            </p:cNvSpPr>
            <p:nvPr/>
          </p:nvSpPr>
          <p:spPr bwMode="auto">
            <a:xfrm>
              <a:off x="1948309" y="6347763"/>
              <a:ext cx="181822" cy="2330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89" name="Rectangle 65"/>
            <p:cNvSpPr>
              <a:spLocks noChangeArrowheads="1"/>
            </p:cNvSpPr>
            <p:nvPr/>
          </p:nvSpPr>
          <p:spPr bwMode="auto">
            <a:xfrm>
              <a:off x="1165485" y="5786152"/>
              <a:ext cx="181822" cy="2330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defTabSz="449263">
                <a:lnSpc>
                  <a:spcPct val="100000"/>
                </a:lnSpc>
                <a:spcBef>
                  <a:spcPts val="563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s-ES" sz="900" b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90" name="Text Box 27"/>
            <p:cNvSpPr txBox="1">
              <a:spLocks noChangeArrowheads="1"/>
            </p:cNvSpPr>
            <p:nvPr/>
          </p:nvSpPr>
          <p:spPr bwMode="auto">
            <a:xfrm>
              <a:off x="6099235" y="2906787"/>
              <a:ext cx="2865253" cy="371513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ctr" defTabSz="449263">
                <a:lnSpc>
                  <a:spcPct val="100000"/>
                </a:lnSpc>
                <a:spcBef>
                  <a:spcPts val="875"/>
                </a:spcBef>
                <a:spcAft>
                  <a:spcPct val="0"/>
                </a:spcAft>
                <a:buClr>
                  <a:srgbClr val="000066"/>
                </a:buClr>
                <a:buSzPct val="100000"/>
                <a:buFont typeface="Arial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s-ES" b="1" smtClean="0">
                  <a:solidFill>
                    <a:schemeClr val="accent6">
                      <a:lumMod val="75000"/>
                    </a:schemeClr>
                  </a:solidFill>
                  <a:ea typeface="Arial Unicode MS" pitchFamily="34" charset="-128"/>
                  <a:cs typeface="Arial Unicode MS" pitchFamily="34" charset="-128"/>
                </a:rPr>
                <a:t>Administraciones Públicas</a:t>
              </a:r>
            </a:p>
          </p:txBody>
        </p:sp>
        <p:graphicFrame>
          <p:nvGraphicFramePr>
            <p:cNvPr id="91" name="90 Objeto"/>
            <p:cNvGraphicFramePr>
              <a:graphicFrameLocks noChangeAspect="1"/>
            </p:cNvGraphicFramePr>
            <p:nvPr>
              <p:extLst/>
            </p:nvPr>
          </p:nvGraphicFramePr>
          <p:xfrm>
            <a:off x="6572446" y="3407750"/>
            <a:ext cx="312280" cy="4591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27" name="Visio" r:id="rId9" imgW="828013" imgH="1127600" progId="Visio.Drawing.11">
                    <p:embed/>
                  </p:oleObj>
                </mc:Choice>
                <mc:Fallback>
                  <p:oleObj name="Visio" r:id="rId9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2446" y="3407750"/>
                          <a:ext cx="312280" cy="4591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91 Objeto"/>
            <p:cNvGraphicFramePr>
              <a:graphicFrameLocks noChangeAspect="1"/>
            </p:cNvGraphicFramePr>
            <p:nvPr>
              <p:extLst/>
            </p:nvPr>
          </p:nvGraphicFramePr>
          <p:xfrm>
            <a:off x="6564495" y="4113205"/>
            <a:ext cx="311680" cy="459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28" name="Visio" r:id="rId10" imgW="828013" imgH="1127600" progId="Visio.Drawing.11">
                    <p:embed/>
                  </p:oleObj>
                </mc:Choice>
                <mc:Fallback>
                  <p:oleObj name="Visio" r:id="rId10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4495" y="4113205"/>
                          <a:ext cx="311680" cy="459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92 Objeto"/>
            <p:cNvGraphicFramePr>
              <a:graphicFrameLocks noChangeAspect="1"/>
            </p:cNvGraphicFramePr>
            <p:nvPr>
              <p:extLst/>
            </p:nvPr>
          </p:nvGraphicFramePr>
          <p:xfrm>
            <a:off x="6564495" y="4759594"/>
            <a:ext cx="311680" cy="459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29" name="Visio" r:id="rId11" imgW="828013" imgH="1127600" progId="Visio.Drawing.11">
                    <p:embed/>
                  </p:oleObj>
                </mc:Choice>
                <mc:Fallback>
                  <p:oleObj name="Visio" r:id="rId11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4495" y="4759594"/>
                          <a:ext cx="311680" cy="459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93 Objeto"/>
            <p:cNvGraphicFramePr>
              <a:graphicFrameLocks noChangeAspect="1"/>
            </p:cNvGraphicFramePr>
            <p:nvPr>
              <p:extLst/>
            </p:nvPr>
          </p:nvGraphicFramePr>
          <p:xfrm>
            <a:off x="6564495" y="5397957"/>
            <a:ext cx="311680" cy="459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30" name="Visio" r:id="rId12" imgW="828013" imgH="1127600" progId="Visio.Drawing.11">
                    <p:embed/>
                  </p:oleObj>
                </mc:Choice>
                <mc:Fallback>
                  <p:oleObj name="Visio" r:id="rId12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4495" y="5397957"/>
                          <a:ext cx="311680" cy="459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94 Objeto"/>
            <p:cNvGraphicFramePr>
              <a:graphicFrameLocks noChangeAspect="1"/>
            </p:cNvGraphicFramePr>
            <p:nvPr>
              <p:extLst/>
            </p:nvPr>
          </p:nvGraphicFramePr>
          <p:xfrm>
            <a:off x="6564495" y="6024282"/>
            <a:ext cx="311680" cy="4593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231" name="Visio" r:id="rId13" imgW="828013" imgH="1127600" progId="Visio.Drawing.11">
                    <p:embed/>
                  </p:oleObj>
                </mc:Choice>
                <mc:Fallback>
                  <p:oleObj name="Visio" r:id="rId13" imgW="828013" imgH="112760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4495" y="6024282"/>
                          <a:ext cx="311680" cy="4593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6" name="Picture 454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6" t="10741" r="53638" b="7222"/>
            <a:stretch/>
          </p:blipFill>
          <p:spPr bwMode="auto">
            <a:xfrm>
              <a:off x="459901" y="4869160"/>
              <a:ext cx="2078969" cy="19224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7" name="Picture 485" descr="C:\Users\santiago.grana\Desktop\España.pn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744">
              <a:off x="507249" y="3375660"/>
              <a:ext cx="1859287" cy="1441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8" name="97 Rectángulo"/>
          <p:cNvSpPr/>
          <p:nvPr/>
        </p:nvSpPr>
        <p:spPr>
          <a:xfrm>
            <a:off x="2742995" y="5804837"/>
            <a:ext cx="35972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smtClean="0">
                <a:solidFill>
                  <a:schemeClr val="accent3">
                    <a:lumMod val="75000"/>
                  </a:schemeClr>
                </a:solidFill>
              </a:rPr>
              <a:t>No requiere desarrollos</a:t>
            </a:r>
            <a:r>
              <a:rPr lang="es-ES" b="1" smtClean="0"/>
              <a:t/>
            </a:r>
            <a:br>
              <a:rPr lang="es-ES" b="1" smtClean="0"/>
            </a:br>
            <a:r>
              <a:rPr lang="es-ES" smtClean="0"/>
              <a:t>(configuración por parámetro)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089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63081" y="836881"/>
            <a:ext cx="8208912" cy="6480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 dirty="0" err="1" smtClean="0">
                <a:solidFill>
                  <a:schemeClr val="accent3">
                    <a:lumMod val="75000"/>
                  </a:schemeClr>
                </a:solidFill>
              </a:rPr>
              <a:t>Cómo</a:t>
            </a:r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 se </a:t>
            </a:r>
            <a:r>
              <a:rPr lang="en-US" b="1" i="1" dirty="0" err="1" smtClean="0">
                <a:solidFill>
                  <a:schemeClr val="accent3">
                    <a:lumMod val="75000"/>
                  </a:schemeClr>
                </a:solidFill>
              </a:rPr>
              <a:t>usan</a:t>
            </a:r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 los </a:t>
            </a:r>
            <a:r>
              <a:rPr lang="en-US" b="1" i="1" dirty="0" err="1" smtClean="0">
                <a:solidFill>
                  <a:schemeClr val="accent3">
                    <a:lumMod val="75000"/>
                  </a:schemeClr>
                </a:solidFill>
              </a:rPr>
              <a:t>servicios</a:t>
            </a:r>
            <a:r>
              <a:rPr lang="en-US" b="1" i="1" dirty="0" smtClean="0">
                <a:solidFill>
                  <a:schemeClr val="accent3">
                    <a:lumMod val="75000"/>
                  </a:schemeClr>
                </a:solidFill>
              </a:rPr>
              <a:t> de </a:t>
            </a:r>
            <a:r>
              <a:rPr lang="en-US" b="1" i="1" dirty="0" err="1" smtClean="0">
                <a:solidFill>
                  <a:schemeClr val="accent3">
                    <a:lumMod val="75000"/>
                  </a:schemeClr>
                </a:solidFill>
              </a:rPr>
              <a:t>validación</a:t>
            </a:r>
            <a:endParaRPr lang="en-US" b="1" i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06" y="1484953"/>
            <a:ext cx="6969125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74638"/>
            <a:ext cx="1444188" cy="5228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91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84 Rectángulo"/>
          <p:cNvSpPr/>
          <p:nvPr/>
        </p:nvSpPr>
        <p:spPr>
          <a:xfrm>
            <a:off x="6068221" y="2661846"/>
            <a:ext cx="2180215" cy="1805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lang="es-ES" b="1" dirty="0" smtClean="0"/>
              <a:t>Sistemas SGAD</a:t>
            </a:r>
            <a:endParaRPr lang="es-ES" b="1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@firma validación</a:t>
            </a:r>
            <a:br>
              <a:rPr lang="es-ES" dirty="0" smtClean="0"/>
            </a:br>
            <a:r>
              <a:rPr lang="es-ES" sz="2400" b="0" i="1" dirty="0" smtClean="0"/>
              <a:t>Provisión del servicio</a:t>
            </a:r>
            <a:endParaRPr lang="es-ES" sz="2400" b="0" i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74638"/>
            <a:ext cx="1444188" cy="5228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36398" y="2667104"/>
            <a:ext cx="3087362" cy="1805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788024" y="4534088"/>
            <a:ext cx="3960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>
                <a:solidFill>
                  <a:srgbClr val="003366"/>
                </a:solidFill>
                <a:cs typeface="Arial" charset="0"/>
              </a:rPr>
              <a:t>Acceso vía red SARA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>
                <a:solidFill>
                  <a:srgbClr val="003366"/>
                </a:solidFill>
                <a:cs typeface="Arial" charset="0"/>
              </a:rPr>
              <a:t>CAU de soporte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>
                <a:solidFill>
                  <a:srgbClr val="003366"/>
                </a:solidFill>
                <a:cs typeface="Arial" charset="0"/>
              </a:rPr>
              <a:t>Reducción de costes </a:t>
            </a: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e inversiones</a:t>
            </a:r>
            <a:endParaRPr lang="es-ES" sz="2000" dirty="0">
              <a:solidFill>
                <a:srgbClr val="003366"/>
              </a:solidFill>
              <a:cs typeface="Arial" charset="0"/>
            </a:endParaRP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>
                <a:solidFill>
                  <a:srgbClr val="003366"/>
                </a:solidFill>
                <a:cs typeface="Arial" charset="0"/>
              </a:rPr>
              <a:t>Reducción de complejidad</a:t>
            </a:r>
          </a:p>
        </p:txBody>
      </p:sp>
      <p:sp>
        <p:nvSpPr>
          <p:cNvPr id="86" name="85 Rectángulo"/>
          <p:cNvSpPr/>
          <p:nvPr/>
        </p:nvSpPr>
        <p:spPr>
          <a:xfrm>
            <a:off x="845840" y="4534088"/>
            <a:ext cx="32221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Acuerdo de cesión SW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Actualizaciones periódicas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Configuración replicada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Alto rendimiento</a:t>
            </a:r>
          </a:p>
          <a:p>
            <a:pPr marL="171450" indent="-171450" eaLnBrk="0" hangingPunct="0"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Respaldo @firma central</a:t>
            </a:r>
          </a:p>
        </p:txBody>
      </p:sp>
      <p:pic>
        <p:nvPicPr>
          <p:cNvPr id="90" name="Picture 45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741" r="53638" b="7222"/>
          <a:stretch/>
        </p:blipFill>
        <p:spPr bwMode="auto">
          <a:xfrm>
            <a:off x="7036299" y="1197884"/>
            <a:ext cx="1121605" cy="10371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Rectángulo"/>
          <p:cNvSpPr/>
          <p:nvPr/>
        </p:nvSpPr>
        <p:spPr>
          <a:xfrm>
            <a:off x="6732240" y="2137186"/>
            <a:ext cx="1684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003366"/>
                </a:solidFill>
                <a:cs typeface="Arial" charset="0"/>
              </a:rPr>
              <a:t>PSC cualificados</a:t>
            </a:r>
            <a:endParaRPr lang="es-ES" dirty="0"/>
          </a:p>
        </p:txBody>
      </p:sp>
      <p:sp>
        <p:nvSpPr>
          <p:cNvPr id="23" name="22 Forma libre"/>
          <p:cNvSpPr/>
          <p:nvPr/>
        </p:nvSpPr>
        <p:spPr>
          <a:xfrm>
            <a:off x="1181100" y="1279058"/>
            <a:ext cx="6235700" cy="2481518"/>
          </a:xfrm>
          <a:custGeom>
            <a:avLst/>
            <a:gdLst>
              <a:gd name="connsiteX0" fmla="*/ 0 w 6235700"/>
              <a:gd name="connsiteY0" fmla="*/ 2290075 h 2394901"/>
              <a:gd name="connsiteX1" fmla="*/ 1333500 w 6235700"/>
              <a:gd name="connsiteY1" fmla="*/ 2315475 h 2394901"/>
              <a:gd name="connsiteX2" fmla="*/ 3810000 w 6235700"/>
              <a:gd name="connsiteY2" fmla="*/ 2315475 h 2394901"/>
              <a:gd name="connsiteX3" fmla="*/ 5930900 w 6235700"/>
              <a:gd name="connsiteY3" fmla="*/ 2251975 h 2394901"/>
              <a:gd name="connsiteX4" fmla="*/ 3886200 w 6235700"/>
              <a:gd name="connsiteY4" fmla="*/ 600975 h 2394901"/>
              <a:gd name="connsiteX5" fmla="*/ 5232400 w 6235700"/>
              <a:gd name="connsiteY5" fmla="*/ 4075 h 2394901"/>
              <a:gd name="connsiteX6" fmla="*/ 6235700 w 6235700"/>
              <a:gd name="connsiteY6" fmla="*/ 385075 h 2394901"/>
              <a:gd name="connsiteX0" fmla="*/ 0 w 6235700"/>
              <a:gd name="connsiteY0" fmla="*/ 2290933 h 2393909"/>
              <a:gd name="connsiteX1" fmla="*/ 1333500 w 6235700"/>
              <a:gd name="connsiteY1" fmla="*/ 2316333 h 2393909"/>
              <a:gd name="connsiteX2" fmla="*/ 3810000 w 6235700"/>
              <a:gd name="connsiteY2" fmla="*/ 2316333 h 2393909"/>
              <a:gd name="connsiteX3" fmla="*/ 5930900 w 6235700"/>
              <a:gd name="connsiteY3" fmla="*/ 2252833 h 2393909"/>
              <a:gd name="connsiteX4" fmla="*/ 4114800 w 6235700"/>
              <a:gd name="connsiteY4" fmla="*/ 627233 h 2393909"/>
              <a:gd name="connsiteX5" fmla="*/ 5232400 w 6235700"/>
              <a:gd name="connsiteY5" fmla="*/ 4933 h 2393909"/>
              <a:gd name="connsiteX6" fmla="*/ 6235700 w 6235700"/>
              <a:gd name="connsiteY6" fmla="*/ 385933 h 2393909"/>
              <a:gd name="connsiteX0" fmla="*/ 0 w 6235700"/>
              <a:gd name="connsiteY0" fmla="*/ 2378542 h 2481518"/>
              <a:gd name="connsiteX1" fmla="*/ 1333500 w 6235700"/>
              <a:gd name="connsiteY1" fmla="*/ 2403942 h 2481518"/>
              <a:gd name="connsiteX2" fmla="*/ 3810000 w 6235700"/>
              <a:gd name="connsiteY2" fmla="*/ 2403942 h 2481518"/>
              <a:gd name="connsiteX3" fmla="*/ 5930900 w 6235700"/>
              <a:gd name="connsiteY3" fmla="*/ 2340442 h 2481518"/>
              <a:gd name="connsiteX4" fmla="*/ 4114800 w 6235700"/>
              <a:gd name="connsiteY4" fmla="*/ 714842 h 2481518"/>
              <a:gd name="connsiteX5" fmla="*/ 5321300 w 6235700"/>
              <a:gd name="connsiteY5" fmla="*/ 3642 h 2481518"/>
              <a:gd name="connsiteX6" fmla="*/ 6235700 w 6235700"/>
              <a:gd name="connsiteY6" fmla="*/ 473542 h 2481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35700" h="2481518">
                <a:moveTo>
                  <a:pt x="0" y="2378542"/>
                </a:moveTo>
                <a:lnTo>
                  <a:pt x="1333500" y="2403942"/>
                </a:lnTo>
                <a:lnTo>
                  <a:pt x="3810000" y="2403942"/>
                </a:lnTo>
                <a:cubicBezTo>
                  <a:pt x="4576233" y="2393359"/>
                  <a:pt x="5880100" y="2621959"/>
                  <a:pt x="5930900" y="2340442"/>
                </a:cubicBezTo>
                <a:cubicBezTo>
                  <a:pt x="5981700" y="2058925"/>
                  <a:pt x="4216400" y="1104309"/>
                  <a:pt x="4114800" y="714842"/>
                </a:cubicBezTo>
                <a:cubicBezTo>
                  <a:pt x="4013200" y="325375"/>
                  <a:pt x="4967817" y="43859"/>
                  <a:pt x="5321300" y="3642"/>
                </a:cubicBezTo>
                <a:cubicBezTo>
                  <a:pt x="5674783" y="-36575"/>
                  <a:pt x="5929841" y="265050"/>
                  <a:pt x="6235700" y="473542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2" name="81 Grupo"/>
          <p:cNvGrpSpPr/>
          <p:nvPr/>
        </p:nvGrpSpPr>
        <p:grpSpPr>
          <a:xfrm>
            <a:off x="4139952" y="3027144"/>
            <a:ext cx="1512168" cy="1152128"/>
            <a:chOff x="1619672" y="1340768"/>
            <a:chExt cx="1512168" cy="1152128"/>
          </a:xfrm>
        </p:grpSpPr>
        <p:pic>
          <p:nvPicPr>
            <p:cNvPr id="83" name="Picture 2" descr="Resultado de imagen de cloud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90"/>
            <a:stretch/>
          </p:blipFill>
          <p:spPr bwMode="auto">
            <a:xfrm>
              <a:off x="1619672" y="1340768"/>
              <a:ext cx="1512168" cy="11521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16" descr="Red Sara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60050" y="1796703"/>
              <a:ext cx="939820" cy="432048"/>
            </a:xfrm>
            <a:prstGeom prst="rect">
              <a:avLst/>
            </a:prstGeom>
            <a:noFill/>
          </p:spPr>
        </p:pic>
      </p:grpSp>
      <p:pic>
        <p:nvPicPr>
          <p:cNvPr id="39944" name="Picture 8" descr="Resultado de imagen de rack servidores dibuj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189949"/>
            <a:ext cx="502798" cy="82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3 Grupo"/>
          <p:cNvGrpSpPr/>
          <p:nvPr/>
        </p:nvGrpSpPr>
        <p:grpSpPr>
          <a:xfrm>
            <a:off x="1181100" y="1159620"/>
            <a:ext cx="6311900" cy="2517796"/>
            <a:chOff x="1181100" y="1159620"/>
            <a:chExt cx="6311900" cy="2517796"/>
          </a:xfrm>
        </p:grpSpPr>
        <p:sp>
          <p:nvSpPr>
            <p:cNvPr id="17" name="16 Forma libre"/>
            <p:cNvSpPr/>
            <p:nvPr/>
          </p:nvSpPr>
          <p:spPr>
            <a:xfrm>
              <a:off x="1181100" y="1159620"/>
              <a:ext cx="6311900" cy="2517796"/>
            </a:xfrm>
            <a:custGeom>
              <a:avLst/>
              <a:gdLst>
                <a:gd name="connsiteX0" fmla="*/ 0 w 6311900"/>
                <a:gd name="connsiteY0" fmla="*/ 2472580 h 2517796"/>
                <a:gd name="connsiteX1" fmla="*/ 1308100 w 6311900"/>
                <a:gd name="connsiteY1" fmla="*/ 2472580 h 2517796"/>
                <a:gd name="connsiteX2" fmla="*/ 2235200 w 6311900"/>
                <a:gd name="connsiteY2" fmla="*/ 2002680 h 2517796"/>
                <a:gd name="connsiteX3" fmla="*/ 3708400 w 6311900"/>
                <a:gd name="connsiteY3" fmla="*/ 758080 h 2517796"/>
                <a:gd name="connsiteX4" fmla="*/ 5156200 w 6311900"/>
                <a:gd name="connsiteY4" fmla="*/ 8780 h 2517796"/>
                <a:gd name="connsiteX5" fmla="*/ 6311900 w 6311900"/>
                <a:gd name="connsiteY5" fmla="*/ 415180 h 251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11900" h="2517796">
                  <a:moveTo>
                    <a:pt x="0" y="2472580"/>
                  </a:moveTo>
                  <a:cubicBezTo>
                    <a:pt x="467783" y="2511738"/>
                    <a:pt x="935567" y="2550897"/>
                    <a:pt x="1308100" y="2472580"/>
                  </a:cubicBezTo>
                  <a:cubicBezTo>
                    <a:pt x="1680633" y="2394263"/>
                    <a:pt x="1835150" y="2288430"/>
                    <a:pt x="2235200" y="2002680"/>
                  </a:cubicBezTo>
                  <a:cubicBezTo>
                    <a:pt x="2635250" y="1716930"/>
                    <a:pt x="3221567" y="1090397"/>
                    <a:pt x="3708400" y="758080"/>
                  </a:cubicBezTo>
                  <a:cubicBezTo>
                    <a:pt x="4195233" y="425763"/>
                    <a:pt x="4722283" y="65930"/>
                    <a:pt x="5156200" y="8780"/>
                  </a:cubicBezTo>
                  <a:cubicBezTo>
                    <a:pt x="5590117" y="-48370"/>
                    <a:pt x="5951008" y="183405"/>
                    <a:pt x="6311900" y="415180"/>
                  </a:cubicBezTo>
                </a:path>
              </a:pathLst>
            </a:cu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39940" name="Picture 4" descr="Resultado de imagen de servidor dibujo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598" y="2820992"/>
              <a:ext cx="546527" cy="710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7" name="86 Grupo"/>
            <p:cNvGrpSpPr/>
            <p:nvPr/>
          </p:nvGrpSpPr>
          <p:grpSpPr>
            <a:xfrm>
              <a:off x="4149882" y="1268760"/>
              <a:ext cx="1620576" cy="1152128"/>
              <a:chOff x="4643612" y="1076623"/>
              <a:chExt cx="1620576" cy="1152128"/>
            </a:xfrm>
          </p:grpSpPr>
          <p:pic>
            <p:nvPicPr>
              <p:cNvPr id="88" name="Picture 2" descr="Resultado de imagen de cloud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3612" y="1076623"/>
                <a:ext cx="1620576" cy="11521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9" name="88 CuadroTexto"/>
              <p:cNvSpPr txBox="1"/>
              <p:nvPr/>
            </p:nvSpPr>
            <p:spPr>
              <a:xfrm>
                <a:off x="4932040" y="1412776"/>
                <a:ext cx="9587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b="1" dirty="0" smtClean="0"/>
                  <a:t>Internet</a:t>
                </a:r>
                <a:endParaRPr lang="es-ES" b="1" dirty="0"/>
              </a:p>
            </p:txBody>
          </p:sp>
        </p:grpSp>
        <p:pic>
          <p:nvPicPr>
            <p:cNvPr id="24" name="Picture 6" descr="Resultado de imagen de nodos en estrella red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3429" y="2727341"/>
              <a:ext cx="496177" cy="505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7" name="Picture 2" descr="Resultado de imagen de cloud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82784"/>
            <a:ext cx="1257900" cy="89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Resultado de imagen de administraciÃ³n pÃºblica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1160"/>
            <a:ext cx="1747942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4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321" y="3861048"/>
            <a:ext cx="3941945" cy="277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980728"/>
            <a:ext cx="3949235" cy="278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dirty="0" smtClean="0"/>
              <a:t>@firma validación</a:t>
            </a:r>
            <a:br>
              <a:rPr lang="es-ES" dirty="0" smtClean="0"/>
            </a:br>
            <a:r>
              <a:rPr lang="es-ES" sz="2400" b="0" i="1" dirty="0" smtClean="0"/>
              <a:t>Estadísticas</a:t>
            </a:r>
            <a:endParaRPr lang="es-ES" sz="2400" b="0" i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74638"/>
            <a:ext cx="1444188" cy="5228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" name="Rectangle 3"/>
          <p:cNvSpPr txBox="1">
            <a:spLocks noChangeArrowheads="1"/>
          </p:cNvSpPr>
          <p:nvPr/>
        </p:nvSpPr>
        <p:spPr>
          <a:xfrm>
            <a:off x="380090" y="1417638"/>
            <a:ext cx="4407934" cy="503569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FontTx/>
              <a:buAutoNum type="arabicPeriod"/>
            </a:pPr>
            <a:r>
              <a:rPr lang="es-ES" sz="2000" b="1" dirty="0" smtClean="0">
                <a:solidFill>
                  <a:srgbClr val="003366"/>
                </a:solidFill>
                <a:cs typeface="Arial" charset="0"/>
              </a:rPr>
              <a:t>Servicio Común (datos 2020)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1.086M transacciones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1.672  aplicaciones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917 organismos</a:t>
            </a:r>
          </a:p>
          <a:p>
            <a:pPr eaLnBrk="0" hangingPunct="0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FontTx/>
              <a:buAutoNum type="arabicPeriod"/>
            </a:pPr>
            <a:r>
              <a:rPr lang="es-ES" sz="2000" b="1" dirty="0" smtClean="0">
                <a:solidFill>
                  <a:srgbClr val="003366"/>
                </a:solidFill>
                <a:cs typeface="Arial" charset="0"/>
              </a:rPr>
              <a:t>Instancias federadas (reutilización)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25+ despliegues </a:t>
            </a: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en distintas Administraciones españolas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Rendimiento mejorado</a:t>
            </a: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 para organizaciones con alto volumen transaccional</a:t>
            </a:r>
          </a:p>
          <a:p>
            <a:pPr marL="57150" indent="0" eaLnBrk="0" hangingPunct="0">
              <a:lnSpc>
                <a:spcPct val="110000"/>
              </a:lnSpc>
              <a:spcBef>
                <a:spcPts val="1800"/>
              </a:spcBef>
              <a:spcAft>
                <a:spcPct val="0"/>
              </a:spcAft>
              <a:buNone/>
            </a:pPr>
            <a:r>
              <a:rPr lang="es-ES" sz="2000" b="1" dirty="0" smtClean="0">
                <a:solidFill>
                  <a:srgbClr val="003366"/>
                </a:solidFill>
                <a:cs typeface="Arial" charset="0"/>
              </a:rPr>
              <a:t>3. Código abierto (desde feb’19)</a:t>
            </a:r>
          </a:p>
          <a:p>
            <a:pPr marL="800100" lvl="1" indent="-342900" ea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s-ES" sz="2000" dirty="0" smtClean="0">
                <a:solidFill>
                  <a:srgbClr val="003366"/>
                </a:solidFill>
                <a:cs typeface="Arial" charset="0"/>
              </a:rPr>
              <a:t>Bajo licencia </a:t>
            </a: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cs typeface="Arial" charset="0"/>
              </a:rPr>
              <a:t>EUPL</a:t>
            </a:r>
            <a:endParaRPr lang="es-ES" sz="2000" dirty="0">
              <a:solidFill>
                <a:srgbClr val="003366"/>
              </a:solidFill>
              <a:cs typeface="Arial" charset="0"/>
            </a:endParaRPr>
          </a:p>
        </p:txBody>
      </p:sp>
      <p:pic>
        <p:nvPicPr>
          <p:cNvPr id="102" name="Picture 8" descr="Resultado de imagen de eupl licen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405" y="5692289"/>
            <a:ext cx="893824" cy="86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6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484784"/>
            <a:ext cx="8228013" cy="46397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n-US" sz="2400" b="1" dirty="0" err="1" smtClean="0"/>
              <a:t>eIDAS</a:t>
            </a:r>
            <a:r>
              <a:rPr lang="en-US" sz="2400" dirty="0" smtClean="0"/>
              <a:t>: </a:t>
            </a:r>
            <a:r>
              <a:rPr lang="en-US" sz="2400" i="1" dirty="0" smtClean="0"/>
              <a:t>Regulation on Electronic identification and trust services for electronic transactions in the internal market</a:t>
            </a:r>
            <a:endParaRPr lang="en-US" sz="2400" dirty="0" smtClean="0"/>
          </a:p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r>
              <a:rPr lang="es-ES" sz="2400" b="1" dirty="0" smtClean="0"/>
              <a:t>REGLAMENTO DEL PARLAMENTO EUROPEO Y DEL CONSEJO RELATIVO A LA IDENTIFICACIÓN ELECTRÓNICA Y LOS SERVICIOS DE CONFIANZA PARA LAS TRANSACCIONES ELECTRÓNICAS EN EL MERCADO INTERIOR Y POR LA QUE SE DEROGA LA DIRECTIVA 1999/93 CE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GB" sz="2400" dirty="0" err="1" smtClean="0"/>
              <a:t>Reforzar</a:t>
            </a:r>
            <a:r>
              <a:rPr lang="en-GB" sz="2400" dirty="0" smtClean="0"/>
              <a:t> el Mercado </a:t>
            </a:r>
            <a:r>
              <a:rPr lang="en-GB" sz="2400" dirty="0" err="1" smtClean="0"/>
              <a:t>Único</a:t>
            </a:r>
            <a:r>
              <a:rPr lang="en-GB" sz="2400" dirty="0" smtClean="0"/>
              <a:t> </a:t>
            </a:r>
            <a:r>
              <a:rPr lang="en-GB" sz="2400" dirty="0" err="1"/>
              <a:t>E</a:t>
            </a:r>
            <a:r>
              <a:rPr lang="en-GB" sz="2400" dirty="0" err="1" smtClean="0"/>
              <a:t>uropeo</a:t>
            </a:r>
            <a:r>
              <a:rPr lang="en-GB" sz="2400" dirty="0" smtClean="0"/>
              <a:t> </a:t>
            </a:r>
            <a:r>
              <a:rPr lang="en-GB" sz="2400" dirty="0" err="1" smtClean="0"/>
              <a:t>impulsando</a:t>
            </a:r>
            <a:r>
              <a:rPr lang="en-GB" sz="2400" dirty="0" smtClean="0"/>
              <a:t> la </a:t>
            </a:r>
            <a:r>
              <a:rPr lang="en-GB" sz="2400" dirty="0" err="1" smtClean="0"/>
              <a:t>confianza</a:t>
            </a:r>
            <a:r>
              <a:rPr lang="en-GB" sz="2400" dirty="0" smtClean="0"/>
              <a:t> y la </a:t>
            </a:r>
            <a:r>
              <a:rPr lang="en-GB" sz="2400" dirty="0" err="1" smtClean="0"/>
              <a:t>conveniencia</a:t>
            </a:r>
            <a:r>
              <a:rPr lang="en-GB" sz="2400" dirty="0" smtClean="0"/>
              <a:t> en </a:t>
            </a:r>
            <a:r>
              <a:rPr lang="en-GB" sz="2400" dirty="0" err="1" smtClean="0"/>
              <a:t>transacciones</a:t>
            </a:r>
            <a:r>
              <a:rPr lang="en-GB" sz="2400" dirty="0" smtClean="0"/>
              <a:t> </a:t>
            </a:r>
            <a:r>
              <a:rPr lang="en-GB" sz="2400" dirty="0" err="1" smtClean="0"/>
              <a:t>electrónicas</a:t>
            </a:r>
            <a:r>
              <a:rPr lang="en-GB" sz="2400" dirty="0" smtClean="0"/>
              <a:t> </a:t>
            </a:r>
            <a:r>
              <a:rPr lang="en-GB" sz="2400" dirty="0" err="1" smtClean="0"/>
              <a:t>transfronterizas</a:t>
            </a:r>
            <a:r>
              <a:rPr lang="en-GB" sz="2400" dirty="0" smtClean="0"/>
              <a:t> </a:t>
            </a:r>
            <a:r>
              <a:rPr lang="en-GB" sz="2400" dirty="0" err="1" smtClean="0"/>
              <a:t>seguras</a:t>
            </a:r>
            <a:r>
              <a:rPr lang="en-GB" sz="2400" dirty="0" smtClean="0"/>
              <a:t> y sin </a:t>
            </a:r>
            <a:r>
              <a:rPr lang="en-GB" sz="2400" dirty="0" err="1" smtClean="0"/>
              <a:t>fisuras</a:t>
            </a:r>
            <a:r>
              <a:rPr lang="en-GB" sz="2400" dirty="0" smtClean="0"/>
              <a:t>.</a:t>
            </a:r>
          </a:p>
          <a:p>
            <a:r>
              <a:rPr lang="es-ES" sz="2400" dirty="0"/>
              <a:t>Asegurando que las personas y las empresas pueden usar y aprovechar sus </a:t>
            </a:r>
            <a:r>
              <a:rPr lang="es-ES" sz="2400" dirty="0" err="1"/>
              <a:t>eID</a:t>
            </a:r>
            <a:r>
              <a:rPr lang="es-ES" sz="2400" dirty="0"/>
              <a:t> nacionales  de manera transfronteriza para acceder al menos a servicios públicos en otros países de la UE</a:t>
            </a:r>
          </a:p>
          <a:p>
            <a:pPr marL="914400" lvl="1" indent="-514350"/>
            <a:r>
              <a:rPr lang="es-ES" sz="2000" dirty="0"/>
              <a:t>Reconocimiento mutuo de identificación </a:t>
            </a:r>
            <a:r>
              <a:rPr lang="es-ES" sz="2000" dirty="0" smtClean="0"/>
              <a:t>electrónica.</a:t>
            </a:r>
            <a:endParaRPr lang="en-GB" sz="2400" dirty="0" smtClean="0"/>
          </a:p>
          <a:p>
            <a:pPr>
              <a:lnSpc>
                <a:spcPct val="9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</a:pPr>
            <a:endParaRPr lang="en-GB" sz="2400" dirty="0" smtClean="0"/>
          </a:p>
          <a:p>
            <a:pPr>
              <a:lnSpc>
                <a:spcPct val="90000"/>
              </a:lnSpc>
            </a:pPr>
            <a:endParaRPr lang="fr-BE" sz="2400" dirty="0" smtClean="0"/>
          </a:p>
          <a:p>
            <a:pPr>
              <a:lnSpc>
                <a:spcPct val="90000"/>
              </a:lnSpc>
            </a:pPr>
            <a:endParaRPr lang="fr-BE" sz="2400" dirty="0" smtClean="0"/>
          </a:p>
          <a:p>
            <a:pPr>
              <a:lnSpc>
                <a:spcPct val="90000"/>
              </a:lnSpc>
            </a:pPr>
            <a:endParaRPr lang="fr-BE" sz="2400" dirty="0" smtClean="0"/>
          </a:p>
          <a:p>
            <a:pPr>
              <a:lnSpc>
                <a:spcPct val="90000"/>
              </a:lnSpc>
            </a:pPr>
            <a:endParaRPr lang="en-GB" sz="2400" dirty="0" smtClean="0"/>
          </a:p>
        </p:txBody>
      </p:sp>
      <p:pic>
        <p:nvPicPr>
          <p:cNvPr id="5" name="Picture 2" descr="Resultado de imagen de LOGO EI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7"/>
            <a:ext cx="2740974" cy="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42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11560" y="112474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Reglamento </a:t>
            </a:r>
            <a:r>
              <a:rPr lang="es-ES" sz="2800" b="1" dirty="0" err="1" smtClean="0"/>
              <a:t>eIDAS</a:t>
            </a:r>
            <a:r>
              <a:rPr lang="es-ES" sz="2800" b="1" dirty="0" smtClean="0"/>
              <a:t> - </a:t>
            </a:r>
            <a:r>
              <a:rPr lang="es-ES" sz="2800" b="1" dirty="0"/>
              <a:t>Identificación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79512" y="1658504"/>
            <a:ext cx="8784976" cy="428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Reconocimiento mutuo obligatorio 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(desde el 8 de septiembre de 2018) de 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los </a:t>
            </a:r>
            <a:r>
              <a:rPr lang="es-ES" sz="2400" b="1" dirty="0">
                <a:solidFill>
                  <a:srgbClr val="1F497D">
                    <a:lumMod val="75000"/>
                  </a:srgbClr>
                </a:solidFill>
              </a:rPr>
              <a:t>esquemas de identificación notificados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 por los EEMM. Datos contrastados en un proceso de registro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Datos identificativos </a:t>
            </a:r>
            <a:r>
              <a:rPr lang="es-ES" sz="2400" b="1" dirty="0">
                <a:solidFill>
                  <a:srgbClr val="1F497D">
                    <a:lumMod val="75000"/>
                  </a:srgbClr>
                </a:solidFill>
              </a:rPr>
              <a:t>obligatorios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Nombre - </a:t>
            </a:r>
            <a:r>
              <a:rPr lang="es-ES" sz="2000" i="1" dirty="0" err="1">
                <a:solidFill>
                  <a:srgbClr val="1F497D">
                    <a:lumMod val="75000"/>
                  </a:srgbClr>
                </a:solidFill>
              </a:rPr>
              <a:t>CurrentGivenName</a:t>
            </a:r>
            <a:endParaRPr lang="es-ES" sz="2000" i="1" dirty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Apellido - </a:t>
            </a:r>
            <a:r>
              <a:rPr lang="es-ES" sz="2000" i="1" dirty="0" err="1">
                <a:solidFill>
                  <a:srgbClr val="1F497D">
                    <a:lumMod val="75000"/>
                  </a:srgbClr>
                </a:solidFill>
              </a:rPr>
              <a:t>CurrentFamilyName</a:t>
            </a:r>
            <a:endParaRPr lang="es-ES" sz="2000" i="1" dirty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Identificador único - </a:t>
            </a:r>
            <a:r>
              <a:rPr lang="es-ES" sz="2000" i="1" dirty="0" err="1">
                <a:solidFill>
                  <a:srgbClr val="1F497D">
                    <a:lumMod val="75000"/>
                  </a:srgbClr>
                </a:solidFill>
              </a:rPr>
              <a:t>PersonIdentifier</a:t>
            </a:r>
            <a:endParaRPr lang="es-ES" sz="2000" i="1" dirty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000" dirty="0">
                <a:solidFill>
                  <a:srgbClr val="1F497D">
                    <a:lumMod val="75000"/>
                  </a:srgbClr>
                </a:solidFill>
              </a:rPr>
              <a:t>Fecha de nacimiento – </a:t>
            </a:r>
            <a:r>
              <a:rPr lang="es-ES" sz="2000" i="1" dirty="0" err="1">
                <a:solidFill>
                  <a:srgbClr val="1F497D">
                    <a:lumMod val="75000"/>
                  </a:srgbClr>
                </a:solidFill>
              </a:rPr>
              <a:t>DateOfBirth</a:t>
            </a:r>
            <a:endParaRPr lang="es-ES" sz="2000" i="1" dirty="0">
              <a:solidFill>
                <a:srgbClr val="1F497D">
                  <a:lumMod val="75000"/>
                </a:srgbClr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  <a:p>
            <a:endParaRPr lang="es-ES" dirty="0"/>
          </a:p>
        </p:txBody>
      </p:sp>
      <p:pic>
        <p:nvPicPr>
          <p:cNvPr id="6" name="Picture 2" descr="Resultado de imagen de LOGO EI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7"/>
            <a:ext cx="2740974" cy="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14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 err="1" smtClean="0"/>
              <a:t>Cl@ve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i="1" dirty="0" smtClean="0"/>
              <a:t>Reconocimiento mutuo de esquemas de identificación </a:t>
            </a:r>
            <a:r>
              <a:rPr lang="es-ES" sz="2400" i="1" dirty="0" err="1" smtClean="0"/>
              <a:t>eIDAS</a:t>
            </a:r>
            <a:endParaRPr lang="es-ES" sz="2400" i="1" dirty="0"/>
          </a:p>
        </p:txBody>
      </p:sp>
      <p:grpSp>
        <p:nvGrpSpPr>
          <p:cNvPr id="5" name="4 Grupo"/>
          <p:cNvGrpSpPr/>
          <p:nvPr/>
        </p:nvGrpSpPr>
        <p:grpSpPr>
          <a:xfrm>
            <a:off x="1475656" y="2566235"/>
            <a:ext cx="762688" cy="676712"/>
            <a:chOff x="1475656" y="2494227"/>
            <a:chExt cx="762688" cy="676712"/>
          </a:xfrm>
        </p:grpSpPr>
        <p:pic>
          <p:nvPicPr>
            <p:cNvPr id="21" name="Picture 2" descr="Bandera de Italia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9348" y="2494227"/>
              <a:ext cx="718996" cy="47813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27 CuadroTexto"/>
            <p:cNvSpPr txBox="1"/>
            <p:nvPr/>
          </p:nvSpPr>
          <p:spPr>
            <a:xfrm>
              <a:off x="1475656" y="2921638"/>
              <a:ext cx="268633" cy="2493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IT</a:t>
              </a:r>
              <a:endParaRPr lang="es-ES" sz="1200" dirty="0"/>
            </a:p>
          </p:txBody>
        </p:sp>
        <p:pic>
          <p:nvPicPr>
            <p:cNvPr id="21527" name="Picture 2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6271" y="2993157"/>
              <a:ext cx="361330" cy="127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" name="2 Grupo"/>
          <p:cNvGrpSpPr/>
          <p:nvPr/>
        </p:nvGrpSpPr>
        <p:grpSpPr>
          <a:xfrm>
            <a:off x="539552" y="2618167"/>
            <a:ext cx="791005" cy="629973"/>
            <a:chOff x="539552" y="2546159"/>
            <a:chExt cx="791005" cy="629973"/>
          </a:xfrm>
        </p:grpSpPr>
        <p:pic>
          <p:nvPicPr>
            <p:cNvPr id="21518" name="Picture 14" descr="Bandera gubernamental Bundesdienstflagg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4" y="2546159"/>
              <a:ext cx="718993" cy="43139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13 CuadroTexto"/>
            <p:cNvSpPr txBox="1"/>
            <p:nvPr/>
          </p:nvSpPr>
          <p:spPr>
            <a:xfrm>
              <a:off x="539552" y="2926833"/>
              <a:ext cx="319125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DE</a:t>
              </a:r>
              <a:endParaRPr lang="es-ES" sz="1200" dirty="0"/>
            </a:p>
          </p:txBody>
        </p:sp>
        <p:pic>
          <p:nvPicPr>
            <p:cNvPr id="21528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487" y="2998351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5 Grupo"/>
          <p:cNvGrpSpPr/>
          <p:nvPr/>
        </p:nvGrpSpPr>
        <p:grpSpPr>
          <a:xfrm>
            <a:off x="2411760" y="2566236"/>
            <a:ext cx="777221" cy="2662964"/>
            <a:chOff x="2411760" y="2494228"/>
            <a:chExt cx="777221" cy="2662964"/>
          </a:xfrm>
        </p:grpSpPr>
        <p:pic>
          <p:nvPicPr>
            <p:cNvPr id="21512" name="Picture 8" descr="Bandera de Croaci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987" y="4599119"/>
              <a:ext cx="718994" cy="35949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22" name="Picture 18" descr="Bandera de Españ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987" y="2494228"/>
              <a:ext cx="718994" cy="4781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 descr="Bandera de Luxemburg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987" y="3225646"/>
              <a:ext cx="718994" cy="43139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Bandera de Estonia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987" y="3918789"/>
              <a:ext cx="718994" cy="45656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28 CuadroTexto"/>
            <p:cNvSpPr txBox="1"/>
            <p:nvPr/>
          </p:nvSpPr>
          <p:spPr>
            <a:xfrm>
              <a:off x="2411760" y="2921637"/>
              <a:ext cx="296158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ES</a:t>
              </a:r>
              <a:endParaRPr lang="es-ES" sz="1200" dirty="0"/>
            </a:p>
          </p:txBody>
        </p:sp>
        <p:sp>
          <p:nvSpPr>
            <p:cNvPr id="30" name="29 CuadroTexto"/>
            <p:cNvSpPr txBox="1"/>
            <p:nvPr/>
          </p:nvSpPr>
          <p:spPr>
            <a:xfrm>
              <a:off x="2411760" y="3606320"/>
              <a:ext cx="310354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LU</a:t>
              </a:r>
              <a:endParaRPr lang="es-ES" sz="1200" dirty="0"/>
            </a:p>
          </p:txBody>
        </p:sp>
        <p:sp>
          <p:nvSpPr>
            <p:cNvPr id="31" name="30 CuadroTexto"/>
            <p:cNvSpPr txBox="1"/>
            <p:nvPr/>
          </p:nvSpPr>
          <p:spPr>
            <a:xfrm>
              <a:off x="2411760" y="4324629"/>
              <a:ext cx="301813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EE</a:t>
              </a:r>
              <a:endParaRPr lang="es-ES" sz="1200" dirty="0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2411760" y="4907893"/>
              <a:ext cx="327782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HR</a:t>
              </a:r>
              <a:endParaRPr lang="es-ES" sz="1200" dirty="0"/>
            </a:p>
          </p:txBody>
        </p:sp>
        <p:pic>
          <p:nvPicPr>
            <p:cNvPr id="70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911" y="2993156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911" y="3697492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2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911" y="4407067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3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911" y="4990230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6 Grupo"/>
          <p:cNvGrpSpPr/>
          <p:nvPr/>
        </p:nvGrpSpPr>
        <p:grpSpPr>
          <a:xfrm>
            <a:off x="3347864" y="2564908"/>
            <a:ext cx="779654" cy="677908"/>
            <a:chOff x="3347864" y="2492900"/>
            <a:chExt cx="779654" cy="677908"/>
          </a:xfrm>
        </p:grpSpPr>
        <p:pic>
          <p:nvPicPr>
            <p:cNvPr id="21520" name="Picture 16" descr="https://upload.wikimedia.org/wikipedia/commons/thumb/f/fe/Government_Ensign_of_Belgium.svg/120px-Government_Ensign_of_Belgium.svg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524" y="2492900"/>
              <a:ext cx="718994" cy="479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32 CuadroTexto"/>
            <p:cNvSpPr txBox="1"/>
            <p:nvPr/>
          </p:nvSpPr>
          <p:spPr>
            <a:xfrm>
              <a:off x="3347864" y="2921508"/>
              <a:ext cx="309028" cy="24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BE</a:t>
              </a:r>
              <a:endParaRPr lang="es-ES" sz="1200" dirty="0"/>
            </a:p>
          </p:txBody>
        </p:sp>
        <p:pic>
          <p:nvPicPr>
            <p:cNvPr id="74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6682" y="2993027"/>
              <a:ext cx="361330" cy="130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" name="8 Grupo"/>
          <p:cNvGrpSpPr/>
          <p:nvPr/>
        </p:nvGrpSpPr>
        <p:grpSpPr>
          <a:xfrm>
            <a:off x="4306403" y="2566235"/>
            <a:ext cx="760434" cy="676710"/>
            <a:chOff x="4211960" y="2494227"/>
            <a:chExt cx="760434" cy="676710"/>
          </a:xfrm>
        </p:grpSpPr>
        <p:pic>
          <p:nvPicPr>
            <p:cNvPr id="21514" name="Picture 10" descr="Bandera de Portugal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3400" y="2494227"/>
              <a:ext cx="718994" cy="4781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33 CuadroTexto"/>
            <p:cNvSpPr txBox="1"/>
            <p:nvPr/>
          </p:nvSpPr>
          <p:spPr>
            <a:xfrm>
              <a:off x="4211960" y="2921637"/>
              <a:ext cx="305507" cy="249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PT</a:t>
              </a:r>
              <a:endParaRPr lang="es-ES" sz="1200" dirty="0"/>
            </a:p>
          </p:txBody>
        </p:sp>
        <p:pic>
          <p:nvPicPr>
            <p:cNvPr id="75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323" y="2993156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2" name="11 Grupo"/>
          <p:cNvGrpSpPr/>
          <p:nvPr/>
        </p:nvGrpSpPr>
        <p:grpSpPr>
          <a:xfrm>
            <a:off x="6106603" y="2566235"/>
            <a:ext cx="752180" cy="1361391"/>
            <a:chOff x="6012160" y="2494227"/>
            <a:chExt cx="752180" cy="1361391"/>
          </a:xfrm>
        </p:grpSpPr>
        <p:pic>
          <p:nvPicPr>
            <p:cNvPr id="25" name="Picture 10" descr="Bandera de los Países Bajos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347" y="2494227"/>
              <a:ext cx="718993" cy="4781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2" descr="Bandera de la República Checa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347" y="3178910"/>
              <a:ext cx="718993" cy="4781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35 CuadroTexto"/>
            <p:cNvSpPr txBox="1"/>
            <p:nvPr/>
          </p:nvSpPr>
          <p:spPr>
            <a:xfrm>
              <a:off x="6012160" y="2921636"/>
              <a:ext cx="313354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NL</a:t>
              </a:r>
              <a:endParaRPr lang="es-ES" sz="1200" dirty="0"/>
            </a:p>
          </p:txBody>
        </p:sp>
        <p:sp>
          <p:nvSpPr>
            <p:cNvPr id="37" name="36 CuadroTexto"/>
            <p:cNvSpPr txBox="1"/>
            <p:nvPr/>
          </p:nvSpPr>
          <p:spPr>
            <a:xfrm>
              <a:off x="6012160" y="3606319"/>
              <a:ext cx="304698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CZ</a:t>
              </a:r>
              <a:endParaRPr lang="es-ES" sz="1200" dirty="0"/>
            </a:p>
          </p:txBody>
        </p:sp>
        <p:pic>
          <p:nvPicPr>
            <p:cNvPr id="76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71" y="3697492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529" name="Picture 25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2271" y="2993155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10 Grupo"/>
          <p:cNvGrpSpPr/>
          <p:nvPr/>
        </p:nvGrpSpPr>
        <p:grpSpPr>
          <a:xfrm>
            <a:off x="5170499" y="2698052"/>
            <a:ext cx="766997" cy="558075"/>
            <a:chOff x="5076056" y="2626044"/>
            <a:chExt cx="766997" cy="558075"/>
          </a:xfrm>
        </p:grpSpPr>
        <p:pic>
          <p:nvPicPr>
            <p:cNvPr id="24" name="Picture 8" descr="Bandera del Reino Unido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4058" y="2626044"/>
              <a:ext cx="718995" cy="35949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34 CuadroTexto"/>
            <p:cNvSpPr txBox="1"/>
            <p:nvPr/>
          </p:nvSpPr>
          <p:spPr>
            <a:xfrm>
              <a:off x="5076056" y="2934820"/>
              <a:ext cx="327782" cy="2492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UK</a:t>
              </a:r>
              <a:endParaRPr lang="es-ES" sz="1200" dirty="0"/>
            </a:p>
          </p:txBody>
        </p:sp>
        <p:pic>
          <p:nvPicPr>
            <p:cNvPr id="21530" name="Picture 26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7594" y="3006338"/>
              <a:ext cx="361329" cy="1330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6" name="55 Grupo"/>
          <p:cNvGrpSpPr/>
          <p:nvPr/>
        </p:nvGrpSpPr>
        <p:grpSpPr>
          <a:xfrm>
            <a:off x="6073999" y="4764452"/>
            <a:ext cx="2558667" cy="1656184"/>
            <a:chOff x="5540944" y="4077072"/>
            <a:chExt cx="2558667" cy="1656184"/>
          </a:xfrm>
        </p:grpSpPr>
        <p:sp>
          <p:nvSpPr>
            <p:cNvPr id="55" name="54 Rectángulo"/>
            <p:cNvSpPr/>
            <p:nvPr/>
          </p:nvSpPr>
          <p:spPr>
            <a:xfrm>
              <a:off x="5549410" y="4077072"/>
              <a:ext cx="2550201" cy="1656184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Elipse"/>
            <p:cNvSpPr/>
            <p:nvPr/>
          </p:nvSpPr>
          <p:spPr>
            <a:xfrm>
              <a:off x="6354623" y="4764452"/>
              <a:ext cx="284799" cy="253646"/>
            </a:xfrm>
            <a:prstGeom prst="ellipse">
              <a:avLst/>
            </a:prstGeom>
            <a:solidFill>
              <a:srgbClr val="00B050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47 Elipse"/>
            <p:cNvSpPr/>
            <p:nvPr/>
          </p:nvSpPr>
          <p:spPr>
            <a:xfrm>
              <a:off x="6673646" y="4764452"/>
              <a:ext cx="284799" cy="25364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9" name="48 Elipse"/>
            <p:cNvSpPr/>
            <p:nvPr/>
          </p:nvSpPr>
          <p:spPr>
            <a:xfrm>
              <a:off x="6986738" y="4764452"/>
              <a:ext cx="284799" cy="253646"/>
            </a:xfrm>
            <a:prstGeom prst="ellipse">
              <a:avLst/>
            </a:prstGeom>
            <a:solidFill>
              <a:srgbClr val="C00000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5667315" y="5106019"/>
              <a:ext cx="5671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smtClean="0"/>
                <a:t>Alto</a:t>
              </a:r>
              <a:endParaRPr lang="es-ES" dirty="0"/>
            </a:p>
          </p:txBody>
        </p:sp>
        <p:sp>
          <p:nvSpPr>
            <p:cNvPr id="83" name="82 CuadroTexto"/>
            <p:cNvSpPr txBox="1"/>
            <p:nvPr/>
          </p:nvSpPr>
          <p:spPr>
            <a:xfrm>
              <a:off x="7380312" y="5106019"/>
              <a:ext cx="596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smtClean="0"/>
                <a:t>Bajo</a:t>
              </a:r>
              <a:endParaRPr lang="es-ES" dirty="0"/>
            </a:p>
          </p:txBody>
        </p:sp>
        <p:sp>
          <p:nvSpPr>
            <p:cNvPr id="84" name="83 CuadroTexto"/>
            <p:cNvSpPr txBox="1"/>
            <p:nvPr/>
          </p:nvSpPr>
          <p:spPr>
            <a:xfrm>
              <a:off x="6260069" y="5363924"/>
              <a:ext cx="1120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dirty="0" smtClean="0"/>
                <a:t>Sustancial</a:t>
              </a:r>
              <a:endParaRPr lang="es-ES" dirty="0"/>
            </a:p>
          </p:txBody>
        </p:sp>
        <p:cxnSp>
          <p:nvCxnSpPr>
            <p:cNvPr id="38" name="37 Conector recto"/>
            <p:cNvCxnSpPr>
              <a:stCxn id="48" idx="4"/>
              <a:endCxn id="84" idx="0"/>
            </p:cNvCxnSpPr>
            <p:nvPr/>
          </p:nvCxnSpPr>
          <p:spPr>
            <a:xfrm>
              <a:off x="6816046" y="5018098"/>
              <a:ext cx="4145" cy="345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50 Conector recto"/>
            <p:cNvCxnSpPr>
              <a:stCxn id="20" idx="0"/>
              <a:endCxn id="47" idx="3"/>
            </p:cNvCxnSpPr>
            <p:nvPr/>
          </p:nvCxnSpPr>
          <p:spPr>
            <a:xfrm flipV="1">
              <a:off x="5950887" y="4980952"/>
              <a:ext cx="445444" cy="1250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53 Conector recto"/>
            <p:cNvCxnSpPr>
              <a:stCxn id="49" idx="5"/>
              <a:endCxn id="83" idx="0"/>
            </p:cNvCxnSpPr>
            <p:nvPr/>
          </p:nvCxnSpPr>
          <p:spPr>
            <a:xfrm>
              <a:off x="7229829" y="4980952"/>
              <a:ext cx="448802" cy="12506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93 Rectángulo"/>
            <p:cNvSpPr/>
            <p:nvPr/>
          </p:nvSpPr>
          <p:spPr>
            <a:xfrm>
              <a:off x="5540944" y="4077072"/>
              <a:ext cx="2550201" cy="3687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 smtClean="0">
                  <a:solidFill>
                    <a:schemeClr val="tx1"/>
                  </a:solidFill>
                </a:rPr>
                <a:t>Nivel de seguridad</a:t>
              </a:r>
              <a:endParaRPr lang="es-ES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59" name="Picture 3" descr="C:\Users\f0099809\Desktop\CLAVE_corregido\logo_CLAVE_02.png"/>
          <p:cNvPicPr>
            <a:picLocks noChangeAspect="1" noChangeArrowheads="1"/>
          </p:cNvPicPr>
          <p:nvPr/>
        </p:nvPicPr>
        <p:blipFill rotWithShape="1">
          <a:blip r:embed="rId17" cstate="print"/>
          <a:srcRect r="43909"/>
          <a:stretch/>
        </p:blipFill>
        <p:spPr bwMode="auto">
          <a:xfrm>
            <a:off x="6202872" y="188640"/>
            <a:ext cx="1033424" cy="368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Picture 2" descr="Resultado de imagen de LOGO EIDAS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00" y="188641"/>
            <a:ext cx="1602514" cy="3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14 Grupo"/>
          <p:cNvGrpSpPr/>
          <p:nvPr/>
        </p:nvGrpSpPr>
        <p:grpSpPr>
          <a:xfrm>
            <a:off x="7938457" y="2553311"/>
            <a:ext cx="737999" cy="717329"/>
            <a:chOff x="7772006" y="2481303"/>
            <a:chExt cx="737999" cy="717329"/>
          </a:xfrm>
        </p:grpSpPr>
        <p:pic>
          <p:nvPicPr>
            <p:cNvPr id="30728" name="Picture 8" descr="Bandera de Dinamarca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3447" y="2481303"/>
              <a:ext cx="646985" cy="49092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22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0369" y="2996952"/>
              <a:ext cx="369636" cy="133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64 CuadroTexto"/>
            <p:cNvSpPr txBox="1"/>
            <p:nvPr/>
          </p:nvSpPr>
          <p:spPr>
            <a:xfrm>
              <a:off x="7772006" y="2921633"/>
              <a:ext cx="3593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DK</a:t>
              </a:r>
              <a:endParaRPr lang="es-ES" sz="1200" dirty="0"/>
            </a:p>
          </p:txBody>
        </p:sp>
      </p:grpSp>
      <p:grpSp>
        <p:nvGrpSpPr>
          <p:cNvPr id="13" name="12 Grupo"/>
          <p:cNvGrpSpPr/>
          <p:nvPr/>
        </p:nvGrpSpPr>
        <p:grpSpPr>
          <a:xfrm>
            <a:off x="6948264" y="2678932"/>
            <a:ext cx="791178" cy="1275063"/>
            <a:chOff x="6876256" y="2606924"/>
            <a:chExt cx="791178" cy="1275063"/>
          </a:xfrm>
        </p:grpSpPr>
        <p:pic>
          <p:nvPicPr>
            <p:cNvPr id="30726" name="Picture 6" descr="Bandera de Eslovaquia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9257" y="3170809"/>
              <a:ext cx="738177" cy="49088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76 CuadroTexto"/>
            <p:cNvSpPr txBox="1"/>
            <p:nvPr/>
          </p:nvSpPr>
          <p:spPr>
            <a:xfrm>
              <a:off x="6876256" y="2920305"/>
              <a:ext cx="324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LV</a:t>
              </a:r>
              <a:endParaRPr lang="es-ES" sz="1200" dirty="0"/>
            </a:p>
          </p:txBody>
        </p:sp>
        <p:sp>
          <p:nvSpPr>
            <p:cNvPr id="78" name="77 CuadroTexto"/>
            <p:cNvSpPr txBox="1"/>
            <p:nvPr/>
          </p:nvSpPr>
          <p:spPr>
            <a:xfrm>
              <a:off x="6876256" y="3604988"/>
              <a:ext cx="3353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dirty="0" smtClean="0"/>
                <a:t>SK</a:t>
              </a:r>
              <a:endParaRPr lang="es-ES" sz="1200" dirty="0"/>
            </a:p>
          </p:txBody>
        </p:sp>
        <p:pic>
          <p:nvPicPr>
            <p:cNvPr id="81" name="Picture 2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1407" y="3696160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5" name="Picture 25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1407" y="2996952"/>
              <a:ext cx="361329" cy="130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24" name="Picture 4" descr="Bandera de Letonia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330" y="2606924"/>
              <a:ext cx="730862" cy="3654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41 Grupo"/>
          <p:cNvGrpSpPr/>
          <p:nvPr/>
        </p:nvGrpSpPr>
        <p:grpSpPr>
          <a:xfrm>
            <a:off x="457200" y="1473775"/>
            <a:ext cx="8247597" cy="803097"/>
            <a:chOff x="457200" y="1473775"/>
            <a:chExt cx="8247597" cy="803097"/>
          </a:xfrm>
        </p:grpSpPr>
        <p:sp>
          <p:nvSpPr>
            <p:cNvPr id="102" name="101 Rectángulo"/>
            <p:cNvSpPr/>
            <p:nvPr/>
          </p:nvSpPr>
          <p:spPr>
            <a:xfrm>
              <a:off x="4181248" y="1473775"/>
              <a:ext cx="3441488" cy="3600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3" name="102 Rectángulo"/>
            <p:cNvSpPr/>
            <p:nvPr/>
          </p:nvSpPr>
          <p:spPr>
            <a:xfrm>
              <a:off x="7762884" y="1484784"/>
              <a:ext cx="937536" cy="3600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1" name="100 Rectángulo"/>
            <p:cNvSpPr/>
            <p:nvPr/>
          </p:nvSpPr>
          <p:spPr>
            <a:xfrm>
              <a:off x="1475656" y="1473775"/>
              <a:ext cx="2592356" cy="3600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Rectángulo"/>
            <p:cNvSpPr/>
            <p:nvPr/>
          </p:nvSpPr>
          <p:spPr>
            <a:xfrm>
              <a:off x="457200" y="1484784"/>
              <a:ext cx="946448" cy="36004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Rectángulo"/>
            <p:cNvSpPr/>
            <p:nvPr/>
          </p:nvSpPr>
          <p:spPr>
            <a:xfrm>
              <a:off x="551655" y="1844824"/>
              <a:ext cx="8148765" cy="392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s-ES" dirty="0" smtClean="0">
                  <a:solidFill>
                    <a:schemeClr val="accent3">
                      <a:lumMod val="50000"/>
                    </a:schemeClr>
                  </a:solidFill>
                  <a:ea typeface="Times New Roman"/>
                  <a:cs typeface="Times New Roman"/>
                </a:rPr>
                <a:t>Sep	Sep	Nov	Dic	Feb	May	Sep	Dic	Abr</a:t>
              </a:r>
              <a:endParaRPr lang="es-ES" sz="2400" dirty="0">
                <a:solidFill>
                  <a:schemeClr val="accent3">
                    <a:lumMod val="50000"/>
                  </a:schemeClr>
                </a:solidFill>
                <a:ea typeface="Calibri"/>
                <a:cs typeface="Times New Roman"/>
              </a:endParaRPr>
            </a:p>
          </p:txBody>
        </p:sp>
        <p:cxnSp>
          <p:nvCxnSpPr>
            <p:cNvPr id="17" name="16 Conector recto"/>
            <p:cNvCxnSpPr/>
            <p:nvPr/>
          </p:nvCxnSpPr>
          <p:spPr>
            <a:xfrm>
              <a:off x="457200" y="1844824"/>
              <a:ext cx="94644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94 Conector recto"/>
            <p:cNvCxnSpPr/>
            <p:nvPr/>
          </p:nvCxnSpPr>
          <p:spPr>
            <a:xfrm>
              <a:off x="1487934" y="1844824"/>
              <a:ext cx="258007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95 Conector recto"/>
            <p:cNvCxnSpPr/>
            <p:nvPr/>
          </p:nvCxnSpPr>
          <p:spPr>
            <a:xfrm>
              <a:off x="4181248" y="1844824"/>
              <a:ext cx="344148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97 Conector recto"/>
            <p:cNvCxnSpPr/>
            <p:nvPr/>
          </p:nvCxnSpPr>
          <p:spPr>
            <a:xfrm>
              <a:off x="7748005" y="1844824"/>
              <a:ext cx="94644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98 Rectángulo"/>
            <p:cNvSpPr/>
            <p:nvPr/>
          </p:nvSpPr>
          <p:spPr>
            <a:xfrm>
              <a:off x="539552" y="1484784"/>
              <a:ext cx="8148765" cy="410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s-ES" b="1" dirty="0" smtClean="0">
                  <a:solidFill>
                    <a:schemeClr val="accent3">
                      <a:lumMod val="50000"/>
                    </a:schemeClr>
                  </a:solidFill>
                  <a:ea typeface="Times New Roman"/>
                  <a:cs typeface="Times New Roman"/>
                </a:rPr>
                <a:t>2018	2019			2020				2021</a:t>
              </a:r>
              <a:endParaRPr lang="es-ES" sz="2400" b="1" dirty="0">
                <a:solidFill>
                  <a:schemeClr val="accent3">
                    <a:lumMod val="50000"/>
                  </a:schemeClr>
                </a:solidFill>
                <a:ea typeface="Calibri"/>
                <a:cs typeface="Times New Roman"/>
              </a:endParaRPr>
            </a:p>
          </p:txBody>
        </p:sp>
        <p:cxnSp>
          <p:nvCxnSpPr>
            <p:cNvPr id="107" name="106 Conector recto"/>
            <p:cNvCxnSpPr/>
            <p:nvPr/>
          </p:nvCxnSpPr>
          <p:spPr>
            <a:xfrm>
              <a:off x="467544" y="2276872"/>
              <a:ext cx="94644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107 Conector recto"/>
            <p:cNvCxnSpPr/>
            <p:nvPr/>
          </p:nvCxnSpPr>
          <p:spPr>
            <a:xfrm>
              <a:off x="1498278" y="2276872"/>
              <a:ext cx="258007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108 Conector recto"/>
            <p:cNvCxnSpPr/>
            <p:nvPr/>
          </p:nvCxnSpPr>
          <p:spPr>
            <a:xfrm>
              <a:off x="4191592" y="2276872"/>
              <a:ext cx="344148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109 Conector recto"/>
            <p:cNvCxnSpPr/>
            <p:nvPr/>
          </p:nvCxnSpPr>
          <p:spPr>
            <a:xfrm>
              <a:off x="7758349" y="2276872"/>
              <a:ext cx="946448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162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>
          <a:xfrm>
            <a:off x="2851501" y="5710459"/>
            <a:ext cx="5967754" cy="5988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</a:rPr>
              <a:t>En </a:t>
            </a: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</a:rPr>
              <a:t>producción desde julio 2019</a:t>
            </a:r>
          </a:p>
        </p:txBody>
      </p:sp>
      <p:grpSp>
        <p:nvGrpSpPr>
          <p:cNvPr id="8" name="7 Grupo"/>
          <p:cNvGrpSpPr/>
          <p:nvPr/>
        </p:nvGrpSpPr>
        <p:grpSpPr>
          <a:xfrm>
            <a:off x="539551" y="1727898"/>
            <a:ext cx="7889080" cy="3729473"/>
            <a:chOff x="539551" y="1747738"/>
            <a:chExt cx="7889080" cy="3729473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391"/>
            <a:stretch/>
          </p:blipFill>
          <p:spPr bwMode="auto">
            <a:xfrm>
              <a:off x="539551" y="1747738"/>
              <a:ext cx="7782407" cy="37294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2" descr="Resultado de imagen de eidas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635" b="40276"/>
            <a:stretch/>
          </p:blipFill>
          <p:spPr bwMode="auto">
            <a:xfrm>
              <a:off x="7333553" y="3947267"/>
              <a:ext cx="1095078" cy="285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20451" y="1556793"/>
            <a:ext cx="8228013" cy="72008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Arial" pitchFamily="34" charset="0"/>
              <a:buNone/>
            </a:pP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REGLAMENTO EUROPEO (UE) 910/2014</a:t>
            </a:r>
            <a:b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s-ES" sz="2400" b="1" dirty="0" smtClean="0">
                <a:solidFill>
                  <a:schemeClr val="tx2">
                    <a:lumMod val="75000"/>
                  </a:schemeClr>
                </a:solidFill>
              </a:rPr>
              <a:t>PARA RECONOCIMIENTO MUTUO DE IDENTIFICACIÓN ELECTRÓNICA</a:t>
            </a:r>
            <a:endParaRPr lang="en-GB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" t="10569" r="8438" b="24662"/>
          <a:stretch/>
        </p:blipFill>
        <p:spPr bwMode="auto">
          <a:xfrm>
            <a:off x="974412" y="1595710"/>
            <a:ext cx="7774052" cy="46919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7" t="42955" r="34062" b="23625"/>
          <a:stretch/>
        </p:blipFill>
        <p:spPr bwMode="auto">
          <a:xfrm>
            <a:off x="3340001" y="3941668"/>
            <a:ext cx="2993795" cy="24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 err="1" smtClean="0"/>
              <a:t>Cl@ve</a:t>
            </a:r>
            <a:r>
              <a:rPr lang="es-ES" sz="2800" dirty="0" smtClean="0"/>
              <a:t/>
            </a:r>
            <a:br>
              <a:rPr lang="es-ES" sz="2800" dirty="0" smtClean="0"/>
            </a:br>
            <a:r>
              <a:rPr lang="es-ES" sz="2400" i="1" dirty="0" smtClean="0"/>
              <a:t>Integración con </a:t>
            </a:r>
            <a:r>
              <a:rPr lang="es-ES" sz="2400" i="1" dirty="0" err="1" smtClean="0"/>
              <a:t>eIDAS</a:t>
            </a:r>
            <a:endParaRPr lang="es-ES" sz="2400" i="1" dirty="0"/>
          </a:p>
        </p:txBody>
      </p:sp>
      <p:sp>
        <p:nvSpPr>
          <p:cNvPr id="18" name="17 Flecha doblada hacia arriba"/>
          <p:cNvSpPr/>
          <p:nvPr/>
        </p:nvSpPr>
        <p:spPr>
          <a:xfrm rot="16200000">
            <a:off x="7041401" y="4623159"/>
            <a:ext cx="1688950" cy="1443176"/>
          </a:xfrm>
          <a:prstGeom prst="bentUpArrow">
            <a:avLst>
              <a:gd name="adj1" fmla="val 19303"/>
              <a:gd name="adj2" fmla="val 25570"/>
              <a:gd name="adj3" fmla="val 3069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Picture 3" descr="C:\Users\f0099809\Desktop\CLAVE_corregido\logo_CLAVE_02.png"/>
          <p:cNvPicPr>
            <a:picLocks noChangeAspect="1" noChangeArrowheads="1"/>
          </p:cNvPicPr>
          <p:nvPr/>
        </p:nvPicPr>
        <p:blipFill rotWithShape="1">
          <a:blip r:embed="rId6" cstate="print"/>
          <a:srcRect r="43909"/>
          <a:stretch/>
        </p:blipFill>
        <p:spPr bwMode="auto">
          <a:xfrm>
            <a:off x="6202872" y="188640"/>
            <a:ext cx="1033424" cy="368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2" descr="Resultado de imagen de LOGO EIDA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800" y="188641"/>
            <a:ext cx="1602514" cy="3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4" r="2604"/>
          <a:stretch/>
        </p:blipFill>
        <p:spPr bwMode="auto">
          <a:xfrm>
            <a:off x="1315311" y="1340768"/>
            <a:ext cx="7304247" cy="51637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1" r="2124" b="10560"/>
          <a:stretch/>
        </p:blipFill>
        <p:spPr bwMode="auto">
          <a:xfrm>
            <a:off x="611560" y="1895607"/>
            <a:ext cx="7650436" cy="38148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99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11560" y="1844824"/>
            <a:ext cx="73448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PROPUESTA DE REVISIÓN DEL REGLAMENTO (UE) 910/2014 EN RELACIÓN CON EL ESTABLECIMIENTO DE UN MARCO PARA UNA IDENTIDAD DIGITAL </a:t>
            </a:r>
            <a:r>
              <a:rPr lang="es-ES" sz="3200" b="1" dirty="0" smtClean="0"/>
              <a:t>EUROPEA (3 DE JUNIO DE 2021)</a:t>
            </a:r>
            <a:endParaRPr lang="es-ES" sz="3200" b="1" dirty="0"/>
          </a:p>
        </p:txBody>
      </p:sp>
      <p:pic>
        <p:nvPicPr>
          <p:cNvPr id="6" name="Picture 2" descr="Resultado de imagen de LOGO EI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7"/>
            <a:ext cx="2740974" cy="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99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611560" y="112474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PROPUESTA DE REVISIÓN DEL REGLAMENTO (UE) </a:t>
            </a:r>
            <a:r>
              <a:rPr lang="es-ES" sz="2400" b="1" dirty="0" smtClean="0"/>
              <a:t>910/2014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79512" y="2137770"/>
            <a:ext cx="8784976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b="1" dirty="0" smtClean="0"/>
              <a:t>Identificación electrónica. Carencias.</a:t>
            </a:r>
            <a:endParaRPr lang="es-ES" sz="24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 smtClean="0"/>
              <a:t>Proceso complejo de reconocimiento de esquemas.</a:t>
            </a:r>
            <a:endParaRPr lang="es-ES" sz="2400" dirty="0"/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 smtClean="0"/>
              <a:t>Sólo 14 EEMM han notificado un esquema.</a:t>
            </a:r>
            <a:endParaRPr lang="es-ES" sz="2400" dirty="0"/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 smtClean="0"/>
              <a:t>Escaso uso por el sector privado.</a:t>
            </a: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 smtClean="0"/>
              <a:t>No permite que el usuario restrinja su identificación a los datos estrictamente necesarios para el procedimiento o actuación concreta.</a:t>
            </a: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6" name="Picture 2" descr="Resultado de imagen de LOGO EI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7"/>
            <a:ext cx="2740974" cy="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65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9512" y="1556792"/>
            <a:ext cx="8784976" cy="504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/>
              <a:t>Se simplifica el procedimiento de notificación de esquemas nacionales a la Comisión Europea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/>
              <a:t>Creación por parte de los EEMM de </a:t>
            </a:r>
            <a:r>
              <a:rPr lang="es-ES" sz="2400" b="1" i="1" dirty="0" err="1"/>
              <a:t>wallets</a:t>
            </a:r>
            <a:r>
              <a:rPr lang="es-ES" sz="2400" b="1" dirty="0"/>
              <a:t> de identidad digital europea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.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/>
              <a:t>Apps móviles.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/>
              <a:t>Datos identificativos, credenciales y atributos.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/>
              <a:t>Alternativa a los métodos de identificación privados de las grandes plataformas (Google, Facebook)</a:t>
            </a: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es-ES" sz="2400" dirty="0"/>
              <a:t>No sustituye sino que se construye sobre las identidades electrónicas nacionales.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 smtClean="0"/>
              <a:t>Nuevos </a:t>
            </a:r>
            <a:r>
              <a:rPr lang="es-ES" sz="2400" dirty="0"/>
              <a:t>servicios electrónicos de confianza</a:t>
            </a:r>
            <a:endParaRPr lang="es-ES" sz="2400" dirty="0" smtClean="0">
              <a:solidFill>
                <a:srgbClr val="1F497D">
                  <a:lumMod val="75000"/>
                </a:srgbClr>
              </a:solidFill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6" name="Picture 2" descr="Resultado de imagen de LOGO EIDA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7"/>
            <a:ext cx="2740974" cy="63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11560" y="112474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PROPUESTA DE REVISIÓN DEL REGLAMENTO (UE) </a:t>
            </a:r>
            <a:r>
              <a:rPr lang="es-ES" sz="2400" b="1" dirty="0" smtClean="0"/>
              <a:t>910/2014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78796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79512" y="1729722"/>
            <a:ext cx="8784976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 smtClean="0"/>
              <a:t>Refuerzo de los sistemas de identificación nacionales: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Extensión del sistema </a:t>
            </a:r>
            <a:r>
              <a:rPr lang="es-ES" sz="2400" dirty="0" err="1" smtClean="0">
                <a:solidFill>
                  <a:srgbClr val="1F497D">
                    <a:lumMod val="75000"/>
                  </a:srgbClr>
                </a:solidFill>
              </a:rPr>
              <a:t>Cl@ve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 a plataformas móviles.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Gestión del Documento Nacional de Identidad  desde dispositivos móviles.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 err="1" smtClean="0"/>
              <a:t>Onboarding</a:t>
            </a:r>
            <a:r>
              <a:rPr lang="es-ES" sz="2400" dirty="0" smtClean="0"/>
              <a:t> digital: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Trabajando en sistemas de </a:t>
            </a:r>
            <a:r>
              <a:rPr lang="es-ES" sz="2400" i="1" dirty="0" err="1">
                <a:solidFill>
                  <a:srgbClr val="1F497D">
                    <a:lumMod val="75000"/>
                  </a:srgbClr>
                </a:solidFill>
              </a:rPr>
              <a:t>onboarding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 digital que permitan el acceso de manera 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segura, confiable </a:t>
            </a:r>
            <a:r>
              <a:rPr lang="es-ES" sz="2400" dirty="0">
                <a:solidFill>
                  <a:srgbClr val="1F497D">
                    <a:lumMod val="75000"/>
                  </a:srgbClr>
                </a:solidFill>
              </a:rPr>
              <a:t>y fácil al ciudadano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 smtClean="0"/>
              <a:t>Explorando nuevos paradigmas de identidad digital: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2400" dirty="0" err="1" smtClean="0">
                <a:solidFill>
                  <a:srgbClr val="1F497D">
                    <a:lumMod val="75000"/>
                  </a:srgbClr>
                </a:solidFill>
              </a:rPr>
              <a:t>Self-Sovereign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s-ES" sz="2400" dirty="0" err="1" smtClean="0">
                <a:solidFill>
                  <a:srgbClr val="1F497D">
                    <a:lumMod val="75000"/>
                  </a:srgbClr>
                </a:solidFill>
              </a:rPr>
              <a:t>identity</a:t>
            </a:r>
            <a:r>
              <a:rPr lang="es-ES" sz="2400" dirty="0" smtClean="0">
                <a:solidFill>
                  <a:srgbClr val="1F497D">
                    <a:lumMod val="75000"/>
                  </a:srgbClr>
                </a:solidFill>
              </a:rPr>
              <a:t> (SSI).</a:t>
            </a:r>
            <a:endParaRPr lang="es-ES" sz="24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93883" y="749895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NUEVAS ACTUACIONES EN MARCHA</a:t>
            </a:r>
          </a:p>
          <a:p>
            <a:r>
              <a:rPr lang="es-ES" sz="2400" b="1" dirty="0" smtClean="0"/>
              <a:t>Plan de Recuperación Transformación y </a:t>
            </a:r>
            <a:r>
              <a:rPr lang="es-ES" sz="2400" b="1" dirty="0" err="1" smtClean="0"/>
              <a:t>Resiliencia</a:t>
            </a:r>
            <a:endParaRPr lang="es-ES" sz="2400" b="1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16632"/>
            <a:ext cx="1615158" cy="115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79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593883" y="749895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NUEVAS ACTUACIONES EN MARCHA</a:t>
            </a:r>
          </a:p>
          <a:p>
            <a:r>
              <a:rPr lang="es-ES" sz="2400" b="1" dirty="0" smtClean="0"/>
              <a:t>Nuevos sistemas de identificación: SSI</a:t>
            </a:r>
            <a:endParaRPr lang="es-ES" sz="2400" b="1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896"/>
            <a:ext cx="2828033" cy="31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Imagen" descr="https://ec.europa.eu/digital-single-market/sites/digital-agenda/files/styles/header_image_breakpoints_theme_europa_mobile_2x/public/newsroom/blockchain_31652.jpeg?itok=-GkFMbU6&amp;timestamp=157363404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80892"/>
            <a:ext cx="4248472" cy="3792324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094808"/>
            <a:ext cx="3243263" cy="104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359" y="3237491"/>
            <a:ext cx="3656767" cy="3587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66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5065</TotalTime>
  <Words>2141</Words>
  <Application>Microsoft Office PowerPoint</Application>
  <PresentationFormat>Presentación en pantalla (4:3)</PresentationFormat>
  <Paragraphs>335</Paragraphs>
  <Slides>23</Slides>
  <Notes>11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5" baseType="lpstr">
      <vt:lpstr>Tema de Office</vt:lpstr>
      <vt:lpstr>Visio</vt:lpstr>
      <vt:lpstr> XV Reunión Anual de Red Gealc: Panamá 2021  Evolución, situación y próximos pasos de España en materia de identidad digital</vt:lpstr>
      <vt:lpstr>Contenidos  </vt:lpstr>
      <vt:lpstr>Introducción Regulación identificación y firma electrónica</vt:lpstr>
      <vt:lpstr>El marco legal español</vt:lpstr>
      <vt:lpstr>Documento Nacional de Identidad electrónico DNIe</vt:lpstr>
      <vt:lpstr>Cl@ve Esquema general</vt:lpstr>
      <vt:lpstr>Cl@ve Pasarela</vt:lpstr>
      <vt:lpstr>Identificación electrónica. Sistema Cl@ve</vt:lpstr>
      <vt:lpstr>Actores de Cl@ve</vt:lpstr>
      <vt:lpstr>Cl@ve en cifras</vt:lpstr>
      <vt:lpstr>@firma validación Principio de funcionamiento</vt:lpstr>
      <vt:lpstr>Presentación de PowerPoint</vt:lpstr>
      <vt:lpstr>@firma validación Provisión del servicio</vt:lpstr>
      <vt:lpstr>@firma validación Estadísticas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SGAD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TAIEX Study Visit on Data Exchange and Interoperability Models  Overview of Common Services</dc:title>
  <dc:creator>SANTIAGO GRAÑA DOMINGUEZ</dc:creator>
  <cp:lastModifiedBy>guillermo.garcia1</cp:lastModifiedBy>
  <cp:revision>650</cp:revision>
  <cp:lastPrinted>2021-11-19T11:19:27Z</cp:lastPrinted>
  <dcterms:created xsi:type="dcterms:W3CDTF">2019-02-23T08:04:34Z</dcterms:created>
  <dcterms:modified xsi:type="dcterms:W3CDTF">2021-11-23T10:46:56Z</dcterms:modified>
</cp:coreProperties>
</file>