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9" r:id="rId3"/>
    <p:sldId id="260" r:id="rId4"/>
    <p:sldId id="258" r:id="rId5"/>
    <p:sldId id="261" r:id="rId6"/>
    <p:sldId id="262" r:id="rId7"/>
    <p:sldId id="266" r:id="rId8"/>
    <p:sldId id="267" r:id="rId9"/>
    <p:sldId id="263" r:id="rId10"/>
    <p:sldId id="264" r:id="rId11"/>
    <p:sldId id="265" r:id="rId12"/>
    <p:sldId id="269" r:id="rId13"/>
    <p:sldId id="270" r:id="rId14"/>
    <p:sldId id="268" r:id="rId15"/>
  </p:sldIdLst>
  <p:sldSz cx="9144000" cy="6858000" type="screen4x3"/>
  <p:notesSz cx="6797675" cy="987425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D303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663494-5046-4E1D-AEA0-B80BFB3F925A}" type="datetimeFigureOut">
              <a:rPr lang="es-ES" smtClean="0"/>
              <a:pPr/>
              <a:t>30/01/2019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49688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5C0ADB-4B93-47FA-B115-D8D1A57BFB1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54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54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F55568-D851-4351-B4E4-939EE25A3236}" type="datetimeFigureOut">
              <a:rPr lang="es-ES" smtClean="0"/>
              <a:pPr/>
              <a:t>30/01/2019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76338" y="1233488"/>
            <a:ext cx="4445000" cy="3333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79768" y="4751983"/>
            <a:ext cx="5438140" cy="388798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9378824"/>
            <a:ext cx="2945659" cy="4954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50443" y="9378824"/>
            <a:ext cx="2945659" cy="4954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6FDC74-C2E9-4D14-B0C2-B655CCBF6A0D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2998608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4000" b="1" cap="all" baseline="0"/>
            </a:lvl1pPr>
          </a:lstStyle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1B22B-ABD1-402A-A24B-BC23424A28F1}" type="datetimeFigureOut">
              <a:rPr lang="es-ES" smtClean="0"/>
              <a:pPr/>
              <a:t>30/01/2019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E8612-6175-4B51-8664-593C5013FC6A}" type="slidenum">
              <a:rPr lang="es-ES" smtClean="0"/>
              <a:pPr/>
              <a:t>‹Nº›</a:t>
            </a:fld>
            <a:endParaRPr lang="es-E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ángulo 6">
            <a:extLst>
              <a:ext uri="{FF2B5EF4-FFF2-40B4-BE49-F238E27FC236}">
                <a16:creationId xmlns:a16="http://schemas.microsoft.com/office/drawing/2014/main" xmlns="" id="{A58F6526-E0AD-44BD-AAEC-A22B75794DBF}"/>
              </a:ext>
            </a:extLst>
          </p:cNvPr>
          <p:cNvSpPr/>
          <p:nvPr userDrawn="1"/>
        </p:nvSpPr>
        <p:spPr>
          <a:xfrm>
            <a:off x="1547664" y="0"/>
            <a:ext cx="2088232" cy="620688"/>
          </a:xfrm>
          <a:prstGeom prst="rect">
            <a:avLst/>
          </a:prstGeom>
          <a:solidFill>
            <a:srgbClr val="FFD30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1B22B-ABD1-402A-A24B-BC23424A28F1}" type="datetimeFigureOut">
              <a:rPr lang="es-ES" smtClean="0"/>
              <a:pPr/>
              <a:t>30/01/2019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E8612-6175-4B51-8664-593C5013FC6A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xmlns="" id="{9D87669D-2B6D-46FC-86EA-D7D303B6B354}"/>
              </a:ext>
            </a:extLst>
          </p:cNvPr>
          <p:cNvSpPr/>
          <p:nvPr userDrawn="1"/>
        </p:nvSpPr>
        <p:spPr>
          <a:xfrm>
            <a:off x="1547664" y="0"/>
            <a:ext cx="2088232" cy="620688"/>
          </a:xfrm>
          <a:prstGeom prst="rect">
            <a:avLst/>
          </a:prstGeom>
          <a:solidFill>
            <a:srgbClr val="FFD30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1B22B-ABD1-402A-A24B-BC23424A28F1}" type="datetimeFigureOut">
              <a:rPr lang="es-ES" smtClean="0"/>
              <a:pPr/>
              <a:t>30/01/2019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E8612-6175-4B51-8664-593C5013FC6A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xmlns="" id="{2DC57B70-93E9-4630-ACF0-CCF9B834B2CA}"/>
              </a:ext>
            </a:extLst>
          </p:cNvPr>
          <p:cNvSpPr/>
          <p:nvPr userDrawn="1"/>
        </p:nvSpPr>
        <p:spPr>
          <a:xfrm>
            <a:off x="1547664" y="0"/>
            <a:ext cx="2088232" cy="620688"/>
          </a:xfrm>
          <a:prstGeom prst="rect">
            <a:avLst/>
          </a:prstGeom>
          <a:solidFill>
            <a:srgbClr val="FFD30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1B22B-ABD1-402A-A24B-BC23424A28F1}" type="datetimeFigureOut">
              <a:rPr lang="es-ES" smtClean="0"/>
              <a:pPr/>
              <a:t>30/01/2019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E8612-6175-4B51-8664-593C5013FC6A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xmlns="" id="{95681EA5-A5BB-47B4-AAF7-1FEFD9F850DA}"/>
              </a:ext>
            </a:extLst>
          </p:cNvPr>
          <p:cNvSpPr/>
          <p:nvPr userDrawn="1"/>
        </p:nvSpPr>
        <p:spPr>
          <a:xfrm>
            <a:off x="1547664" y="0"/>
            <a:ext cx="2088232" cy="620688"/>
          </a:xfrm>
          <a:prstGeom prst="rect">
            <a:avLst/>
          </a:prstGeom>
          <a:solidFill>
            <a:srgbClr val="FFD30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xmlns="" id="{CD4BF8A3-F7F2-489D-8D44-F9BA21F97A6B}"/>
              </a:ext>
            </a:extLst>
          </p:cNvPr>
          <p:cNvSpPr txBox="1"/>
          <p:nvPr userDrawn="1"/>
        </p:nvSpPr>
        <p:spPr>
          <a:xfrm>
            <a:off x="8135888" y="-3797"/>
            <a:ext cx="10081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kern="1200" dirty="0">
                <a:solidFill>
                  <a:schemeClr val="tx2"/>
                </a:solidFill>
                <a:effectLst>
                  <a:reflection blurRad="6350" stA="31000" endPos="35500" dir="5400000" sy="-90000" algn="bl"/>
                </a:effectLst>
                <a:latin typeface="Garamond" panose="02020404030301010803" pitchFamily="18" charset="0"/>
                <a:ea typeface="+mn-ea"/>
                <a:cs typeface="+mn-cs"/>
              </a:rPr>
              <a:t>F(d</a:t>
            </a:r>
            <a:r>
              <a:rPr lang="es-ES" sz="3200" kern="1200" baseline="30000" dirty="0">
                <a:solidFill>
                  <a:schemeClr val="tx2"/>
                </a:solidFill>
                <a:effectLst>
                  <a:reflection blurRad="6350" stA="31000" endPos="35500" dir="5400000" sy="-90000" algn="bl"/>
                </a:effectLst>
                <a:latin typeface="Garamond" panose="02020404030301010803" pitchFamily="18" charset="0"/>
                <a:ea typeface="+mn-ea"/>
                <a:cs typeface="+mn-cs"/>
              </a:rPr>
              <a:t>e</a:t>
            </a:r>
            <a:r>
              <a:rPr lang="es-ES" sz="3200" kern="1200" dirty="0">
                <a:solidFill>
                  <a:schemeClr val="tx2"/>
                </a:solidFill>
                <a:effectLst>
                  <a:reflection blurRad="6350" stA="31000" endPos="35500" dir="5400000" sy="-90000" algn="bl"/>
                </a:effectLst>
                <a:latin typeface="Garamond" panose="02020404030301010803" pitchFamily="18" charset="0"/>
                <a:ea typeface="+mn-ea"/>
                <a:cs typeface="+mn-cs"/>
              </a:rPr>
              <a:t>)</a:t>
            </a:r>
            <a:endParaRPr lang="es-ES" sz="3200" dirty="0">
              <a:solidFill>
                <a:schemeClr val="tx2"/>
              </a:solidFill>
              <a:latin typeface="Garamond" panose="02020404030301010803" pitchFamily="18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1B22B-ABD1-402A-A24B-BC23424A28F1}" type="datetimeFigureOut">
              <a:rPr lang="es-ES" smtClean="0"/>
              <a:pPr/>
              <a:t>30/01/2019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E8612-6175-4B51-8664-593C5013FC6A}" type="slidenum">
              <a:rPr lang="es-ES" smtClean="0"/>
              <a:pPr/>
              <a:t>‹Nº›</a:t>
            </a:fld>
            <a:endParaRPr lang="es-E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ángulo 7">
            <a:extLst>
              <a:ext uri="{FF2B5EF4-FFF2-40B4-BE49-F238E27FC236}">
                <a16:creationId xmlns:a16="http://schemas.microsoft.com/office/drawing/2014/main" xmlns="" id="{1A47A365-DA51-476B-86CF-8F375B7B70EF}"/>
              </a:ext>
            </a:extLst>
          </p:cNvPr>
          <p:cNvSpPr/>
          <p:nvPr userDrawn="1"/>
        </p:nvSpPr>
        <p:spPr>
          <a:xfrm>
            <a:off x="1547664" y="0"/>
            <a:ext cx="2088232" cy="620688"/>
          </a:xfrm>
          <a:prstGeom prst="rect">
            <a:avLst/>
          </a:prstGeom>
          <a:solidFill>
            <a:srgbClr val="FFD30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xmlns="" id="{03BFAE5D-1AE4-475F-88EF-44CB5866EFB6}"/>
              </a:ext>
            </a:extLst>
          </p:cNvPr>
          <p:cNvSpPr txBox="1"/>
          <p:nvPr userDrawn="1"/>
        </p:nvSpPr>
        <p:spPr>
          <a:xfrm>
            <a:off x="8135888" y="-3797"/>
            <a:ext cx="10081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kern="1200" dirty="0">
                <a:solidFill>
                  <a:schemeClr val="bg2"/>
                </a:solidFill>
                <a:effectLst>
                  <a:reflection blurRad="6350" stA="31000" endPos="35500" dir="5400000" sy="-90000" algn="bl"/>
                </a:effectLst>
                <a:latin typeface="Garamond" panose="02020404030301010803" pitchFamily="18" charset="0"/>
                <a:ea typeface="+mn-ea"/>
                <a:cs typeface="+mn-cs"/>
              </a:rPr>
              <a:t>F(d</a:t>
            </a:r>
            <a:r>
              <a:rPr lang="es-ES" sz="3200" kern="1200" baseline="30000" dirty="0">
                <a:solidFill>
                  <a:schemeClr val="bg2"/>
                </a:solidFill>
                <a:effectLst>
                  <a:reflection blurRad="6350" stA="31000" endPos="35500" dir="5400000" sy="-90000" algn="bl"/>
                </a:effectLst>
                <a:latin typeface="Garamond" panose="02020404030301010803" pitchFamily="18" charset="0"/>
                <a:ea typeface="+mn-ea"/>
                <a:cs typeface="+mn-cs"/>
              </a:rPr>
              <a:t>e</a:t>
            </a:r>
            <a:r>
              <a:rPr lang="es-ES" sz="3200" kern="1200" dirty="0">
                <a:solidFill>
                  <a:schemeClr val="bg2"/>
                </a:solidFill>
                <a:effectLst>
                  <a:reflection blurRad="6350" stA="31000" endPos="35500" dir="5400000" sy="-90000" algn="bl"/>
                </a:effectLst>
                <a:latin typeface="Garamond" panose="02020404030301010803" pitchFamily="18" charset="0"/>
                <a:ea typeface="+mn-ea"/>
                <a:cs typeface="+mn-cs"/>
              </a:rPr>
              <a:t>)</a:t>
            </a:r>
            <a:endParaRPr lang="es-ES" sz="3200" dirty="0">
              <a:solidFill>
                <a:schemeClr val="bg2"/>
              </a:solidFill>
              <a:latin typeface="Garamond" panose="02020404030301010803" pitchFamily="18" charset="0"/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1B22B-ABD1-402A-A24B-BC23424A28F1}" type="datetimeFigureOut">
              <a:rPr lang="es-ES" smtClean="0"/>
              <a:pPr/>
              <a:t>30/01/2019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E8612-6175-4B51-8664-593C5013FC6A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xmlns="" id="{90A78ECA-1499-4E9D-AE33-80F397BFC2CC}"/>
              </a:ext>
            </a:extLst>
          </p:cNvPr>
          <p:cNvSpPr/>
          <p:nvPr userDrawn="1"/>
        </p:nvSpPr>
        <p:spPr>
          <a:xfrm>
            <a:off x="1547664" y="0"/>
            <a:ext cx="2088232" cy="620688"/>
          </a:xfrm>
          <a:prstGeom prst="rect">
            <a:avLst/>
          </a:prstGeom>
          <a:solidFill>
            <a:srgbClr val="FFD30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xmlns="" id="{F3633F0F-B4A8-4BD1-908F-639551FFA813}"/>
              </a:ext>
            </a:extLst>
          </p:cNvPr>
          <p:cNvSpPr txBox="1"/>
          <p:nvPr userDrawn="1"/>
        </p:nvSpPr>
        <p:spPr>
          <a:xfrm>
            <a:off x="8135888" y="-3797"/>
            <a:ext cx="10081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kern="1200" dirty="0">
                <a:solidFill>
                  <a:schemeClr val="tx2"/>
                </a:solidFill>
                <a:effectLst>
                  <a:reflection blurRad="6350" stA="31000" endPos="35500" dir="5400000" sy="-90000" algn="bl"/>
                </a:effectLst>
                <a:latin typeface="Garamond" panose="02020404030301010803" pitchFamily="18" charset="0"/>
                <a:ea typeface="+mn-ea"/>
                <a:cs typeface="+mn-cs"/>
              </a:rPr>
              <a:t>F(d</a:t>
            </a:r>
            <a:r>
              <a:rPr lang="es-ES" sz="3200" kern="1200" baseline="30000" dirty="0">
                <a:solidFill>
                  <a:schemeClr val="tx2"/>
                </a:solidFill>
                <a:effectLst>
                  <a:reflection blurRad="6350" stA="31000" endPos="35500" dir="5400000" sy="-90000" algn="bl"/>
                </a:effectLst>
                <a:latin typeface="Garamond" panose="02020404030301010803" pitchFamily="18" charset="0"/>
                <a:ea typeface="+mn-ea"/>
                <a:cs typeface="+mn-cs"/>
              </a:rPr>
              <a:t>e</a:t>
            </a:r>
            <a:r>
              <a:rPr lang="es-ES" sz="3200" kern="1200" dirty="0">
                <a:solidFill>
                  <a:schemeClr val="tx2"/>
                </a:solidFill>
                <a:effectLst>
                  <a:reflection blurRad="6350" stA="31000" endPos="35500" dir="5400000" sy="-90000" algn="bl"/>
                </a:effectLst>
                <a:latin typeface="Garamond" panose="02020404030301010803" pitchFamily="18" charset="0"/>
                <a:ea typeface="+mn-ea"/>
                <a:cs typeface="+mn-cs"/>
              </a:rPr>
              <a:t>)</a:t>
            </a:r>
            <a:endParaRPr lang="es-ES" sz="3200" dirty="0">
              <a:solidFill>
                <a:schemeClr val="tx2"/>
              </a:solidFill>
              <a:latin typeface="Garamond" panose="02020404030301010803" pitchFamily="18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1B22B-ABD1-402A-A24B-BC23424A28F1}" type="datetimeFigureOut">
              <a:rPr lang="es-ES" smtClean="0"/>
              <a:pPr/>
              <a:t>30/01/2019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E8612-6175-4B51-8664-593C5013FC6A}" type="slidenum">
              <a:rPr lang="es-ES" smtClean="0"/>
              <a:pPr/>
              <a:t>‹Nº›</a:t>
            </a:fld>
            <a:endParaRPr lang="es-E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ángulo 11">
            <a:extLst>
              <a:ext uri="{FF2B5EF4-FFF2-40B4-BE49-F238E27FC236}">
                <a16:creationId xmlns:a16="http://schemas.microsoft.com/office/drawing/2014/main" xmlns="" id="{3FDCBEE0-2005-4695-B493-92B382B8072A}"/>
              </a:ext>
            </a:extLst>
          </p:cNvPr>
          <p:cNvSpPr/>
          <p:nvPr userDrawn="1"/>
        </p:nvSpPr>
        <p:spPr>
          <a:xfrm>
            <a:off x="1547664" y="0"/>
            <a:ext cx="2088232" cy="620688"/>
          </a:xfrm>
          <a:prstGeom prst="rect">
            <a:avLst/>
          </a:prstGeom>
          <a:solidFill>
            <a:srgbClr val="FFD30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xmlns="" id="{BE2ADC5E-E666-4D7E-87AC-941F0542CCA4}"/>
              </a:ext>
            </a:extLst>
          </p:cNvPr>
          <p:cNvSpPr txBox="1"/>
          <p:nvPr userDrawn="1"/>
        </p:nvSpPr>
        <p:spPr>
          <a:xfrm>
            <a:off x="8135888" y="-3797"/>
            <a:ext cx="10081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kern="1200" dirty="0">
                <a:solidFill>
                  <a:schemeClr val="tx2"/>
                </a:solidFill>
                <a:effectLst>
                  <a:reflection blurRad="6350" stA="31000" endPos="35500" dir="5400000" sy="-90000" algn="bl"/>
                </a:effectLst>
                <a:latin typeface="Garamond" panose="02020404030301010803" pitchFamily="18" charset="0"/>
                <a:ea typeface="+mn-ea"/>
                <a:cs typeface="+mn-cs"/>
              </a:rPr>
              <a:t>F(d</a:t>
            </a:r>
            <a:r>
              <a:rPr lang="es-ES" sz="3200" kern="1200" baseline="30000" dirty="0">
                <a:solidFill>
                  <a:schemeClr val="tx2"/>
                </a:solidFill>
                <a:effectLst>
                  <a:reflection blurRad="6350" stA="31000" endPos="35500" dir="5400000" sy="-90000" algn="bl"/>
                </a:effectLst>
                <a:latin typeface="Garamond" panose="02020404030301010803" pitchFamily="18" charset="0"/>
                <a:ea typeface="+mn-ea"/>
                <a:cs typeface="+mn-cs"/>
              </a:rPr>
              <a:t>e</a:t>
            </a:r>
            <a:r>
              <a:rPr lang="es-ES" sz="3200" kern="1200" dirty="0">
                <a:solidFill>
                  <a:schemeClr val="tx2"/>
                </a:solidFill>
                <a:effectLst>
                  <a:reflection blurRad="6350" stA="31000" endPos="35500" dir="5400000" sy="-90000" algn="bl"/>
                </a:effectLst>
                <a:latin typeface="Garamond" panose="02020404030301010803" pitchFamily="18" charset="0"/>
                <a:ea typeface="+mn-ea"/>
                <a:cs typeface="+mn-cs"/>
              </a:rPr>
              <a:t>)</a:t>
            </a:r>
            <a:endParaRPr lang="es-ES" sz="3200" dirty="0">
              <a:solidFill>
                <a:schemeClr val="tx2"/>
              </a:solidFill>
              <a:latin typeface="Garamond" panose="02020404030301010803" pitchFamily="18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1B22B-ABD1-402A-A24B-BC23424A28F1}" type="datetimeFigureOut">
              <a:rPr lang="es-ES" smtClean="0"/>
              <a:pPr/>
              <a:t>30/01/2019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E8612-6175-4B51-8664-593C5013FC6A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xmlns="" id="{256E1426-7B10-4A6C-AC23-3FEE6E99FD50}"/>
              </a:ext>
            </a:extLst>
          </p:cNvPr>
          <p:cNvSpPr/>
          <p:nvPr userDrawn="1"/>
        </p:nvSpPr>
        <p:spPr>
          <a:xfrm>
            <a:off x="1547664" y="0"/>
            <a:ext cx="2088232" cy="620688"/>
          </a:xfrm>
          <a:prstGeom prst="rect">
            <a:avLst/>
          </a:prstGeom>
          <a:solidFill>
            <a:srgbClr val="FFD30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xmlns="" id="{BBEB7F24-5A66-458D-BC81-35929AB336A0}"/>
              </a:ext>
            </a:extLst>
          </p:cNvPr>
          <p:cNvSpPr txBox="1"/>
          <p:nvPr userDrawn="1"/>
        </p:nvSpPr>
        <p:spPr>
          <a:xfrm>
            <a:off x="8135888" y="-3797"/>
            <a:ext cx="10081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kern="1200" dirty="0">
                <a:solidFill>
                  <a:schemeClr val="tx2"/>
                </a:solidFill>
                <a:effectLst>
                  <a:reflection blurRad="6350" stA="31000" endPos="35500" dir="5400000" sy="-90000" algn="bl"/>
                </a:effectLst>
                <a:latin typeface="Garamond" panose="02020404030301010803" pitchFamily="18" charset="0"/>
                <a:ea typeface="+mn-ea"/>
                <a:cs typeface="+mn-cs"/>
              </a:rPr>
              <a:t>F(d</a:t>
            </a:r>
            <a:r>
              <a:rPr lang="es-ES" sz="3200" kern="1200" baseline="30000" dirty="0">
                <a:solidFill>
                  <a:schemeClr val="tx2"/>
                </a:solidFill>
                <a:effectLst>
                  <a:reflection blurRad="6350" stA="31000" endPos="35500" dir="5400000" sy="-90000" algn="bl"/>
                </a:effectLst>
                <a:latin typeface="Garamond" panose="02020404030301010803" pitchFamily="18" charset="0"/>
                <a:ea typeface="+mn-ea"/>
                <a:cs typeface="+mn-cs"/>
              </a:rPr>
              <a:t>e</a:t>
            </a:r>
            <a:r>
              <a:rPr lang="es-ES" sz="3200" kern="1200" dirty="0">
                <a:solidFill>
                  <a:schemeClr val="tx2"/>
                </a:solidFill>
                <a:effectLst>
                  <a:reflection blurRad="6350" stA="31000" endPos="35500" dir="5400000" sy="-90000" algn="bl"/>
                </a:effectLst>
                <a:latin typeface="Garamond" panose="02020404030301010803" pitchFamily="18" charset="0"/>
                <a:ea typeface="+mn-ea"/>
                <a:cs typeface="+mn-cs"/>
              </a:rPr>
              <a:t>)</a:t>
            </a:r>
            <a:endParaRPr lang="es-ES" sz="3200" dirty="0">
              <a:solidFill>
                <a:schemeClr val="tx2"/>
              </a:solidFill>
              <a:latin typeface="Garamond" panose="02020404030301010803" pitchFamily="18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1B22B-ABD1-402A-A24B-BC23424A28F1}" type="datetimeFigureOut">
              <a:rPr lang="es-ES" smtClean="0"/>
              <a:pPr/>
              <a:t>30/01/2019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E8612-6175-4B51-8664-593C5013FC6A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xmlns="" id="{AF550335-F432-48E3-8672-F9123BD89AD7}"/>
              </a:ext>
            </a:extLst>
          </p:cNvPr>
          <p:cNvSpPr/>
          <p:nvPr userDrawn="1"/>
        </p:nvSpPr>
        <p:spPr>
          <a:xfrm>
            <a:off x="1547664" y="0"/>
            <a:ext cx="2088232" cy="620688"/>
          </a:xfrm>
          <a:prstGeom prst="rect">
            <a:avLst/>
          </a:prstGeom>
          <a:solidFill>
            <a:srgbClr val="FFD30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xmlns="" id="{3F323014-6404-486A-AC9A-4B83BBE9C759}"/>
              </a:ext>
            </a:extLst>
          </p:cNvPr>
          <p:cNvSpPr txBox="1"/>
          <p:nvPr userDrawn="1"/>
        </p:nvSpPr>
        <p:spPr>
          <a:xfrm>
            <a:off x="8135888" y="-3797"/>
            <a:ext cx="10081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kern="1200" dirty="0">
                <a:solidFill>
                  <a:schemeClr val="tx2"/>
                </a:solidFill>
                <a:effectLst>
                  <a:reflection blurRad="6350" stA="31000" endPos="35500" dir="5400000" sy="-90000" algn="bl"/>
                </a:effectLst>
                <a:latin typeface="Garamond" panose="02020404030301010803" pitchFamily="18" charset="0"/>
                <a:ea typeface="+mn-ea"/>
                <a:cs typeface="+mn-cs"/>
              </a:rPr>
              <a:t>F(d</a:t>
            </a:r>
            <a:r>
              <a:rPr lang="es-ES" sz="3200" kern="1200" baseline="30000" dirty="0">
                <a:solidFill>
                  <a:schemeClr val="tx2"/>
                </a:solidFill>
                <a:effectLst>
                  <a:reflection blurRad="6350" stA="31000" endPos="35500" dir="5400000" sy="-90000" algn="bl"/>
                </a:effectLst>
                <a:latin typeface="Garamond" panose="02020404030301010803" pitchFamily="18" charset="0"/>
                <a:ea typeface="+mn-ea"/>
                <a:cs typeface="+mn-cs"/>
              </a:rPr>
              <a:t>e</a:t>
            </a:r>
            <a:r>
              <a:rPr lang="es-ES" sz="3200" kern="1200" dirty="0">
                <a:solidFill>
                  <a:schemeClr val="tx2"/>
                </a:solidFill>
                <a:effectLst>
                  <a:reflection blurRad="6350" stA="31000" endPos="35500" dir="5400000" sy="-90000" algn="bl"/>
                </a:effectLst>
                <a:latin typeface="Garamond" panose="02020404030301010803" pitchFamily="18" charset="0"/>
                <a:ea typeface="+mn-ea"/>
                <a:cs typeface="+mn-cs"/>
              </a:rPr>
              <a:t>)</a:t>
            </a:r>
            <a:endParaRPr lang="es-ES" sz="3200" dirty="0">
              <a:solidFill>
                <a:schemeClr val="tx2"/>
              </a:solidFill>
              <a:latin typeface="Garamond" panose="02020404030301010803" pitchFamily="18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1B22B-ABD1-402A-A24B-BC23424A28F1}" type="datetimeFigureOut">
              <a:rPr lang="es-ES" smtClean="0"/>
              <a:pPr/>
              <a:t>30/01/2019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E8612-6175-4B51-8664-593C5013FC6A}" type="slidenum">
              <a:rPr lang="es-ES" smtClean="0"/>
              <a:pPr/>
              <a:t>‹Nº›</a:t>
            </a:fld>
            <a:endParaRPr lang="es-E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ángulo 9">
            <a:extLst>
              <a:ext uri="{FF2B5EF4-FFF2-40B4-BE49-F238E27FC236}">
                <a16:creationId xmlns:a16="http://schemas.microsoft.com/office/drawing/2014/main" xmlns="" id="{C5CB5684-390C-4FFB-901A-CD8E03E18F4D}"/>
              </a:ext>
            </a:extLst>
          </p:cNvPr>
          <p:cNvSpPr/>
          <p:nvPr userDrawn="1"/>
        </p:nvSpPr>
        <p:spPr>
          <a:xfrm>
            <a:off x="1547664" y="0"/>
            <a:ext cx="2088232" cy="620688"/>
          </a:xfrm>
          <a:prstGeom prst="rect">
            <a:avLst/>
          </a:prstGeom>
          <a:solidFill>
            <a:srgbClr val="FFD30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1B22B-ABD1-402A-A24B-BC23424A28F1}" type="datetimeFigureOut">
              <a:rPr lang="es-ES" smtClean="0"/>
              <a:pPr/>
              <a:t>30/01/2019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E8612-6175-4B51-8664-593C5013FC6A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xmlns="" id="{91FD790A-CCF4-43C9-BA3B-038AC0F5E6A8}"/>
              </a:ext>
            </a:extLst>
          </p:cNvPr>
          <p:cNvSpPr/>
          <p:nvPr userDrawn="1"/>
        </p:nvSpPr>
        <p:spPr>
          <a:xfrm>
            <a:off x="1547664" y="0"/>
            <a:ext cx="2088232" cy="620688"/>
          </a:xfrm>
          <a:prstGeom prst="rect">
            <a:avLst/>
          </a:prstGeom>
          <a:solidFill>
            <a:srgbClr val="FFD30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6152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84784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6528685"/>
            <a:ext cx="9144000" cy="33250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545310"/>
            <a:ext cx="2895600" cy="2992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18A1B22B-ABD1-402A-A24B-BC23424A28F1}" type="datetimeFigureOut">
              <a:rPr lang="es-ES" smtClean="0"/>
              <a:pPr/>
              <a:t>30/01/2019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6545310"/>
            <a:ext cx="4114800" cy="2992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6545310"/>
            <a:ext cx="1066800" cy="2992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D47E8612-6175-4B51-8664-593C5013FC6A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9" name="8 Rectángulo"/>
          <p:cNvSpPr>
            <a:spLocks/>
          </p:cNvSpPr>
          <p:nvPr/>
        </p:nvSpPr>
        <p:spPr>
          <a:xfrm>
            <a:off x="2033337" y="0"/>
            <a:ext cx="7110663" cy="676800"/>
          </a:xfrm>
          <a:prstGeom prst="rect">
            <a:avLst/>
          </a:prstGeom>
          <a:solidFill>
            <a:srgbClr val="FFD303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pic>
        <p:nvPicPr>
          <p:cNvPr id="11" name="10 Imagen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3468600" cy="6768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b="1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_tradnl" sz="3200" dirty="0" smtClean="0"/>
              <a:t>Subgrupo de metadatos comunes</a:t>
            </a:r>
            <a:endParaRPr lang="es-ES" sz="32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_tradnl" dirty="0" smtClean="0"/>
              <a:t>31 </a:t>
            </a:r>
            <a:r>
              <a:rPr lang="es-ES_tradnl" dirty="0"/>
              <a:t>de </a:t>
            </a:r>
            <a:r>
              <a:rPr lang="es-ES_tradnl" dirty="0" smtClean="0"/>
              <a:t>enero </a:t>
            </a:r>
            <a:r>
              <a:rPr lang="es-ES_tradnl" dirty="0"/>
              <a:t>de </a:t>
            </a:r>
            <a:r>
              <a:rPr lang="es-ES_tradnl" dirty="0" smtClean="0"/>
              <a:t>2019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35788698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51CB7514-100E-4E54-9C18-5039E9BAFF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04" y="908720"/>
            <a:ext cx="9036496" cy="471264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Metadatos comunes (EMC)</a:t>
            </a:r>
            <a:endParaRPr lang="es-E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5D718200-28DA-4D8C-A3EF-55D37975D9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44" y="1484784"/>
            <a:ext cx="8136904" cy="4444752"/>
          </a:xfrm>
        </p:spPr>
        <p:txBody>
          <a:bodyPr>
            <a:normAutofit/>
          </a:bodyPr>
          <a:lstStyle/>
          <a:p>
            <a:r>
              <a:rPr lang="es-ES" u="sng" dirty="0" smtClean="0"/>
              <a:t>Información documental</a:t>
            </a:r>
            <a:r>
              <a:rPr lang="es-ES" dirty="0" smtClean="0"/>
              <a:t>:</a:t>
            </a:r>
          </a:p>
          <a:p>
            <a:pPr lvl="2">
              <a:buNone/>
            </a:pPr>
            <a:endParaRPr lang="es-ES" dirty="0" smtClean="0"/>
          </a:p>
          <a:p>
            <a:endParaRPr lang="es-E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737236"/>
            <a:ext cx="9144000" cy="2262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22126025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51CB7514-100E-4E54-9C18-5039E9BAFF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04" y="908720"/>
            <a:ext cx="9036496" cy="471264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Metadatos comunes (EMC)</a:t>
            </a:r>
            <a:endParaRPr lang="es-E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5D718200-28DA-4D8C-A3EF-55D37975D9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44" y="1484784"/>
            <a:ext cx="8136904" cy="4444752"/>
          </a:xfrm>
        </p:spPr>
        <p:txBody>
          <a:bodyPr>
            <a:normAutofit/>
          </a:bodyPr>
          <a:lstStyle/>
          <a:p>
            <a:r>
              <a:rPr lang="es-ES" u="sng" dirty="0" smtClean="0"/>
              <a:t>Organismo público</a:t>
            </a:r>
            <a:r>
              <a:rPr lang="es-ES" dirty="0" smtClean="0"/>
              <a:t>:</a:t>
            </a:r>
          </a:p>
          <a:p>
            <a:pPr lvl="2">
              <a:buNone/>
            </a:pPr>
            <a:endParaRPr lang="es-ES" dirty="0" smtClean="0"/>
          </a:p>
          <a:p>
            <a:endParaRPr lang="es-E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0860" y="2852936"/>
            <a:ext cx="9164860" cy="15985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22126025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51CB7514-100E-4E54-9C18-5039E9BAFF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04" y="908720"/>
            <a:ext cx="9036496" cy="471264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Metadatos comunes (EMC</a:t>
            </a:r>
            <a:r>
              <a:rPr lang="es-ES" dirty="0" smtClean="0"/>
              <a:t>) - XSD</a:t>
            </a:r>
            <a:endParaRPr lang="es-E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628800"/>
            <a:ext cx="3952528" cy="4824536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08104" y="1412776"/>
            <a:ext cx="3132222" cy="5126014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  <p:sp>
        <p:nvSpPr>
          <p:cNvPr id="8" name="7 CuadroTexto"/>
          <p:cNvSpPr txBox="1"/>
          <p:nvPr/>
        </p:nvSpPr>
        <p:spPr>
          <a:xfrm>
            <a:off x="3131840" y="1844824"/>
            <a:ext cx="1800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b="1" dirty="0" smtClean="0">
                <a:solidFill>
                  <a:srgbClr val="FF0000"/>
                </a:solidFill>
              </a:rPr>
              <a:t>INTERESADO</a:t>
            </a:r>
            <a:endParaRPr lang="es-ES" sz="1400" b="1" dirty="0">
              <a:solidFill>
                <a:srgbClr val="FF0000"/>
              </a:solidFill>
            </a:endParaRPr>
          </a:p>
        </p:txBody>
      </p:sp>
      <p:sp>
        <p:nvSpPr>
          <p:cNvPr id="9" name="8 CuadroTexto"/>
          <p:cNvSpPr txBox="1"/>
          <p:nvPr/>
        </p:nvSpPr>
        <p:spPr>
          <a:xfrm rot="17624528">
            <a:off x="4751228" y="3008864"/>
            <a:ext cx="1800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b="1" dirty="0" smtClean="0">
                <a:solidFill>
                  <a:srgbClr val="FF0000"/>
                </a:solidFill>
              </a:rPr>
              <a:t>TRAMITACIÓN</a:t>
            </a:r>
            <a:endParaRPr lang="es-ES" sz="1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126025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51CB7514-100E-4E54-9C18-5039E9BAFF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04" y="908720"/>
            <a:ext cx="9036496" cy="471264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Metadatos comunes (EMC</a:t>
            </a:r>
            <a:r>
              <a:rPr lang="es-ES" dirty="0" smtClean="0"/>
              <a:t>) - XSD</a:t>
            </a:r>
            <a:endParaRPr lang="es-E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412776"/>
            <a:ext cx="3866957" cy="504056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  <p:sp>
        <p:nvSpPr>
          <p:cNvPr id="6" name="5 CuadroTexto"/>
          <p:cNvSpPr txBox="1"/>
          <p:nvPr/>
        </p:nvSpPr>
        <p:spPr>
          <a:xfrm rot="17756248">
            <a:off x="-111208" y="2610367"/>
            <a:ext cx="186978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b="1" dirty="0" smtClean="0">
                <a:solidFill>
                  <a:srgbClr val="FF0000"/>
                </a:solidFill>
              </a:rPr>
              <a:t>INFO DOCUMENTAL</a:t>
            </a:r>
            <a:endParaRPr lang="es-ES" sz="1400" b="1" dirty="0">
              <a:solidFill>
                <a:srgbClr val="FF0000"/>
              </a:solidFill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20072" y="1916832"/>
            <a:ext cx="3050679" cy="4453546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  <p:sp>
        <p:nvSpPr>
          <p:cNvPr id="8" name="7 CuadroTexto"/>
          <p:cNvSpPr txBox="1"/>
          <p:nvPr/>
        </p:nvSpPr>
        <p:spPr>
          <a:xfrm>
            <a:off x="5076056" y="1628800"/>
            <a:ext cx="28083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b="1" dirty="0" smtClean="0">
                <a:solidFill>
                  <a:srgbClr val="FF0000"/>
                </a:solidFill>
              </a:rPr>
              <a:t>ORGANISMO PÚBLICO</a:t>
            </a:r>
            <a:endParaRPr lang="es-ES" sz="1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126025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51CB7514-100E-4E54-9C18-5039E9BAFF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04" y="908720"/>
            <a:ext cx="9036496" cy="471264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Metadatos comunes (EMC) - Vocabulario</a:t>
            </a:r>
            <a:endParaRPr lang="es-E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5D718200-28DA-4D8C-A3EF-55D37975D9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44" y="1484784"/>
            <a:ext cx="8136904" cy="4444752"/>
          </a:xfrm>
        </p:spPr>
        <p:txBody>
          <a:bodyPr>
            <a:normAutofit/>
          </a:bodyPr>
          <a:lstStyle/>
          <a:p>
            <a:r>
              <a:rPr lang="es-ES" u="sng" dirty="0" smtClean="0"/>
              <a:t>Conversión de vocabularios (en proceso)</a:t>
            </a:r>
            <a:endParaRPr lang="es-ES" dirty="0" smtClean="0"/>
          </a:p>
          <a:p>
            <a:pPr lvl="2">
              <a:buNone/>
            </a:pPr>
            <a:endParaRPr lang="es-ES" dirty="0" smtClean="0"/>
          </a:p>
          <a:p>
            <a:endParaRPr lang="es-E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2060848"/>
            <a:ext cx="7628410" cy="4311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22126025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51CB7514-100E-4E54-9C18-5039E9BAFF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5536" y="836712"/>
            <a:ext cx="8579296" cy="615280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Equipo de trabajo: Metadatos comunes (EMC)</a:t>
            </a:r>
            <a:endParaRPr lang="es-E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5D718200-28DA-4D8C-A3EF-55D37975D9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660776"/>
          </a:xfrm>
        </p:spPr>
        <p:txBody>
          <a:bodyPr>
            <a:normAutofit/>
          </a:bodyPr>
          <a:lstStyle/>
          <a:p>
            <a:r>
              <a:rPr lang="es-ES" b="1" dirty="0" smtClean="0"/>
              <a:t>Objetivos</a:t>
            </a:r>
          </a:p>
          <a:p>
            <a:pPr lvl="1"/>
            <a:r>
              <a:rPr lang="es-ES" dirty="0" smtClean="0"/>
              <a:t>Definir vocabularios comunes para Interesado / Representante / Procedimiento / etc.</a:t>
            </a:r>
          </a:p>
          <a:p>
            <a:pPr lvl="1"/>
            <a:r>
              <a:rPr lang="es-ES" dirty="0" smtClean="0"/>
              <a:t>Definir conversión de vocabularios </a:t>
            </a:r>
          </a:p>
          <a:p>
            <a:endParaRPr lang="es-ES" dirty="0" smtClean="0"/>
          </a:p>
          <a:p>
            <a:endParaRPr lang="es-ES" dirty="0"/>
          </a:p>
        </p:txBody>
      </p:sp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1115616" y="3645024"/>
          <a:ext cx="6768752" cy="249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77467"/>
                <a:gridCol w="2291285"/>
              </a:tblGrid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Negocio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Esquema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Archivo 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err="1" smtClean="0"/>
                        <a:t>eEMGDE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Comunes (Interesado,</a:t>
                      </a:r>
                      <a:r>
                        <a:rPr lang="es-ES" baseline="0" dirty="0" smtClean="0"/>
                        <a:t> Representante, Procedimiento, Trámite, </a:t>
                      </a:r>
                      <a:r>
                        <a:rPr lang="es-ES" baseline="0" dirty="0" err="1" smtClean="0"/>
                        <a:t>Ud</a:t>
                      </a:r>
                      <a:r>
                        <a:rPr lang="es-ES" baseline="0" dirty="0" smtClean="0"/>
                        <a:t> </a:t>
                      </a:r>
                      <a:r>
                        <a:rPr lang="es-ES" baseline="0" dirty="0" err="1" smtClean="0"/>
                        <a:t>Admva</a:t>
                      </a:r>
                      <a:r>
                        <a:rPr lang="es-ES" baseline="0" dirty="0" smtClean="0"/>
                        <a:t>…)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b="1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eEMC</a:t>
                      </a:r>
                      <a:endParaRPr lang="es-ES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Obras (Sectorial)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err="1" smtClean="0"/>
                        <a:t>eEMO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Sanidad (Sectorial)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err="1" smtClean="0"/>
                        <a:t>eEMS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Otros… (Sectorial)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…</a:t>
                      </a:r>
                      <a:endParaRPr lang="es-E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4 Flecha abajo"/>
          <p:cNvSpPr/>
          <p:nvPr/>
        </p:nvSpPr>
        <p:spPr>
          <a:xfrm rot="1813507">
            <a:off x="6934775" y="3176190"/>
            <a:ext cx="552018" cy="152592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22126025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51CB7514-100E-4E54-9C18-5039E9BAFF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5536" y="836712"/>
            <a:ext cx="8579296" cy="615280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Equipo de trabajo: Metadatos comunes (EMC)</a:t>
            </a:r>
            <a:endParaRPr lang="es-E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988840"/>
            <a:ext cx="7637190" cy="4346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15816" y="1340768"/>
            <a:ext cx="6121921" cy="3048568"/>
          </a:xfrm>
          <a:prstGeom prst="rect">
            <a:avLst/>
          </a:prstGeom>
          <a:noFill/>
          <a:ln w="9525">
            <a:solidFill>
              <a:schemeClr val="tx2">
                <a:lumMod val="50000"/>
              </a:schemeClr>
            </a:solidFill>
            <a:miter lim="800000"/>
            <a:headEnd/>
            <a:tailEnd/>
          </a:ln>
        </p:spPr>
      </p:pic>
      <p:sp>
        <p:nvSpPr>
          <p:cNvPr id="8" name="7 Flecha derecha"/>
          <p:cNvSpPr/>
          <p:nvPr/>
        </p:nvSpPr>
        <p:spPr>
          <a:xfrm rot="20156472">
            <a:off x="3545542" y="4435785"/>
            <a:ext cx="792088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22126025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51CB7514-100E-4E54-9C18-5039E9BAFF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04" y="908720"/>
            <a:ext cx="9036496" cy="471264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Equipo de trabajo: Metadatos comunes (EMC)</a:t>
            </a:r>
            <a:endParaRPr lang="es-E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5D718200-28DA-4D8C-A3EF-55D37975D9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876800"/>
          </a:xfrm>
        </p:spPr>
        <p:txBody>
          <a:bodyPr>
            <a:normAutofit/>
          </a:bodyPr>
          <a:lstStyle/>
          <a:p>
            <a:pPr lvl="2">
              <a:buNone/>
            </a:pPr>
            <a:endParaRPr lang="es-ES" dirty="0" smtClean="0"/>
          </a:p>
          <a:p>
            <a:pPr lvl="2">
              <a:buNone/>
            </a:pPr>
            <a:r>
              <a:rPr lang="es-ES" dirty="0" smtClean="0"/>
              <a:t>OBJETIVOS</a:t>
            </a:r>
          </a:p>
          <a:p>
            <a:pPr lvl="2">
              <a:buNone/>
            </a:pPr>
            <a:endParaRPr lang="es-ES" dirty="0" smtClean="0"/>
          </a:p>
          <a:p>
            <a:pPr lvl="2"/>
            <a:r>
              <a:rPr lang="es-ES" dirty="0" smtClean="0"/>
              <a:t>Propuesta de diccionario de metadatos de </a:t>
            </a:r>
            <a:r>
              <a:rPr lang="es-ES" b="1" dirty="0" smtClean="0"/>
              <a:t>Interesado</a:t>
            </a:r>
            <a:r>
              <a:rPr lang="es-ES" dirty="0" smtClean="0"/>
              <a:t> y </a:t>
            </a:r>
            <a:r>
              <a:rPr lang="es-ES" b="1" dirty="0" smtClean="0"/>
              <a:t>Representante</a:t>
            </a:r>
          </a:p>
          <a:p>
            <a:pPr lvl="2"/>
            <a:r>
              <a:rPr lang="es-ES" dirty="0" smtClean="0"/>
              <a:t>Propuesta de diccionario para </a:t>
            </a:r>
            <a:r>
              <a:rPr lang="es-ES" b="1" dirty="0" smtClean="0"/>
              <a:t>Trámite</a:t>
            </a:r>
            <a:r>
              <a:rPr lang="es-ES" dirty="0" smtClean="0"/>
              <a:t>, </a:t>
            </a:r>
            <a:r>
              <a:rPr lang="es-ES" b="1" dirty="0" smtClean="0"/>
              <a:t>Procedimiento</a:t>
            </a:r>
            <a:r>
              <a:rPr lang="es-ES" dirty="0" smtClean="0"/>
              <a:t>, </a:t>
            </a:r>
            <a:r>
              <a:rPr lang="es-ES" b="1" dirty="0" smtClean="0"/>
              <a:t>Unidad Administrativa</a:t>
            </a:r>
          </a:p>
          <a:p>
            <a:pPr lvl="2"/>
            <a:r>
              <a:rPr lang="es-ES" dirty="0" smtClean="0"/>
              <a:t>Publicar /proponer un </a:t>
            </a:r>
            <a:r>
              <a:rPr lang="es-ES" b="1" dirty="0" err="1" smtClean="0"/>
              <a:t>conversor</a:t>
            </a:r>
            <a:r>
              <a:rPr lang="es-ES" dirty="0" smtClean="0"/>
              <a:t> de metadatos de interoperabilidad comunes:</a:t>
            </a:r>
          </a:p>
          <a:p>
            <a:pPr lvl="3"/>
            <a:r>
              <a:rPr lang="es-ES" dirty="0" smtClean="0"/>
              <a:t>Documento-e</a:t>
            </a:r>
          </a:p>
          <a:p>
            <a:pPr lvl="3"/>
            <a:r>
              <a:rPr lang="es-ES" dirty="0" smtClean="0"/>
              <a:t>Expediente-e</a:t>
            </a:r>
          </a:p>
          <a:p>
            <a:pPr lvl="3"/>
            <a:r>
              <a:rPr lang="es-ES" dirty="0" smtClean="0"/>
              <a:t>Registro-e</a:t>
            </a:r>
          </a:p>
          <a:p>
            <a:pPr lvl="3"/>
            <a:r>
              <a:rPr lang="es-ES" dirty="0" err="1" smtClean="0"/>
              <a:t>eEMGDE</a:t>
            </a:r>
            <a:endParaRPr lang="es-ES" dirty="0" smtClean="0"/>
          </a:p>
          <a:p>
            <a:pPr lvl="3"/>
            <a:r>
              <a:rPr lang="es-ES" dirty="0" smtClean="0"/>
              <a:t>Otros de uso común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22126025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51CB7514-100E-4E54-9C18-5039E9BAFF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04" y="908720"/>
            <a:ext cx="9036496" cy="471264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Equipo de trabajo: Metadatos comunes (EMC)</a:t>
            </a:r>
            <a:endParaRPr lang="es-E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5D718200-28DA-4D8C-A3EF-55D37975D9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44" y="1844824"/>
            <a:ext cx="8136904" cy="4660776"/>
          </a:xfrm>
        </p:spPr>
        <p:txBody>
          <a:bodyPr>
            <a:normAutofit/>
          </a:bodyPr>
          <a:lstStyle/>
          <a:p>
            <a:r>
              <a:rPr lang="es-ES" dirty="0" smtClean="0"/>
              <a:t>Evolución de los trabajos</a:t>
            </a:r>
          </a:p>
          <a:p>
            <a:pPr>
              <a:buNone/>
            </a:pPr>
            <a:endParaRPr lang="es-ES" dirty="0" smtClean="0"/>
          </a:p>
          <a:p>
            <a:pPr lvl="1"/>
            <a:r>
              <a:rPr lang="es-ES" dirty="0" smtClean="0"/>
              <a:t>Creado equipo de trabajo (CCAA, Diputaciones, Ayuntamientos, Ministerios) – </a:t>
            </a:r>
            <a:r>
              <a:rPr lang="es-ES" b="1" dirty="0" smtClean="0"/>
              <a:t>Mayo 2018</a:t>
            </a:r>
          </a:p>
          <a:p>
            <a:pPr lvl="1">
              <a:buNone/>
            </a:pPr>
            <a:endParaRPr lang="es-ES" dirty="0" smtClean="0"/>
          </a:p>
          <a:p>
            <a:pPr lvl="1"/>
            <a:r>
              <a:rPr lang="es-ES" dirty="0" smtClean="0"/>
              <a:t>Primer borrador de Esquema de Metadatos Comunes – </a:t>
            </a:r>
            <a:r>
              <a:rPr lang="es-ES" b="1" dirty="0" smtClean="0"/>
              <a:t>Septiembre 2018</a:t>
            </a:r>
          </a:p>
          <a:p>
            <a:pPr lvl="1">
              <a:buNone/>
            </a:pPr>
            <a:endParaRPr lang="es-ES" dirty="0" smtClean="0"/>
          </a:p>
          <a:p>
            <a:pPr lvl="1"/>
            <a:r>
              <a:rPr lang="es-ES" dirty="0" smtClean="0"/>
              <a:t>Evolución Borrador de Esquema de metadatos comunes (valores, rangos, obligatoriedad, </a:t>
            </a:r>
            <a:r>
              <a:rPr lang="es-ES" dirty="0" err="1" smtClean="0"/>
              <a:t>etc</a:t>
            </a:r>
            <a:r>
              <a:rPr lang="es-ES" dirty="0" smtClean="0"/>
              <a:t>) – </a:t>
            </a:r>
            <a:r>
              <a:rPr lang="es-ES" b="1" dirty="0" smtClean="0"/>
              <a:t>Enero </a:t>
            </a:r>
            <a:r>
              <a:rPr lang="es-ES" b="1" dirty="0" smtClean="0"/>
              <a:t>2019</a:t>
            </a:r>
          </a:p>
          <a:p>
            <a:pPr lvl="1"/>
            <a:endParaRPr lang="es-ES" dirty="0" smtClean="0"/>
          </a:p>
          <a:p>
            <a:pPr lvl="1"/>
            <a:r>
              <a:rPr lang="es-ES" dirty="0" smtClean="0"/>
              <a:t> </a:t>
            </a:r>
            <a:r>
              <a:rPr lang="es-ES" dirty="0" smtClean="0"/>
              <a:t>Creación esquema XDS de metadatos comunes – </a:t>
            </a:r>
            <a:r>
              <a:rPr lang="es-ES" b="1" dirty="0" smtClean="0"/>
              <a:t>Enero 2019</a:t>
            </a:r>
            <a:endParaRPr lang="es-ES" b="1" dirty="0" smtClean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22126025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51CB7514-100E-4E54-9C18-5039E9BAFF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04" y="908720"/>
            <a:ext cx="9036496" cy="471264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Metadatos comunes (EMC)</a:t>
            </a:r>
            <a:endParaRPr lang="es-E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5D718200-28DA-4D8C-A3EF-55D37975D9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1484784"/>
            <a:ext cx="8856984" cy="4444752"/>
          </a:xfrm>
        </p:spPr>
        <p:txBody>
          <a:bodyPr>
            <a:normAutofit/>
          </a:bodyPr>
          <a:lstStyle/>
          <a:p>
            <a:r>
              <a:rPr lang="es-ES" sz="2000" u="sng" dirty="0" smtClean="0"/>
              <a:t>Interesado</a:t>
            </a:r>
            <a:r>
              <a:rPr lang="es-ES" sz="2000" dirty="0" smtClean="0"/>
              <a:t>: </a:t>
            </a:r>
            <a:r>
              <a:rPr lang="es-ES" sz="2000" b="1" dirty="0" smtClean="0"/>
              <a:t>Comunes</a:t>
            </a:r>
            <a:r>
              <a:rPr lang="es-ES" sz="2000" dirty="0" smtClean="0"/>
              <a:t> a Persona física, Persona jurídica, Representantes</a:t>
            </a:r>
            <a:r>
              <a:rPr lang="es-ES" dirty="0" smtClean="0"/>
              <a:t>.</a:t>
            </a:r>
          </a:p>
          <a:p>
            <a:pPr lvl="2">
              <a:buNone/>
            </a:pPr>
            <a:endParaRPr lang="es-ES" dirty="0" smtClean="0"/>
          </a:p>
          <a:p>
            <a:endParaRPr lang="es-E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1988840"/>
            <a:ext cx="7036371" cy="42971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22126025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51CB7514-100E-4E54-9C18-5039E9BAFF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04" y="908720"/>
            <a:ext cx="9036496" cy="471264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Metadatos comunes (EMC)</a:t>
            </a:r>
            <a:endParaRPr lang="es-E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5D718200-28DA-4D8C-A3EF-55D37975D9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1484784"/>
            <a:ext cx="8712968" cy="4444752"/>
          </a:xfrm>
        </p:spPr>
        <p:txBody>
          <a:bodyPr>
            <a:normAutofit/>
          </a:bodyPr>
          <a:lstStyle/>
          <a:p>
            <a:r>
              <a:rPr lang="es-ES" u="sng" dirty="0" smtClean="0"/>
              <a:t>Interesado</a:t>
            </a:r>
            <a:r>
              <a:rPr lang="es-ES" dirty="0" smtClean="0"/>
              <a:t>: </a:t>
            </a:r>
            <a:r>
              <a:rPr lang="es-ES" b="1" dirty="0" smtClean="0"/>
              <a:t>Específicos</a:t>
            </a:r>
            <a:r>
              <a:rPr lang="es-ES" dirty="0" smtClean="0"/>
              <a:t> Persona física, Persona jurídica.</a:t>
            </a:r>
          </a:p>
          <a:p>
            <a:pPr lvl="2">
              <a:buNone/>
            </a:pPr>
            <a:endParaRPr lang="es-ES" dirty="0" smtClean="0"/>
          </a:p>
          <a:p>
            <a:endParaRPr lang="es-E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1916832"/>
            <a:ext cx="8099084" cy="4392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22126025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51CB7514-100E-4E54-9C18-5039E9BAFF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04" y="908720"/>
            <a:ext cx="9036496" cy="471264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Metadatos comunes (EMC)</a:t>
            </a:r>
            <a:endParaRPr lang="es-E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5D718200-28DA-4D8C-A3EF-55D37975D9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1484784"/>
            <a:ext cx="8712968" cy="4444752"/>
          </a:xfrm>
        </p:spPr>
        <p:txBody>
          <a:bodyPr>
            <a:normAutofit/>
          </a:bodyPr>
          <a:lstStyle/>
          <a:p>
            <a:r>
              <a:rPr lang="es-ES" u="sng" dirty="0" smtClean="0"/>
              <a:t>Interesado</a:t>
            </a:r>
            <a:r>
              <a:rPr lang="es-ES" dirty="0" smtClean="0"/>
              <a:t>: </a:t>
            </a:r>
            <a:r>
              <a:rPr lang="es-ES" b="1" dirty="0" smtClean="0"/>
              <a:t>Específicos</a:t>
            </a:r>
            <a:r>
              <a:rPr lang="es-ES" dirty="0" smtClean="0"/>
              <a:t> Representante.</a:t>
            </a:r>
          </a:p>
          <a:p>
            <a:pPr lvl="2">
              <a:buNone/>
            </a:pPr>
            <a:endParaRPr lang="es-ES" dirty="0" smtClean="0"/>
          </a:p>
          <a:p>
            <a:endParaRPr lang="es-E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2780928"/>
            <a:ext cx="8756798" cy="11988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22126025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51CB7514-100E-4E54-9C18-5039E9BAFF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04" y="908720"/>
            <a:ext cx="9036496" cy="471264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Metadatos comunes (EMC)</a:t>
            </a:r>
            <a:endParaRPr lang="es-E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5D718200-28DA-4D8C-A3EF-55D37975D9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44" y="1484784"/>
            <a:ext cx="8136904" cy="4444752"/>
          </a:xfrm>
        </p:spPr>
        <p:txBody>
          <a:bodyPr>
            <a:normAutofit/>
          </a:bodyPr>
          <a:lstStyle/>
          <a:p>
            <a:r>
              <a:rPr lang="es-ES" sz="2000" u="sng" dirty="0" smtClean="0"/>
              <a:t>Tramitación</a:t>
            </a:r>
            <a:r>
              <a:rPr lang="es-ES" sz="2000" dirty="0" smtClean="0"/>
              <a:t>: Expediente, Procedimiento.</a:t>
            </a:r>
          </a:p>
          <a:p>
            <a:pPr lvl="2">
              <a:buNone/>
            </a:pPr>
            <a:endParaRPr lang="es-ES" dirty="0" smtClean="0"/>
          </a:p>
          <a:p>
            <a:endParaRPr lang="es-E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1861122"/>
            <a:ext cx="7167438" cy="4664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221260251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dad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lásico de Office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da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5348</TotalTime>
  <Words>296</Words>
  <Application>Microsoft Office PowerPoint</Application>
  <PresentationFormat>Presentación en pantalla (4:3)</PresentationFormat>
  <Paragraphs>61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5" baseType="lpstr">
      <vt:lpstr>Claridad</vt:lpstr>
      <vt:lpstr>Subgrupo de metadatos comunes</vt:lpstr>
      <vt:lpstr>Equipo de trabajo: Metadatos comunes (EMC)</vt:lpstr>
      <vt:lpstr>Equipo de trabajo: Metadatos comunes (EMC)</vt:lpstr>
      <vt:lpstr>Equipo de trabajo: Metadatos comunes (EMC)</vt:lpstr>
      <vt:lpstr>Equipo de trabajo: Metadatos comunes (EMC)</vt:lpstr>
      <vt:lpstr>Metadatos comunes (EMC)</vt:lpstr>
      <vt:lpstr>Metadatos comunes (EMC)</vt:lpstr>
      <vt:lpstr>Metadatos comunes (EMC)</vt:lpstr>
      <vt:lpstr>Metadatos comunes (EMC)</vt:lpstr>
      <vt:lpstr>Metadatos comunes (EMC)</vt:lpstr>
      <vt:lpstr>Metadatos comunes (EMC)</vt:lpstr>
      <vt:lpstr>Metadatos comunes (EMC) - XSD</vt:lpstr>
      <vt:lpstr>Metadatos comunes (EMC) - XSD</vt:lpstr>
      <vt:lpstr>Metadatos comunes (EMC) - Vocabulario</vt:lpstr>
    </vt:vector>
  </TitlesOfParts>
  <Company>Ministerio de la presidencia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CMAD Informal del ministerio de la presidencia y para las administraciones territoriales</dc:title>
  <dc:creator>Hernández Díez Javier</dc:creator>
  <cp:lastModifiedBy>laura.flores</cp:lastModifiedBy>
  <cp:revision>52</cp:revision>
  <dcterms:created xsi:type="dcterms:W3CDTF">2017-03-29T10:22:49Z</dcterms:created>
  <dcterms:modified xsi:type="dcterms:W3CDTF">2019-01-30T09:13:23Z</dcterms:modified>
</cp:coreProperties>
</file>