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59" r:id="rId2"/>
    <p:sldId id="261" r:id="rId3"/>
    <p:sldId id="263" r:id="rId4"/>
    <p:sldId id="262" r:id="rId5"/>
  </p:sldIdLst>
  <p:sldSz cx="9144000" cy="6858000" type="screen4x3"/>
  <p:notesSz cx="6742113" cy="9872663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Bustos Pretel, Gerardo" initials="BPG" lastIdx="6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81BD"/>
    <a:srgbClr val="C050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55" autoAdjust="0"/>
    <p:restoredTop sz="94622" autoAdjust="0"/>
  </p:normalViewPr>
  <p:slideViewPr>
    <p:cSldViewPr>
      <p:cViewPr varScale="1">
        <p:scale>
          <a:sx n="110" d="100"/>
          <a:sy n="110" d="100"/>
        </p:scale>
        <p:origin x="-165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3954" y="-84"/>
      </p:cViewPr>
      <p:guideLst>
        <p:guide orient="horz" pos="3109"/>
        <p:guide pos="2123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45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582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18971" y="0"/>
            <a:ext cx="2921582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A0C703-0192-4687-A18C-3C67103C9E47}" type="datetimeFigureOut">
              <a:rPr lang="es-ES" smtClean="0"/>
              <a:t>28/01/2019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50938" y="1233488"/>
            <a:ext cx="4440237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74212" y="4751219"/>
            <a:ext cx="539369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9377317"/>
            <a:ext cx="2921582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18971" y="9377317"/>
            <a:ext cx="2921582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71B526-BBAE-4044-ADAB-DB734C4C791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793128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4000" b="1" cap="all" baseline="0"/>
            </a:lvl1pPr>
          </a:lstStyle>
          <a:p>
            <a:r>
              <a:rPr lang="es-ES" dirty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1B22B-ABD1-402A-A24B-BC23424A28F1}" type="datetimeFigureOut">
              <a:rPr lang="es-ES" smtClean="0"/>
              <a:t>28/01/2019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E8612-6175-4B51-8664-593C5013FC6A}" type="slidenum">
              <a:rPr lang="es-ES" smtClean="0"/>
              <a:t>‹Nº›</a:t>
            </a:fld>
            <a:endParaRPr lang="es-E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uadroTexto 9">
            <a:extLst>
              <a:ext uri="{FF2B5EF4-FFF2-40B4-BE49-F238E27FC236}">
                <a16:creationId xmlns="" xmlns:a16="http://schemas.microsoft.com/office/drawing/2014/main" id="{CD4BF8A3-F7F2-489D-8D44-F9BA21F97A6B}"/>
              </a:ext>
            </a:extLst>
          </p:cNvPr>
          <p:cNvSpPr txBox="1"/>
          <p:nvPr userDrawn="1"/>
        </p:nvSpPr>
        <p:spPr>
          <a:xfrm>
            <a:off x="8135888" y="-3797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kern="1200" dirty="0">
                <a:solidFill>
                  <a:schemeClr val="tx2"/>
                </a:solidFill>
                <a:effectLst>
                  <a:reflection blurRad="6350" stA="31000" endPos="35500" dir="5400000" sy="-90000" algn="bl"/>
                </a:effectLst>
                <a:latin typeface="Garamond" panose="02020404030301010803" pitchFamily="18" charset="0"/>
                <a:ea typeface="+mn-ea"/>
                <a:cs typeface="+mn-cs"/>
              </a:rPr>
              <a:t>F(d</a:t>
            </a:r>
            <a:r>
              <a:rPr lang="es-ES" sz="3200" kern="1200" baseline="30000" dirty="0">
                <a:solidFill>
                  <a:schemeClr val="tx2"/>
                </a:solidFill>
                <a:effectLst>
                  <a:reflection blurRad="6350" stA="31000" endPos="35500" dir="5400000" sy="-90000" algn="bl"/>
                </a:effectLst>
                <a:latin typeface="Garamond" panose="02020404030301010803" pitchFamily="18" charset="0"/>
                <a:ea typeface="+mn-ea"/>
                <a:cs typeface="+mn-cs"/>
              </a:rPr>
              <a:t>e</a:t>
            </a:r>
            <a:r>
              <a:rPr lang="es-ES" sz="3200" kern="1200" dirty="0">
                <a:solidFill>
                  <a:schemeClr val="tx2"/>
                </a:solidFill>
                <a:effectLst>
                  <a:reflection blurRad="6350" stA="31000" endPos="35500" dir="5400000" sy="-90000" algn="bl"/>
                </a:effectLst>
                <a:latin typeface="Garamond" panose="02020404030301010803" pitchFamily="18" charset="0"/>
                <a:ea typeface="+mn-ea"/>
                <a:cs typeface="+mn-cs"/>
              </a:rPr>
              <a:t>)</a:t>
            </a:r>
            <a:endParaRPr lang="es-ES" sz="3200" dirty="0">
              <a:solidFill>
                <a:schemeClr val="tx2"/>
              </a:solidFill>
              <a:latin typeface="Garamond" panose="020204040303010108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1B22B-ABD1-402A-A24B-BC23424A28F1}" type="datetimeFigureOut">
              <a:rPr lang="es-ES" smtClean="0"/>
              <a:t>28/01/2019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E8612-6175-4B51-8664-593C5013FC6A}" type="slidenum">
              <a:rPr lang="es-ES" smtClean="0"/>
              <a:t>‹Nº›</a:t>
            </a:fld>
            <a:endParaRPr lang="es-ES"/>
          </a:p>
        </p:txBody>
      </p:sp>
      <p:sp>
        <p:nvSpPr>
          <p:cNvPr id="7" name="CuadroTexto 9">
            <a:extLst>
              <a:ext uri="{FF2B5EF4-FFF2-40B4-BE49-F238E27FC236}">
                <a16:creationId xmlns="" xmlns:a16="http://schemas.microsoft.com/office/drawing/2014/main" id="{CD4BF8A3-F7F2-489D-8D44-F9BA21F97A6B}"/>
              </a:ext>
            </a:extLst>
          </p:cNvPr>
          <p:cNvSpPr txBox="1"/>
          <p:nvPr userDrawn="1"/>
        </p:nvSpPr>
        <p:spPr>
          <a:xfrm>
            <a:off x="8135888" y="-3797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kern="1200" dirty="0">
                <a:solidFill>
                  <a:schemeClr val="tx2"/>
                </a:solidFill>
                <a:effectLst>
                  <a:reflection blurRad="6350" stA="31000" endPos="35500" dir="5400000" sy="-90000" algn="bl"/>
                </a:effectLst>
                <a:latin typeface="Garamond" panose="02020404030301010803" pitchFamily="18" charset="0"/>
                <a:ea typeface="+mn-ea"/>
                <a:cs typeface="+mn-cs"/>
              </a:rPr>
              <a:t>F(d</a:t>
            </a:r>
            <a:r>
              <a:rPr lang="es-ES" sz="3200" kern="1200" baseline="30000" dirty="0">
                <a:solidFill>
                  <a:schemeClr val="tx2"/>
                </a:solidFill>
                <a:effectLst>
                  <a:reflection blurRad="6350" stA="31000" endPos="35500" dir="5400000" sy="-90000" algn="bl"/>
                </a:effectLst>
                <a:latin typeface="Garamond" panose="02020404030301010803" pitchFamily="18" charset="0"/>
                <a:ea typeface="+mn-ea"/>
                <a:cs typeface="+mn-cs"/>
              </a:rPr>
              <a:t>e</a:t>
            </a:r>
            <a:r>
              <a:rPr lang="es-ES" sz="3200" kern="1200" dirty="0">
                <a:solidFill>
                  <a:schemeClr val="tx2"/>
                </a:solidFill>
                <a:effectLst>
                  <a:reflection blurRad="6350" stA="31000" endPos="35500" dir="5400000" sy="-90000" algn="bl"/>
                </a:effectLst>
                <a:latin typeface="Garamond" panose="02020404030301010803" pitchFamily="18" charset="0"/>
                <a:ea typeface="+mn-ea"/>
                <a:cs typeface="+mn-cs"/>
              </a:rPr>
              <a:t>)</a:t>
            </a:r>
            <a:endParaRPr lang="es-ES" sz="3200" dirty="0">
              <a:solidFill>
                <a:schemeClr val="tx2"/>
              </a:solidFill>
              <a:latin typeface="Garamond" panose="020204040303010108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1B22B-ABD1-402A-A24B-BC23424A28F1}" type="datetimeFigureOut">
              <a:rPr lang="es-ES" smtClean="0"/>
              <a:t>28/01/2019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E8612-6175-4B51-8664-593C5013FC6A}" type="slidenum">
              <a:rPr lang="es-ES" smtClean="0"/>
              <a:t>‹Nº›</a:t>
            </a:fld>
            <a:endParaRPr lang="es-E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uadroTexto 9">
            <a:extLst>
              <a:ext uri="{FF2B5EF4-FFF2-40B4-BE49-F238E27FC236}">
                <a16:creationId xmlns="" xmlns:a16="http://schemas.microsoft.com/office/drawing/2014/main" id="{CD4BF8A3-F7F2-489D-8D44-F9BA21F97A6B}"/>
              </a:ext>
            </a:extLst>
          </p:cNvPr>
          <p:cNvSpPr txBox="1"/>
          <p:nvPr userDrawn="1"/>
        </p:nvSpPr>
        <p:spPr>
          <a:xfrm>
            <a:off x="8135888" y="35913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kern="1200" dirty="0">
                <a:solidFill>
                  <a:schemeClr val="tx2"/>
                </a:solidFill>
                <a:effectLst>
                  <a:reflection blurRad="6350" stA="31000" endPos="35500" dir="5400000" sy="-90000" algn="bl"/>
                </a:effectLst>
                <a:latin typeface="Garamond" panose="02020404030301010803" pitchFamily="18" charset="0"/>
                <a:ea typeface="+mn-ea"/>
                <a:cs typeface="+mn-cs"/>
              </a:rPr>
              <a:t>F(d</a:t>
            </a:r>
            <a:r>
              <a:rPr lang="es-ES" sz="3200" kern="1200" baseline="30000" dirty="0">
                <a:solidFill>
                  <a:schemeClr val="tx2"/>
                </a:solidFill>
                <a:effectLst>
                  <a:reflection blurRad="6350" stA="31000" endPos="35500" dir="5400000" sy="-90000" algn="bl"/>
                </a:effectLst>
                <a:latin typeface="Garamond" panose="02020404030301010803" pitchFamily="18" charset="0"/>
                <a:ea typeface="+mn-ea"/>
                <a:cs typeface="+mn-cs"/>
              </a:rPr>
              <a:t>e</a:t>
            </a:r>
            <a:r>
              <a:rPr lang="es-ES" sz="3200" kern="1200" dirty="0">
                <a:solidFill>
                  <a:schemeClr val="tx2"/>
                </a:solidFill>
                <a:effectLst>
                  <a:reflection blurRad="6350" stA="31000" endPos="35500" dir="5400000" sy="-90000" algn="bl"/>
                </a:effectLst>
                <a:latin typeface="Garamond" panose="02020404030301010803" pitchFamily="18" charset="0"/>
                <a:ea typeface="+mn-ea"/>
                <a:cs typeface="+mn-cs"/>
              </a:rPr>
              <a:t>)</a:t>
            </a:r>
            <a:endParaRPr lang="es-ES" sz="3200" dirty="0">
              <a:solidFill>
                <a:schemeClr val="tx2"/>
              </a:solidFill>
              <a:latin typeface="Garamond" panose="02020404030301010803" pitchFamily="18" charset="0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1B22B-ABD1-402A-A24B-BC23424A28F1}" type="datetimeFigureOut">
              <a:rPr lang="es-ES" smtClean="0"/>
              <a:t>28/01/2019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E8612-6175-4B51-8664-593C5013FC6A}" type="slidenum">
              <a:rPr lang="es-ES" smtClean="0"/>
              <a:t>‹Nº›</a:t>
            </a:fld>
            <a:endParaRPr lang="es-ES"/>
          </a:p>
        </p:txBody>
      </p:sp>
      <p:sp>
        <p:nvSpPr>
          <p:cNvPr id="8" name="CuadroTexto 9">
            <a:extLst>
              <a:ext uri="{FF2B5EF4-FFF2-40B4-BE49-F238E27FC236}">
                <a16:creationId xmlns="" xmlns:a16="http://schemas.microsoft.com/office/drawing/2014/main" id="{CD4BF8A3-F7F2-489D-8D44-F9BA21F97A6B}"/>
              </a:ext>
            </a:extLst>
          </p:cNvPr>
          <p:cNvSpPr txBox="1"/>
          <p:nvPr userDrawn="1"/>
        </p:nvSpPr>
        <p:spPr>
          <a:xfrm>
            <a:off x="8135888" y="-3797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kern="1200" dirty="0">
                <a:solidFill>
                  <a:schemeClr val="tx2"/>
                </a:solidFill>
                <a:effectLst>
                  <a:reflection blurRad="6350" stA="31000" endPos="35500" dir="5400000" sy="-90000" algn="bl"/>
                </a:effectLst>
                <a:latin typeface="Garamond" panose="02020404030301010803" pitchFamily="18" charset="0"/>
                <a:ea typeface="+mn-ea"/>
                <a:cs typeface="+mn-cs"/>
              </a:rPr>
              <a:t>F(d</a:t>
            </a:r>
            <a:r>
              <a:rPr lang="es-ES" sz="3200" kern="1200" baseline="30000" dirty="0">
                <a:solidFill>
                  <a:schemeClr val="tx2"/>
                </a:solidFill>
                <a:effectLst>
                  <a:reflection blurRad="6350" stA="31000" endPos="35500" dir="5400000" sy="-90000" algn="bl"/>
                </a:effectLst>
                <a:latin typeface="Garamond" panose="02020404030301010803" pitchFamily="18" charset="0"/>
                <a:ea typeface="+mn-ea"/>
                <a:cs typeface="+mn-cs"/>
              </a:rPr>
              <a:t>e</a:t>
            </a:r>
            <a:r>
              <a:rPr lang="es-ES" sz="3200" kern="1200" dirty="0">
                <a:solidFill>
                  <a:schemeClr val="tx2"/>
                </a:solidFill>
                <a:effectLst>
                  <a:reflection blurRad="6350" stA="31000" endPos="35500" dir="5400000" sy="-90000" algn="bl"/>
                </a:effectLst>
                <a:latin typeface="Garamond" panose="02020404030301010803" pitchFamily="18" charset="0"/>
                <a:ea typeface="+mn-ea"/>
                <a:cs typeface="+mn-cs"/>
              </a:rPr>
              <a:t>)</a:t>
            </a:r>
            <a:endParaRPr lang="es-ES" sz="3200" dirty="0">
              <a:solidFill>
                <a:schemeClr val="tx2"/>
              </a:solidFill>
              <a:latin typeface="Garamond" panose="020204040303010108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1B22B-ABD1-402A-A24B-BC23424A28F1}" type="datetimeFigureOut">
              <a:rPr lang="es-ES" smtClean="0"/>
              <a:t>28/01/2019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E8612-6175-4B51-8664-593C5013FC6A}" type="slidenum">
              <a:rPr lang="es-ES" smtClean="0"/>
              <a:t>‹Nº›</a:t>
            </a:fld>
            <a:endParaRPr lang="es-E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uadroTexto 9">
            <a:extLst>
              <a:ext uri="{FF2B5EF4-FFF2-40B4-BE49-F238E27FC236}">
                <a16:creationId xmlns="" xmlns:a16="http://schemas.microsoft.com/office/drawing/2014/main" id="{CD4BF8A3-F7F2-489D-8D44-F9BA21F97A6B}"/>
              </a:ext>
            </a:extLst>
          </p:cNvPr>
          <p:cNvSpPr txBox="1"/>
          <p:nvPr userDrawn="1"/>
        </p:nvSpPr>
        <p:spPr>
          <a:xfrm>
            <a:off x="8135888" y="-3797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kern="1200" dirty="0">
                <a:solidFill>
                  <a:schemeClr val="tx2"/>
                </a:solidFill>
                <a:effectLst>
                  <a:reflection blurRad="6350" stA="31000" endPos="35500" dir="5400000" sy="-90000" algn="bl"/>
                </a:effectLst>
                <a:latin typeface="Garamond" panose="02020404030301010803" pitchFamily="18" charset="0"/>
                <a:ea typeface="+mn-ea"/>
                <a:cs typeface="+mn-cs"/>
              </a:rPr>
              <a:t>F(d</a:t>
            </a:r>
            <a:r>
              <a:rPr lang="es-ES" sz="3200" kern="1200" baseline="30000" dirty="0">
                <a:solidFill>
                  <a:schemeClr val="tx2"/>
                </a:solidFill>
                <a:effectLst>
                  <a:reflection blurRad="6350" stA="31000" endPos="35500" dir="5400000" sy="-90000" algn="bl"/>
                </a:effectLst>
                <a:latin typeface="Garamond" panose="02020404030301010803" pitchFamily="18" charset="0"/>
                <a:ea typeface="+mn-ea"/>
                <a:cs typeface="+mn-cs"/>
              </a:rPr>
              <a:t>e</a:t>
            </a:r>
            <a:r>
              <a:rPr lang="es-ES" sz="3200" kern="1200" dirty="0">
                <a:solidFill>
                  <a:schemeClr val="tx2"/>
                </a:solidFill>
                <a:effectLst>
                  <a:reflection blurRad="6350" stA="31000" endPos="35500" dir="5400000" sy="-90000" algn="bl"/>
                </a:effectLst>
                <a:latin typeface="Garamond" panose="02020404030301010803" pitchFamily="18" charset="0"/>
                <a:ea typeface="+mn-ea"/>
                <a:cs typeface="+mn-cs"/>
              </a:rPr>
              <a:t>)</a:t>
            </a:r>
            <a:endParaRPr lang="es-ES" sz="3200" dirty="0">
              <a:solidFill>
                <a:schemeClr val="tx2"/>
              </a:solidFill>
              <a:latin typeface="Garamond" panose="020204040303010108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1B22B-ABD1-402A-A24B-BC23424A28F1}" type="datetimeFigureOut">
              <a:rPr lang="es-ES" smtClean="0"/>
              <a:t>28/01/2019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E8612-6175-4B51-8664-593C5013FC6A}" type="slidenum">
              <a:rPr lang="es-ES" smtClean="0"/>
              <a:t>‹Nº›</a:t>
            </a:fld>
            <a:endParaRPr lang="es-ES"/>
          </a:p>
        </p:txBody>
      </p:sp>
      <p:sp>
        <p:nvSpPr>
          <p:cNvPr id="6" name="CuadroTexto 9">
            <a:extLst>
              <a:ext uri="{FF2B5EF4-FFF2-40B4-BE49-F238E27FC236}">
                <a16:creationId xmlns="" xmlns:a16="http://schemas.microsoft.com/office/drawing/2014/main" id="{CD4BF8A3-F7F2-489D-8D44-F9BA21F97A6B}"/>
              </a:ext>
            </a:extLst>
          </p:cNvPr>
          <p:cNvSpPr txBox="1"/>
          <p:nvPr userDrawn="1"/>
        </p:nvSpPr>
        <p:spPr>
          <a:xfrm>
            <a:off x="8135888" y="-3797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kern="1200" dirty="0">
                <a:solidFill>
                  <a:schemeClr val="tx2"/>
                </a:solidFill>
                <a:effectLst>
                  <a:reflection blurRad="6350" stA="31000" endPos="35500" dir="5400000" sy="-90000" algn="bl"/>
                </a:effectLst>
                <a:latin typeface="Garamond" panose="02020404030301010803" pitchFamily="18" charset="0"/>
                <a:ea typeface="+mn-ea"/>
                <a:cs typeface="+mn-cs"/>
              </a:rPr>
              <a:t>F(d</a:t>
            </a:r>
            <a:r>
              <a:rPr lang="es-ES" sz="3200" kern="1200" baseline="30000" dirty="0">
                <a:solidFill>
                  <a:schemeClr val="tx2"/>
                </a:solidFill>
                <a:effectLst>
                  <a:reflection blurRad="6350" stA="31000" endPos="35500" dir="5400000" sy="-90000" algn="bl"/>
                </a:effectLst>
                <a:latin typeface="Garamond" panose="02020404030301010803" pitchFamily="18" charset="0"/>
                <a:ea typeface="+mn-ea"/>
                <a:cs typeface="+mn-cs"/>
              </a:rPr>
              <a:t>e</a:t>
            </a:r>
            <a:r>
              <a:rPr lang="es-ES" sz="3200" kern="1200" dirty="0">
                <a:solidFill>
                  <a:schemeClr val="tx2"/>
                </a:solidFill>
                <a:effectLst>
                  <a:reflection blurRad="6350" stA="31000" endPos="35500" dir="5400000" sy="-90000" algn="bl"/>
                </a:effectLst>
                <a:latin typeface="Garamond" panose="02020404030301010803" pitchFamily="18" charset="0"/>
                <a:ea typeface="+mn-ea"/>
                <a:cs typeface="+mn-cs"/>
              </a:rPr>
              <a:t>)</a:t>
            </a:r>
            <a:endParaRPr lang="es-ES" sz="3200" dirty="0">
              <a:solidFill>
                <a:schemeClr val="tx2"/>
              </a:solidFill>
              <a:latin typeface="Garamond" panose="020204040303010108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1B22B-ABD1-402A-A24B-BC23424A28F1}" type="datetimeFigureOut">
              <a:rPr lang="es-ES" smtClean="0"/>
              <a:t>28/01/2019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E8612-6175-4B51-8664-593C5013FC6A}" type="slidenum">
              <a:rPr lang="es-ES" smtClean="0"/>
              <a:t>‹Nº›</a:t>
            </a:fld>
            <a:endParaRPr lang="es-ES"/>
          </a:p>
        </p:txBody>
      </p:sp>
      <p:sp>
        <p:nvSpPr>
          <p:cNvPr id="5" name="CuadroTexto 9">
            <a:extLst>
              <a:ext uri="{FF2B5EF4-FFF2-40B4-BE49-F238E27FC236}">
                <a16:creationId xmlns="" xmlns:a16="http://schemas.microsoft.com/office/drawing/2014/main" id="{CD4BF8A3-F7F2-489D-8D44-F9BA21F97A6B}"/>
              </a:ext>
            </a:extLst>
          </p:cNvPr>
          <p:cNvSpPr txBox="1"/>
          <p:nvPr userDrawn="1"/>
        </p:nvSpPr>
        <p:spPr>
          <a:xfrm>
            <a:off x="8135888" y="-3797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kern="1200" dirty="0">
                <a:solidFill>
                  <a:schemeClr val="tx2"/>
                </a:solidFill>
                <a:effectLst>
                  <a:reflection blurRad="6350" stA="31000" endPos="35500" dir="5400000" sy="-90000" algn="bl"/>
                </a:effectLst>
                <a:latin typeface="Garamond" panose="02020404030301010803" pitchFamily="18" charset="0"/>
                <a:ea typeface="+mn-ea"/>
                <a:cs typeface="+mn-cs"/>
              </a:rPr>
              <a:t>F(d</a:t>
            </a:r>
            <a:r>
              <a:rPr lang="es-ES" sz="3200" kern="1200" baseline="30000" dirty="0">
                <a:solidFill>
                  <a:schemeClr val="tx2"/>
                </a:solidFill>
                <a:effectLst>
                  <a:reflection blurRad="6350" stA="31000" endPos="35500" dir="5400000" sy="-90000" algn="bl"/>
                </a:effectLst>
                <a:latin typeface="Garamond" panose="02020404030301010803" pitchFamily="18" charset="0"/>
                <a:ea typeface="+mn-ea"/>
                <a:cs typeface="+mn-cs"/>
              </a:rPr>
              <a:t>e</a:t>
            </a:r>
            <a:r>
              <a:rPr lang="es-ES" sz="3200" kern="1200" dirty="0">
                <a:solidFill>
                  <a:schemeClr val="tx2"/>
                </a:solidFill>
                <a:effectLst>
                  <a:reflection blurRad="6350" stA="31000" endPos="35500" dir="5400000" sy="-90000" algn="bl"/>
                </a:effectLst>
                <a:latin typeface="Garamond" panose="02020404030301010803" pitchFamily="18" charset="0"/>
                <a:ea typeface="+mn-ea"/>
                <a:cs typeface="+mn-cs"/>
              </a:rPr>
              <a:t>)</a:t>
            </a:r>
            <a:endParaRPr lang="es-ES" sz="3200" dirty="0">
              <a:solidFill>
                <a:schemeClr val="tx2"/>
              </a:solidFill>
              <a:latin typeface="Garamond" panose="020204040303010108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1B22B-ABD1-402A-A24B-BC23424A28F1}" type="datetimeFigureOut">
              <a:rPr lang="es-ES" smtClean="0"/>
              <a:t>28/01/2019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E8612-6175-4B51-8664-593C5013FC6A}" type="slidenum">
              <a:rPr lang="es-ES" smtClean="0"/>
              <a:t>‹Nº›</a:t>
            </a:fld>
            <a:endParaRPr lang="es-E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1B22B-ABD1-402A-A24B-BC23424A28F1}" type="datetimeFigureOut">
              <a:rPr lang="es-ES" smtClean="0"/>
              <a:t>28/01/2019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E8612-6175-4B51-8664-593C5013FC6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1B22B-ABD1-402A-A24B-BC23424A28F1}" type="datetimeFigureOut">
              <a:rPr lang="es-ES" smtClean="0"/>
              <a:t>28/01/2019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E8612-6175-4B51-8664-593C5013FC6A}" type="slidenum">
              <a:rPr lang="es-ES" smtClean="0"/>
              <a:t>‹Nº›</a:t>
            </a:fld>
            <a:endParaRPr lang="es-ES"/>
          </a:p>
        </p:txBody>
      </p:sp>
      <p:sp>
        <p:nvSpPr>
          <p:cNvPr id="7" name="CuadroTexto 9">
            <a:extLst>
              <a:ext uri="{FF2B5EF4-FFF2-40B4-BE49-F238E27FC236}">
                <a16:creationId xmlns="" xmlns:a16="http://schemas.microsoft.com/office/drawing/2014/main" id="{CD4BF8A3-F7F2-489D-8D44-F9BA21F97A6B}"/>
              </a:ext>
            </a:extLst>
          </p:cNvPr>
          <p:cNvSpPr txBox="1"/>
          <p:nvPr userDrawn="1"/>
        </p:nvSpPr>
        <p:spPr>
          <a:xfrm>
            <a:off x="8135888" y="-3797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kern="1200" dirty="0">
                <a:solidFill>
                  <a:schemeClr val="tx2"/>
                </a:solidFill>
                <a:effectLst>
                  <a:reflection blurRad="6350" stA="31000" endPos="35500" dir="5400000" sy="-90000" algn="bl"/>
                </a:effectLst>
                <a:latin typeface="Garamond" panose="02020404030301010803" pitchFamily="18" charset="0"/>
                <a:ea typeface="+mn-ea"/>
                <a:cs typeface="+mn-cs"/>
              </a:rPr>
              <a:t>F(d</a:t>
            </a:r>
            <a:r>
              <a:rPr lang="es-ES" sz="3200" kern="1200" baseline="30000" dirty="0">
                <a:solidFill>
                  <a:schemeClr val="tx2"/>
                </a:solidFill>
                <a:effectLst>
                  <a:reflection blurRad="6350" stA="31000" endPos="35500" dir="5400000" sy="-90000" algn="bl"/>
                </a:effectLst>
                <a:latin typeface="Garamond" panose="02020404030301010803" pitchFamily="18" charset="0"/>
                <a:ea typeface="+mn-ea"/>
                <a:cs typeface="+mn-cs"/>
              </a:rPr>
              <a:t>e</a:t>
            </a:r>
            <a:r>
              <a:rPr lang="es-ES" sz="3200" kern="1200" dirty="0">
                <a:solidFill>
                  <a:schemeClr val="tx2"/>
                </a:solidFill>
                <a:effectLst>
                  <a:reflection blurRad="6350" stA="31000" endPos="35500" dir="5400000" sy="-90000" algn="bl"/>
                </a:effectLst>
                <a:latin typeface="Garamond" panose="02020404030301010803" pitchFamily="18" charset="0"/>
                <a:ea typeface="+mn-ea"/>
                <a:cs typeface="+mn-cs"/>
              </a:rPr>
              <a:t>)</a:t>
            </a:r>
            <a:endParaRPr lang="es-ES" sz="3200" dirty="0">
              <a:solidFill>
                <a:schemeClr val="tx2"/>
              </a:solidFill>
              <a:latin typeface="Garamond" panose="020204040303010108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1B22B-ABD1-402A-A24B-BC23424A28F1}" type="datetimeFigureOut">
              <a:rPr lang="es-ES" smtClean="0"/>
              <a:t>28/01/2019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E8612-6175-4B51-8664-593C5013FC6A}" type="slidenum">
              <a:rPr lang="es-ES" smtClean="0"/>
              <a:t>‹Nº›</a:t>
            </a:fld>
            <a:endParaRPr lang="es-ES"/>
          </a:p>
        </p:txBody>
      </p:sp>
      <p:sp>
        <p:nvSpPr>
          <p:cNvPr id="7" name="CuadroTexto 9">
            <a:extLst>
              <a:ext uri="{FF2B5EF4-FFF2-40B4-BE49-F238E27FC236}">
                <a16:creationId xmlns="" xmlns:a16="http://schemas.microsoft.com/office/drawing/2014/main" id="{CD4BF8A3-F7F2-489D-8D44-F9BA21F97A6B}"/>
              </a:ext>
            </a:extLst>
          </p:cNvPr>
          <p:cNvSpPr txBox="1"/>
          <p:nvPr userDrawn="1"/>
        </p:nvSpPr>
        <p:spPr>
          <a:xfrm>
            <a:off x="8135888" y="-3797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kern="1200" dirty="0">
                <a:solidFill>
                  <a:schemeClr val="tx2"/>
                </a:solidFill>
                <a:effectLst>
                  <a:reflection blurRad="6350" stA="31000" endPos="35500" dir="5400000" sy="-90000" algn="bl"/>
                </a:effectLst>
                <a:latin typeface="Garamond" panose="02020404030301010803" pitchFamily="18" charset="0"/>
                <a:ea typeface="+mn-ea"/>
                <a:cs typeface="+mn-cs"/>
              </a:rPr>
              <a:t>F(d</a:t>
            </a:r>
            <a:r>
              <a:rPr lang="es-ES" sz="3200" kern="1200" baseline="30000" dirty="0">
                <a:solidFill>
                  <a:schemeClr val="tx2"/>
                </a:solidFill>
                <a:effectLst>
                  <a:reflection blurRad="6350" stA="31000" endPos="35500" dir="5400000" sy="-90000" algn="bl"/>
                </a:effectLst>
                <a:latin typeface="Garamond" panose="02020404030301010803" pitchFamily="18" charset="0"/>
                <a:ea typeface="+mn-ea"/>
                <a:cs typeface="+mn-cs"/>
              </a:rPr>
              <a:t>e</a:t>
            </a:r>
            <a:r>
              <a:rPr lang="es-ES" sz="3200" kern="1200" dirty="0">
                <a:solidFill>
                  <a:schemeClr val="tx2"/>
                </a:solidFill>
                <a:effectLst>
                  <a:reflection blurRad="6350" stA="31000" endPos="35500" dir="5400000" sy="-90000" algn="bl"/>
                </a:effectLst>
                <a:latin typeface="Garamond" panose="02020404030301010803" pitchFamily="18" charset="0"/>
                <a:ea typeface="+mn-ea"/>
                <a:cs typeface="+mn-cs"/>
              </a:rPr>
              <a:t>)</a:t>
            </a:r>
            <a:endParaRPr lang="es-ES" sz="3200" dirty="0">
              <a:solidFill>
                <a:schemeClr val="tx2"/>
              </a:solidFill>
              <a:latin typeface="Garamond" panose="020204040303010108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6152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84784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6528685"/>
            <a:ext cx="9144000" cy="33250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545310"/>
            <a:ext cx="2895600" cy="2992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18A1B22B-ABD1-402A-A24B-BC23424A28F1}" type="datetimeFigureOut">
              <a:rPr lang="es-ES" smtClean="0"/>
              <a:t>28/01/2019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6545310"/>
            <a:ext cx="4114800" cy="2992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6545310"/>
            <a:ext cx="1066800" cy="2992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D47E8612-6175-4B51-8664-593C5013FC6A}" type="slidenum">
              <a:rPr lang="es-ES" smtClean="0"/>
              <a:t>‹Nº›</a:t>
            </a:fld>
            <a:endParaRPr lang="es-ES"/>
          </a:p>
        </p:txBody>
      </p:sp>
      <p:pic>
        <p:nvPicPr>
          <p:cNvPr id="11" name="10 Imagen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536" y="0"/>
            <a:ext cx="3468600" cy="676800"/>
          </a:xfrm>
          <a:prstGeom prst="rect">
            <a:avLst/>
          </a:prstGeom>
        </p:spPr>
      </p:pic>
      <p:sp>
        <p:nvSpPr>
          <p:cNvPr id="9" name="8 Rectángulo"/>
          <p:cNvSpPr>
            <a:spLocks/>
          </p:cNvSpPr>
          <p:nvPr/>
        </p:nvSpPr>
        <p:spPr>
          <a:xfrm>
            <a:off x="1259632" y="0"/>
            <a:ext cx="7884369" cy="676800"/>
          </a:xfrm>
          <a:prstGeom prst="rect">
            <a:avLst/>
          </a:prstGeom>
          <a:solidFill>
            <a:srgbClr val="FFD303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000" b="1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856456"/>
            <a:ext cx="8229600" cy="5452864"/>
          </a:xfrm>
        </p:spPr>
        <p:txBody>
          <a:bodyPr>
            <a:normAutofit fontScale="62500" lnSpcReduction="20000"/>
          </a:bodyPr>
          <a:lstStyle/>
          <a:p>
            <a:pPr marL="0" lvl="1" indent="0" algn="just">
              <a:buNone/>
            </a:pPr>
            <a:r>
              <a:rPr lang="es-ES" sz="2900" b="1" dirty="0" smtClean="0">
                <a:solidFill>
                  <a:schemeClr val="tx2"/>
                </a:solidFill>
              </a:rPr>
              <a:t>OBJETO</a:t>
            </a:r>
            <a:r>
              <a:rPr lang="es-ES" sz="2200" dirty="0" smtClean="0">
                <a:solidFill>
                  <a:schemeClr val="tx2"/>
                </a:solidFill>
              </a:rPr>
              <a:t> </a:t>
            </a:r>
          </a:p>
          <a:p>
            <a:pPr marL="0" lvl="1" indent="0" algn="just">
              <a:buNone/>
            </a:pPr>
            <a:endParaRPr lang="es-ES" sz="2200" dirty="0">
              <a:solidFill>
                <a:schemeClr val="tx2"/>
              </a:solidFill>
            </a:endParaRPr>
          </a:p>
          <a:p>
            <a:pPr marL="0" lvl="1" indent="0" algn="just">
              <a:buNone/>
            </a:pPr>
            <a:r>
              <a:rPr lang="es-ES" sz="2200" dirty="0" smtClean="0">
                <a:solidFill>
                  <a:schemeClr val="tx2"/>
                </a:solidFill>
              </a:rPr>
              <a:t>“Definir </a:t>
            </a:r>
            <a:r>
              <a:rPr lang="es-ES" sz="2200" dirty="0">
                <a:solidFill>
                  <a:schemeClr val="tx2"/>
                </a:solidFill>
              </a:rPr>
              <a:t>o encontrar modelos de datos que sirvan para homogeneizar las aplicaciones y que faciliten la gestión y encontrar evidencias electrónicas dentro del ámbito de las aplicaciones o servicios comunes de los organismos públicos (NO SECTORIALES</a:t>
            </a:r>
            <a:r>
              <a:rPr lang="es-ES" sz="2200" dirty="0" smtClean="0">
                <a:solidFill>
                  <a:schemeClr val="tx2"/>
                </a:solidFill>
              </a:rPr>
              <a:t>)”</a:t>
            </a:r>
          </a:p>
          <a:p>
            <a:pPr marL="0" lvl="1" indent="0" algn="just">
              <a:buNone/>
            </a:pPr>
            <a:endParaRPr lang="es-ES" sz="2200" dirty="0">
              <a:solidFill>
                <a:schemeClr val="tx2"/>
              </a:solidFill>
            </a:endParaRPr>
          </a:p>
          <a:p>
            <a:pPr marL="0" lvl="1" indent="0" algn="just">
              <a:buNone/>
            </a:pPr>
            <a:r>
              <a:rPr lang="es-ES" sz="2900" b="1" dirty="0" smtClean="0">
                <a:solidFill>
                  <a:schemeClr val="tx2"/>
                </a:solidFill>
              </a:rPr>
              <a:t>AVANCES</a:t>
            </a:r>
            <a:endParaRPr lang="es-ES" sz="2900" b="1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s-ES_tradnl" dirty="0"/>
          </a:p>
          <a:p>
            <a:pPr algn="just"/>
            <a:r>
              <a:rPr lang="es-ES" smtClean="0">
                <a:solidFill>
                  <a:schemeClr val="tx2"/>
                </a:solidFill>
              </a:rPr>
              <a:t>Videoconferencias: Junio</a:t>
            </a:r>
            <a:r>
              <a:rPr lang="es-ES" dirty="0">
                <a:solidFill>
                  <a:schemeClr val="tx2"/>
                </a:solidFill>
              </a:rPr>
              <a:t>, Septiembre, </a:t>
            </a:r>
            <a:r>
              <a:rPr lang="es-ES" dirty="0" smtClean="0">
                <a:solidFill>
                  <a:schemeClr val="tx2"/>
                </a:solidFill>
              </a:rPr>
              <a:t>Noviembre</a:t>
            </a:r>
          </a:p>
          <a:p>
            <a:pPr algn="just"/>
            <a:endParaRPr lang="es-ES" dirty="0">
              <a:solidFill>
                <a:schemeClr val="tx2"/>
              </a:solidFill>
            </a:endParaRPr>
          </a:p>
          <a:p>
            <a:pPr algn="just"/>
            <a:r>
              <a:rPr lang="es-ES" dirty="0">
                <a:solidFill>
                  <a:schemeClr val="tx2"/>
                </a:solidFill>
              </a:rPr>
              <a:t>Creación </a:t>
            </a:r>
            <a:r>
              <a:rPr lang="es-ES" dirty="0" smtClean="0">
                <a:solidFill>
                  <a:schemeClr val="tx2"/>
                </a:solidFill>
              </a:rPr>
              <a:t>de espacio </a:t>
            </a:r>
            <a:r>
              <a:rPr lang="es-ES" dirty="0">
                <a:solidFill>
                  <a:schemeClr val="tx2"/>
                </a:solidFill>
              </a:rPr>
              <a:t>de </a:t>
            </a:r>
            <a:r>
              <a:rPr lang="es-ES" dirty="0" smtClean="0">
                <a:solidFill>
                  <a:schemeClr val="tx2"/>
                </a:solidFill>
              </a:rPr>
              <a:t>colaboración</a:t>
            </a:r>
            <a:r>
              <a:rPr lang="es-ES" dirty="0">
                <a:solidFill>
                  <a:schemeClr val="tx2"/>
                </a:solidFill>
              </a:rPr>
              <a:t> </a:t>
            </a:r>
            <a:r>
              <a:rPr lang="es-ES" dirty="0" smtClean="0">
                <a:solidFill>
                  <a:schemeClr val="tx2"/>
                </a:solidFill>
              </a:rPr>
              <a:t>“CIRCABC”.</a:t>
            </a:r>
          </a:p>
          <a:p>
            <a:pPr algn="just"/>
            <a:endParaRPr lang="es-ES" dirty="0">
              <a:solidFill>
                <a:schemeClr val="tx2"/>
              </a:solidFill>
            </a:endParaRPr>
          </a:p>
          <a:p>
            <a:pPr algn="just"/>
            <a:r>
              <a:rPr lang="es-ES" dirty="0">
                <a:solidFill>
                  <a:schemeClr val="tx2"/>
                </a:solidFill>
              </a:rPr>
              <a:t>Reparto de </a:t>
            </a:r>
            <a:r>
              <a:rPr lang="es-ES" dirty="0" smtClean="0">
                <a:solidFill>
                  <a:schemeClr val="tx2"/>
                </a:solidFill>
              </a:rPr>
              <a:t>grupos por tipo de aplicaciones no sectoriales (2 miembros/grupo):</a:t>
            </a:r>
            <a:endParaRPr lang="es-ES" dirty="0">
              <a:solidFill>
                <a:schemeClr val="tx2"/>
              </a:solidFill>
            </a:endParaRPr>
          </a:p>
          <a:p>
            <a:pPr lvl="3" algn="just"/>
            <a:r>
              <a:rPr lang="es-ES" dirty="0">
                <a:solidFill>
                  <a:schemeClr val="tx2"/>
                </a:solidFill>
              </a:rPr>
              <a:t>Registros</a:t>
            </a:r>
          </a:p>
          <a:p>
            <a:pPr lvl="3" algn="just"/>
            <a:r>
              <a:rPr lang="es-ES" dirty="0" smtClean="0">
                <a:solidFill>
                  <a:schemeClr val="tx2"/>
                </a:solidFill>
              </a:rPr>
              <a:t>Notificaciones </a:t>
            </a:r>
            <a:r>
              <a:rPr lang="es-ES" dirty="0">
                <a:solidFill>
                  <a:schemeClr val="tx2"/>
                </a:solidFill>
              </a:rPr>
              <a:t>y comparecencia </a:t>
            </a:r>
            <a:r>
              <a:rPr lang="es-ES" dirty="0" smtClean="0">
                <a:solidFill>
                  <a:schemeClr val="tx2"/>
                </a:solidFill>
              </a:rPr>
              <a:t>electrónica    </a:t>
            </a:r>
          </a:p>
          <a:p>
            <a:pPr lvl="3" algn="just"/>
            <a:r>
              <a:rPr lang="es-ES" dirty="0" smtClean="0">
                <a:solidFill>
                  <a:schemeClr val="tx2"/>
                </a:solidFill>
              </a:rPr>
              <a:t>Acceso </a:t>
            </a:r>
            <a:r>
              <a:rPr lang="es-ES" dirty="0">
                <a:solidFill>
                  <a:schemeClr val="tx2"/>
                </a:solidFill>
              </a:rPr>
              <a:t>electrónico al expediente</a:t>
            </a:r>
          </a:p>
          <a:p>
            <a:pPr lvl="3" algn="just"/>
            <a:r>
              <a:rPr lang="es-ES" dirty="0" smtClean="0">
                <a:solidFill>
                  <a:schemeClr val="tx2"/>
                </a:solidFill>
              </a:rPr>
              <a:t>Tramitación electrónica</a:t>
            </a:r>
          </a:p>
          <a:p>
            <a:pPr lvl="3" algn="just"/>
            <a:r>
              <a:rPr lang="es-ES" dirty="0" smtClean="0">
                <a:solidFill>
                  <a:schemeClr val="tx2"/>
                </a:solidFill>
              </a:rPr>
              <a:t>Intercambio </a:t>
            </a:r>
            <a:r>
              <a:rPr lang="es-ES" dirty="0">
                <a:solidFill>
                  <a:schemeClr val="tx2"/>
                </a:solidFill>
              </a:rPr>
              <a:t>de información entre </a:t>
            </a:r>
            <a:r>
              <a:rPr lang="es-ES" dirty="0" smtClean="0">
                <a:solidFill>
                  <a:schemeClr val="tx2"/>
                </a:solidFill>
              </a:rPr>
              <a:t>AAPP</a:t>
            </a:r>
          </a:p>
          <a:p>
            <a:pPr marL="822960" lvl="3" indent="0" algn="just">
              <a:buNone/>
            </a:pPr>
            <a:endParaRPr lang="es-ES" dirty="0" smtClean="0">
              <a:solidFill>
                <a:schemeClr val="tx2"/>
              </a:solidFill>
            </a:endParaRPr>
          </a:p>
          <a:p>
            <a:pPr algn="just"/>
            <a:r>
              <a:rPr lang="es-ES" dirty="0" smtClean="0">
                <a:solidFill>
                  <a:schemeClr val="tx2"/>
                </a:solidFill>
              </a:rPr>
              <a:t>Estableciendo un Catálogo de Evidencias Electrónicas</a:t>
            </a:r>
          </a:p>
          <a:p>
            <a:pPr algn="just"/>
            <a:endParaRPr lang="es-ES" dirty="0" smtClean="0">
              <a:solidFill>
                <a:schemeClr val="tx2"/>
              </a:solidFill>
            </a:endParaRPr>
          </a:p>
          <a:p>
            <a:pPr algn="just"/>
            <a:r>
              <a:rPr lang="es-ES" dirty="0">
                <a:solidFill>
                  <a:schemeClr val="tx2"/>
                </a:solidFill>
              </a:rPr>
              <a:t>Normas y estándares (</a:t>
            </a:r>
            <a:r>
              <a:rPr lang="es-ES" b="1" dirty="0">
                <a:solidFill>
                  <a:schemeClr val="tx2"/>
                </a:solidFill>
              </a:rPr>
              <a:t>ISO/IEC 27037, RFC 4898)</a:t>
            </a:r>
            <a:endParaRPr lang="es-ES" sz="2800" dirty="0">
              <a:solidFill>
                <a:schemeClr val="tx2"/>
              </a:solidFill>
            </a:endParaRPr>
          </a:p>
          <a:p>
            <a:pPr algn="just"/>
            <a:endParaRPr lang="es-ES" dirty="0" smtClean="0">
              <a:solidFill>
                <a:schemeClr val="tx2"/>
              </a:solidFill>
            </a:endParaRPr>
          </a:p>
          <a:p>
            <a:pPr algn="just"/>
            <a:r>
              <a:rPr lang="es-ES" dirty="0" smtClean="0">
                <a:solidFill>
                  <a:schemeClr val="tx2"/>
                </a:solidFill>
              </a:rPr>
              <a:t>Análisis preliminar por agrupaciones, especialmente Intercambio entre AAPP y el Registro Electrónico</a:t>
            </a:r>
          </a:p>
          <a:p>
            <a:pPr marL="0" indent="0" algn="just">
              <a:buNone/>
            </a:pPr>
            <a:endParaRPr lang="es-ES" dirty="0" smtClean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9719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980728"/>
            <a:ext cx="4608512" cy="5184576"/>
          </a:xfrm>
        </p:spPr>
        <p:txBody>
          <a:bodyPr>
            <a:normAutofit fontScale="25000" lnSpcReduction="20000"/>
          </a:bodyPr>
          <a:lstStyle/>
          <a:p>
            <a:pPr marL="0" indent="0" algn="just">
              <a:buNone/>
            </a:pPr>
            <a:r>
              <a:rPr lang="es-ES" sz="5600" b="1" dirty="0">
                <a:solidFill>
                  <a:schemeClr val="tx2"/>
                </a:solidFill>
              </a:rPr>
              <a:t>CATÁLOGO DE EVIDENCIAS ELECTRÓNICAS</a:t>
            </a:r>
          </a:p>
          <a:p>
            <a:pPr marL="0" indent="0" algn="just">
              <a:buNone/>
            </a:pPr>
            <a:endParaRPr lang="es-ES" sz="4800" dirty="0">
              <a:solidFill>
                <a:schemeClr val="tx2"/>
              </a:solidFill>
            </a:endParaRPr>
          </a:p>
          <a:p>
            <a:pPr marL="0" lvl="1" indent="0" algn="just">
              <a:buNone/>
            </a:pPr>
            <a:r>
              <a:rPr lang="es-ES" sz="4800" dirty="0">
                <a:solidFill>
                  <a:schemeClr val="tx2"/>
                </a:solidFill>
              </a:rPr>
              <a:t>Se pretende catalogar las evidencias electrónicas con el objetivo de diseñar un documento electrónico de Evidencia.</a:t>
            </a:r>
          </a:p>
          <a:p>
            <a:pPr marL="0" lvl="1" indent="0" algn="just">
              <a:buNone/>
            </a:pPr>
            <a:endParaRPr lang="es-ES" sz="4800" dirty="0">
              <a:solidFill>
                <a:schemeClr val="tx2"/>
              </a:solidFill>
            </a:endParaRPr>
          </a:p>
          <a:p>
            <a:pPr marL="0" lvl="1" indent="0" algn="just">
              <a:buNone/>
            </a:pPr>
            <a:r>
              <a:rPr lang="es-ES" sz="4800" dirty="0">
                <a:solidFill>
                  <a:schemeClr val="tx2"/>
                </a:solidFill>
              </a:rPr>
              <a:t>A) </a:t>
            </a:r>
            <a:r>
              <a:rPr lang="es-ES" sz="4800" b="1" dirty="0">
                <a:solidFill>
                  <a:schemeClr val="tx2"/>
                </a:solidFill>
              </a:rPr>
              <a:t>EVIDENCIA ELECTRÓNICA</a:t>
            </a:r>
            <a:r>
              <a:rPr lang="es-ES" sz="4800" dirty="0">
                <a:solidFill>
                  <a:schemeClr val="tx2"/>
                </a:solidFill>
              </a:rPr>
              <a:t>: CONSTATACIÓN DE UN EVENTO (HECHO) O UN DATO ELECTRÓNICO (no confundir con la PRUEBA PERICIAL que incluye la valoración de un experto).</a:t>
            </a:r>
          </a:p>
          <a:p>
            <a:pPr marL="0" lvl="1" indent="0" algn="just">
              <a:buNone/>
            </a:pPr>
            <a:endParaRPr lang="es-ES" sz="4800" dirty="0">
              <a:solidFill>
                <a:schemeClr val="tx2"/>
              </a:solidFill>
            </a:endParaRPr>
          </a:p>
          <a:p>
            <a:pPr marL="0" lvl="1" indent="0" algn="just">
              <a:buNone/>
            </a:pPr>
            <a:r>
              <a:rPr lang="es-ES" sz="4800" b="1" dirty="0">
                <a:solidFill>
                  <a:schemeClr val="tx2"/>
                </a:solidFill>
              </a:rPr>
              <a:t>HECHO O EVENTO ELECTRÓNICO</a:t>
            </a:r>
            <a:r>
              <a:rPr lang="es-ES" sz="4800" dirty="0">
                <a:solidFill>
                  <a:schemeClr val="tx2"/>
                </a:solidFill>
              </a:rPr>
              <a:t>: se constata una ocurrencia de algo (por ejemplo un envío, una puesta a disposición, una comparecencia, acceso a un expediente, borrado etc.)</a:t>
            </a:r>
          </a:p>
          <a:p>
            <a:pPr marL="0" lvl="1" indent="0" algn="just">
              <a:buNone/>
            </a:pPr>
            <a:endParaRPr lang="es-ES" sz="4800" dirty="0">
              <a:solidFill>
                <a:schemeClr val="tx2"/>
              </a:solidFill>
            </a:endParaRPr>
          </a:p>
          <a:p>
            <a:pPr marL="0" lvl="1" indent="0" algn="just">
              <a:buNone/>
            </a:pPr>
            <a:r>
              <a:rPr lang="es-ES" sz="4800" b="1" dirty="0">
                <a:solidFill>
                  <a:schemeClr val="tx2"/>
                </a:solidFill>
              </a:rPr>
              <a:t>DATO ELECTRÓNICO</a:t>
            </a:r>
            <a:r>
              <a:rPr lang="es-ES" sz="4800" dirty="0">
                <a:solidFill>
                  <a:schemeClr val="tx2"/>
                </a:solidFill>
              </a:rPr>
              <a:t>: se constata su existencia (por ejemplo un expediente, un documento, una firma etc.)</a:t>
            </a:r>
          </a:p>
          <a:p>
            <a:pPr marL="0" lvl="1" indent="0" algn="just">
              <a:buNone/>
            </a:pPr>
            <a:endParaRPr lang="es-ES" sz="4800" dirty="0">
              <a:solidFill>
                <a:schemeClr val="tx2"/>
              </a:solidFill>
            </a:endParaRPr>
          </a:p>
          <a:p>
            <a:pPr marL="0" lvl="1" indent="0" algn="just">
              <a:buNone/>
            </a:pPr>
            <a:r>
              <a:rPr lang="es-ES" sz="4800" dirty="0">
                <a:solidFill>
                  <a:schemeClr val="tx2"/>
                </a:solidFill>
              </a:rPr>
              <a:t>B) </a:t>
            </a:r>
            <a:r>
              <a:rPr lang="es-ES" sz="4800" b="1" dirty="0">
                <a:solidFill>
                  <a:schemeClr val="tx2"/>
                </a:solidFill>
              </a:rPr>
              <a:t>SISTEMA COMÚN AAPP (NO SECTORIAL): </a:t>
            </a:r>
            <a:r>
              <a:rPr lang="es-ES" sz="4800" dirty="0">
                <a:solidFill>
                  <a:schemeClr val="tx2"/>
                </a:solidFill>
              </a:rPr>
              <a:t>sistema que está presente en cualquier AAPP para su funcionamiento general y sin entrar en las competencias sectoriales del organismo público. En el ámbito del grupo de trabajo se han seleccionado: INTERCAMBIO DE APP, REGISTRO, NOTIFICACIONES, ACCESO ELECTRÓNICO y TRAMITACIÓN  (se podrán incluir más sistemas a futuro como líneas de trabajo en el grupo). </a:t>
            </a:r>
          </a:p>
          <a:p>
            <a:pPr marL="0" lvl="1" indent="0" algn="just">
              <a:buNone/>
            </a:pPr>
            <a:endParaRPr lang="es-ES" sz="4800" dirty="0">
              <a:solidFill>
                <a:schemeClr val="tx2"/>
              </a:solidFill>
            </a:endParaRPr>
          </a:p>
          <a:p>
            <a:pPr marL="0" lvl="1" indent="0" algn="just">
              <a:buNone/>
            </a:pPr>
            <a:r>
              <a:rPr lang="es-ES" sz="4800" dirty="0">
                <a:solidFill>
                  <a:schemeClr val="tx2"/>
                </a:solidFill>
              </a:rPr>
              <a:t>Un sistema podría estar implementado en una o varias aplicaciones con un patrón común de funcionalidades aunque con pequeñas diferencias en cuanto al tratamiento del servicio común.</a:t>
            </a:r>
          </a:p>
          <a:p>
            <a:pPr marL="0" lvl="1" indent="0" algn="just">
              <a:buNone/>
            </a:pPr>
            <a:endParaRPr lang="es-ES" sz="4800" dirty="0">
              <a:solidFill>
                <a:schemeClr val="tx2"/>
              </a:solidFill>
            </a:endParaRPr>
          </a:p>
          <a:p>
            <a:pPr marL="0" lvl="1" indent="0" algn="just">
              <a:buNone/>
            </a:pPr>
            <a:endParaRPr lang="es-ES" sz="4800" dirty="0" smtClean="0">
              <a:solidFill>
                <a:srgbClr val="FF0000"/>
              </a:solidFill>
            </a:endParaRPr>
          </a:p>
          <a:p>
            <a:pPr marL="0" lvl="1" indent="0" algn="just">
              <a:buNone/>
            </a:pPr>
            <a:endParaRPr lang="es-ES" sz="4800" dirty="0" smtClean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340768"/>
            <a:ext cx="4158226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5374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290" y="1946417"/>
            <a:ext cx="8757419" cy="61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332" y="980728"/>
            <a:ext cx="76581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2 Image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924944"/>
            <a:ext cx="3776464" cy="295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780928"/>
            <a:ext cx="4100339" cy="3278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5453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764704"/>
            <a:ext cx="8640960" cy="5544616"/>
          </a:xfrm>
        </p:spPr>
        <p:txBody>
          <a:bodyPr>
            <a:normAutofit fontScale="40000" lnSpcReduction="20000"/>
          </a:bodyPr>
          <a:lstStyle/>
          <a:p>
            <a:pPr marL="0" indent="0" algn="just">
              <a:buNone/>
            </a:pPr>
            <a:r>
              <a:rPr lang="es-ES" sz="3500" b="1" dirty="0" smtClean="0">
                <a:solidFill>
                  <a:schemeClr val="tx2"/>
                </a:solidFill>
              </a:rPr>
              <a:t>REFERENCIA DE ESTÁNDARES/NORMAS</a:t>
            </a:r>
          </a:p>
          <a:p>
            <a:pPr marL="0" indent="0" algn="just">
              <a:buNone/>
            </a:pPr>
            <a:endParaRPr lang="es-ES" sz="4800" b="1" dirty="0">
              <a:solidFill>
                <a:schemeClr val="tx2"/>
              </a:solidFill>
            </a:endParaRPr>
          </a:p>
          <a:p>
            <a:pPr marL="0" indent="0" algn="just">
              <a:buNone/>
            </a:pPr>
            <a:r>
              <a:rPr lang="es-ES" sz="4800" dirty="0" smtClean="0">
                <a:solidFill>
                  <a:schemeClr val="tx2"/>
                </a:solidFill>
              </a:rPr>
              <a:t>La </a:t>
            </a:r>
            <a:r>
              <a:rPr lang="es-ES" sz="4800" dirty="0">
                <a:solidFill>
                  <a:schemeClr val="tx2"/>
                </a:solidFill>
              </a:rPr>
              <a:t>norma </a:t>
            </a:r>
            <a:r>
              <a:rPr lang="es-ES" sz="4800" b="1" dirty="0">
                <a:solidFill>
                  <a:schemeClr val="tx2"/>
                </a:solidFill>
              </a:rPr>
              <a:t>ISO/IEC 27037 </a:t>
            </a:r>
            <a:r>
              <a:rPr lang="es-ES" sz="4800" dirty="0">
                <a:solidFill>
                  <a:schemeClr val="tx2"/>
                </a:solidFill>
              </a:rPr>
              <a:t>proporciona orientaciones sobre mejores prácticas en la identificación, adquisición y preservación de evidencias digitales potenciales que permitan aprovechar su valor </a:t>
            </a:r>
            <a:r>
              <a:rPr lang="es-ES" sz="4800" dirty="0" smtClean="0">
                <a:solidFill>
                  <a:schemeClr val="tx2"/>
                </a:solidFill>
              </a:rPr>
              <a:t>probatorio:</a:t>
            </a:r>
            <a:endParaRPr lang="es-ES" sz="4800" dirty="0">
              <a:solidFill>
                <a:schemeClr val="tx2"/>
              </a:solidFill>
            </a:endParaRPr>
          </a:p>
          <a:p>
            <a:pPr marL="274320" lvl="1" indent="0" algn="just">
              <a:buNone/>
            </a:pPr>
            <a:endParaRPr lang="es-ES" sz="4800" dirty="0">
              <a:solidFill>
                <a:schemeClr val="tx2"/>
              </a:solidFill>
            </a:endParaRPr>
          </a:p>
          <a:p>
            <a:pPr lvl="1" algn="just">
              <a:buFontTx/>
              <a:buChar char="-"/>
            </a:pPr>
            <a:r>
              <a:rPr lang="es-ES" sz="3500" dirty="0">
                <a:solidFill>
                  <a:schemeClr val="tx2"/>
                </a:solidFill>
              </a:rPr>
              <a:t>Adquirida del modo menos intrusivo posible</a:t>
            </a:r>
          </a:p>
          <a:p>
            <a:pPr lvl="1" algn="just">
              <a:buFontTx/>
              <a:buChar char="-"/>
            </a:pPr>
            <a:r>
              <a:rPr lang="es-ES" sz="3500" dirty="0">
                <a:solidFill>
                  <a:schemeClr val="tx2"/>
                </a:solidFill>
              </a:rPr>
              <a:t>Proceso que sea trazable y auditable</a:t>
            </a:r>
          </a:p>
          <a:p>
            <a:pPr lvl="1" algn="just">
              <a:buFontTx/>
              <a:buChar char="-"/>
            </a:pPr>
            <a:r>
              <a:rPr lang="es-ES" sz="3500" dirty="0">
                <a:solidFill>
                  <a:schemeClr val="tx2"/>
                </a:solidFill>
              </a:rPr>
              <a:t>Tratando de reservar la utilidad y originalidad de la prueba. </a:t>
            </a:r>
          </a:p>
          <a:p>
            <a:pPr lvl="1" algn="just">
              <a:buFontTx/>
              <a:buChar char="-"/>
            </a:pPr>
            <a:r>
              <a:rPr lang="es-ES" sz="3500" dirty="0">
                <a:solidFill>
                  <a:schemeClr val="tx2"/>
                </a:solidFill>
              </a:rPr>
              <a:t>El proceso debe ser reproducible, comprensible y verificable. </a:t>
            </a:r>
          </a:p>
          <a:p>
            <a:pPr marL="0" indent="0">
              <a:buNone/>
            </a:pPr>
            <a:endParaRPr lang="es-ES" sz="4800" dirty="0" smtClean="0">
              <a:solidFill>
                <a:schemeClr val="tx2"/>
              </a:solidFill>
            </a:endParaRPr>
          </a:p>
          <a:p>
            <a:pPr marL="0" indent="0" algn="just">
              <a:buNone/>
            </a:pPr>
            <a:r>
              <a:rPr lang="es-ES" sz="4800" b="1" dirty="0" smtClean="0">
                <a:solidFill>
                  <a:schemeClr val="tx2"/>
                </a:solidFill>
              </a:rPr>
              <a:t>RFC 4898 (</a:t>
            </a:r>
            <a:r>
              <a:rPr lang="es-ES" sz="4800" b="1" dirty="0" err="1" smtClean="0">
                <a:solidFill>
                  <a:schemeClr val="tx2"/>
                </a:solidFill>
              </a:rPr>
              <a:t>Evidence</a:t>
            </a:r>
            <a:r>
              <a:rPr lang="es-ES" sz="4800" b="1" dirty="0" smtClean="0">
                <a:solidFill>
                  <a:schemeClr val="tx2"/>
                </a:solidFill>
              </a:rPr>
              <a:t> Record </a:t>
            </a:r>
            <a:r>
              <a:rPr lang="es-ES" sz="4800" b="1" dirty="0" err="1" smtClean="0">
                <a:solidFill>
                  <a:schemeClr val="tx2"/>
                </a:solidFill>
              </a:rPr>
              <a:t>Syntax</a:t>
            </a:r>
            <a:r>
              <a:rPr lang="es-ES" sz="4800" b="1" dirty="0" smtClean="0">
                <a:solidFill>
                  <a:schemeClr val="tx2"/>
                </a:solidFill>
              </a:rPr>
              <a:t>)</a:t>
            </a:r>
            <a:r>
              <a:rPr lang="es-ES" sz="4800" dirty="0" smtClean="0">
                <a:solidFill>
                  <a:schemeClr val="tx2"/>
                </a:solidFill>
              </a:rPr>
              <a:t> propone el diseño (sintaxis) de una evidencia electrónica así como el proceso de verificación y generación con el objeto de:</a:t>
            </a:r>
          </a:p>
          <a:p>
            <a:pPr marL="0" indent="0" algn="just">
              <a:buNone/>
            </a:pPr>
            <a:endParaRPr lang="es-ES" sz="4800" dirty="0" smtClean="0">
              <a:solidFill>
                <a:schemeClr val="tx2"/>
              </a:solidFill>
            </a:endParaRPr>
          </a:p>
          <a:p>
            <a:pPr lvl="1" algn="just">
              <a:buFontTx/>
              <a:buChar char="-"/>
            </a:pPr>
            <a:r>
              <a:rPr lang="es-ES" sz="3500" dirty="0" smtClean="0">
                <a:solidFill>
                  <a:schemeClr val="tx2"/>
                </a:solidFill>
              </a:rPr>
              <a:t>Poder probar la existencia e integridad</a:t>
            </a:r>
          </a:p>
          <a:p>
            <a:pPr lvl="1" algn="just">
              <a:buFontTx/>
              <a:buChar char="-"/>
            </a:pPr>
            <a:r>
              <a:rPr lang="es-ES" sz="3500" dirty="0" smtClean="0">
                <a:solidFill>
                  <a:schemeClr val="tx2"/>
                </a:solidFill>
              </a:rPr>
              <a:t>Estructura diseñada para soportar el no repudio a largo plazo.</a:t>
            </a:r>
          </a:p>
          <a:p>
            <a:pPr lvl="1" algn="just">
              <a:buFontTx/>
              <a:buChar char="-"/>
            </a:pPr>
            <a:r>
              <a:rPr lang="es-ES" sz="3500" dirty="0" smtClean="0">
                <a:solidFill>
                  <a:schemeClr val="tx2"/>
                </a:solidFill>
              </a:rPr>
              <a:t>No entra en aspecto funcionales de internos de la evidencia.</a:t>
            </a:r>
            <a:endParaRPr lang="es-ES" sz="3500" dirty="0">
              <a:solidFill>
                <a:schemeClr val="tx2"/>
              </a:solidFill>
            </a:endParaRPr>
          </a:p>
          <a:p>
            <a:pPr marL="0" indent="0" algn="just">
              <a:buNone/>
            </a:pPr>
            <a:endParaRPr lang="es-ES" sz="4800" dirty="0">
              <a:solidFill>
                <a:schemeClr val="tx2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5301208"/>
            <a:ext cx="3672408" cy="1154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3831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da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lásico de Office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da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11560</TotalTime>
  <Words>438</Words>
  <Application>Microsoft Office PowerPoint</Application>
  <PresentationFormat>Presentación en pantalla (4:3)</PresentationFormat>
  <Paragraphs>50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Claridad</vt:lpstr>
      <vt:lpstr>Presentación de PowerPoint</vt:lpstr>
      <vt:lpstr>Presentación de PowerPoint</vt:lpstr>
      <vt:lpstr>Presentación de PowerPoint</vt:lpstr>
      <vt:lpstr>Presentación de PowerPoint</vt:lpstr>
    </vt:vector>
  </TitlesOfParts>
  <Company>Ministerio de la presidencia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CMAD Informal del ministerio de la presidencia y para las administraciones territoriales</dc:title>
  <dc:creator>Hernández Díez Javier</dc:creator>
  <cp:lastModifiedBy>Martín Esparza José Antonio</cp:lastModifiedBy>
  <cp:revision>331</cp:revision>
  <cp:lastPrinted>2018-06-27T15:07:45Z</cp:lastPrinted>
  <dcterms:created xsi:type="dcterms:W3CDTF">2017-03-29T10:22:49Z</dcterms:created>
  <dcterms:modified xsi:type="dcterms:W3CDTF">2019-01-28T10:06:01Z</dcterms:modified>
</cp:coreProperties>
</file>