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2" r:id="rId1"/>
    <p:sldMasterId id="2147483705" r:id="rId2"/>
    <p:sldMasterId id="2147483717" r:id="rId3"/>
  </p:sldMasterIdLst>
  <p:notesMasterIdLst>
    <p:notesMasterId r:id="rId14"/>
  </p:notesMasterIdLst>
  <p:handoutMasterIdLst>
    <p:handoutMasterId r:id="rId15"/>
  </p:handoutMasterIdLst>
  <p:sldIdLst>
    <p:sldId id="633" r:id="rId4"/>
    <p:sldId id="641" r:id="rId5"/>
    <p:sldId id="642" r:id="rId6"/>
    <p:sldId id="643" r:id="rId7"/>
    <p:sldId id="644" r:id="rId8"/>
    <p:sldId id="645" r:id="rId9"/>
    <p:sldId id="646" r:id="rId10"/>
    <p:sldId id="647" r:id="rId11"/>
    <p:sldId id="648" r:id="rId12"/>
    <p:sldId id="649" r:id="rId13"/>
  </p:sldIdLst>
  <p:sldSz cx="9144000" cy="6948488"/>
  <p:notesSz cx="6797675" cy="9926638"/>
  <p:embeddedFontLst>
    <p:embeddedFont>
      <p:font typeface="Georgia" panose="02040502050405020303" pitchFamily="18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FFFFFF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FFFFFF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FFFFFF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FFFFFF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FFFFFF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rgbClr val="FFFFFF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rgbClr val="FFFFFF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rgbClr val="FFFFFF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rgbClr val="FFFFFF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">
          <p15:clr>
            <a:srgbClr val="A4A3A4"/>
          </p15:clr>
        </p15:guide>
        <p15:guide id="2" orient="horz" pos="3300" userDrawn="1">
          <p15:clr>
            <a:srgbClr val="A4A3A4"/>
          </p15:clr>
        </p15:guide>
        <p15:guide id="3" orient="horz" pos="109">
          <p15:clr>
            <a:srgbClr val="A4A3A4"/>
          </p15:clr>
        </p15:guide>
        <p15:guide id="4" orient="horz" pos="3990">
          <p15:clr>
            <a:srgbClr val="A4A3A4"/>
          </p15:clr>
        </p15:guide>
        <p15:guide id="5" orient="horz" pos="193" userDrawn="1">
          <p15:clr>
            <a:srgbClr val="A4A3A4"/>
          </p15:clr>
        </p15:guide>
        <p15:guide id="6" orient="horz" pos="1052">
          <p15:clr>
            <a:srgbClr val="A4A3A4"/>
          </p15:clr>
        </p15:guide>
        <p15:guide id="7" pos="90">
          <p15:clr>
            <a:srgbClr val="A4A3A4"/>
          </p15:clr>
        </p15:guide>
        <p15:guide id="8" pos="5645">
          <p15:clr>
            <a:srgbClr val="A4A3A4"/>
          </p15:clr>
        </p15:guide>
        <p15:guide id="9" pos="5643">
          <p15:clr>
            <a:srgbClr val="A4A3A4"/>
          </p15:clr>
        </p15:guide>
        <p15:guide id="10" pos="5639">
          <p15:clr>
            <a:srgbClr val="A4A3A4"/>
          </p15:clr>
        </p15:guide>
        <p15:guide id="11" pos="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2020"/>
    <a:srgbClr val="EB8C00"/>
    <a:srgbClr val="3A4972"/>
    <a:srgbClr val="000000"/>
    <a:srgbClr val="003A1A"/>
    <a:srgbClr val="B48900"/>
    <a:srgbClr val="E6AF00"/>
    <a:srgbClr val="DD5823"/>
    <a:srgbClr val="CA6436"/>
    <a:srgbClr val="C85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04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794" y="96"/>
      </p:cViewPr>
      <p:guideLst>
        <p:guide orient="horz" pos="90"/>
        <p:guide orient="horz" pos="3300"/>
        <p:guide orient="horz" pos="109"/>
        <p:guide orient="horz" pos="3990"/>
        <p:guide orient="horz" pos="193"/>
        <p:guide orient="horz" pos="1052"/>
        <p:guide pos="90"/>
        <p:guide pos="5645"/>
        <p:guide pos="5643"/>
        <p:guide pos="5639"/>
        <p:guide pos="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758"/>
    </p:cViewPr>
  </p:sorterViewPr>
  <p:notesViewPr>
    <p:cSldViewPr snapToGrid="0" snapToObjects="1">
      <p:cViewPr varScale="1">
        <p:scale>
          <a:sx n="53" d="100"/>
          <a:sy n="53" d="100"/>
        </p:scale>
        <p:origin x="-1770" y="-84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>
              <a:latin typeface="Georgia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GB" dirty="0">
                <a:latin typeface="Georgia" pitchFamily="18" charset="0"/>
              </a:rPr>
              <a:t>Date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dirty="0">
              <a:latin typeface="Georgia" pitchFamily="18" charset="0"/>
            </a:endParaRP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274D4F8-3512-4744-B925-B78D1EDADE53}" type="slidenum">
              <a:rPr lang="en-GB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129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r>
              <a:rPr lang="en-GB" dirty="0" smtClean="0"/>
              <a:t>Date</a:t>
            </a:r>
            <a:endParaRPr lang="en-GB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0913" y="744538"/>
            <a:ext cx="48974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fld id="{8D86D4D0-08B0-4400-B537-AACA776F93D2}" type="slidenum">
              <a:rPr lang="en-GB" smtClean="0"/>
              <a:pPr>
                <a:defRPr/>
              </a:pPr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988323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Georgia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Georgia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Georgia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Georgia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Georgia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4950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050"/>
          <p:cNvSpPr>
            <a:spLocks noGrp="1" noChangeArrowheads="1"/>
          </p:cNvSpPr>
          <p:nvPr>
            <p:ph type="ctrTitle"/>
          </p:nvPr>
        </p:nvSpPr>
        <p:spPr bwMode="auto">
          <a:xfrm>
            <a:off x="161927" y="617538"/>
            <a:ext cx="8804275" cy="830262"/>
          </a:xfrm>
        </p:spPr>
        <p:txBody>
          <a:bodyPr rIns="91440" bIns="45720"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655363" name="Rectangle 205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1927" y="1774825"/>
            <a:ext cx="8804275" cy="4395788"/>
          </a:xfrm>
        </p:spPr>
        <p:txBody>
          <a:bodyPr/>
          <a:lstStyle>
            <a:lvl1pPr>
              <a:spcBef>
                <a:spcPct val="0"/>
              </a:spcBef>
              <a:spcAft>
                <a:spcPct val="0"/>
              </a:spcAft>
              <a:defRPr/>
            </a:lvl1pPr>
            <a:lvl2pPr marL="1588" lvl="1" indent="379413">
              <a:defRPr/>
            </a:lvl2pPr>
            <a:lvl3pPr marL="382588" lvl="2" indent="360363">
              <a:defRPr/>
            </a:lvl3pPr>
            <a:lvl4pPr marL="744538" lvl="3" indent="388938">
              <a:defRPr/>
            </a:lvl4pPr>
            <a:lvl5pPr marL="1135063" lvl="4" indent="379413">
              <a:defRPr/>
            </a:lvl5pPr>
          </a:lstStyle>
          <a:p>
            <a:r>
              <a:rPr lang="en-GB" dirty="0"/>
              <a:t>Click to edit Master subtitle style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442802DA-FB4A-4C3F-86FA-5DC65C249DFA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65639"/>
            <a:ext cx="7772400" cy="137953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44814"/>
            <a:ext cx="7772400" cy="15208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B603ACC7-CD4B-4F38-A6B6-4D1BB2800BB2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60340" y="1774825"/>
            <a:ext cx="4333875" cy="439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774825"/>
            <a:ext cx="4335462" cy="439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AFE3DACB-BDF2-4A33-BD47-BF1B7877C096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58875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55750"/>
            <a:ext cx="4040188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203451"/>
            <a:ext cx="4040188" cy="40036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555750"/>
            <a:ext cx="4041775" cy="6477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2203451"/>
            <a:ext cx="4041775" cy="40036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812B0909-DC45-4836-A596-D2996BC115D1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CB2E5B0F-6FD2-4566-94EA-E2BC3631E4DB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BD324924-D5CE-4C9A-87BD-0F6AECEA7174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76226"/>
            <a:ext cx="3008313" cy="1177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6225"/>
            <a:ext cx="5111750" cy="5930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454151"/>
            <a:ext cx="3008313" cy="47529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EFFF2644-7687-4ED1-A160-48A8957DF187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64101"/>
            <a:ext cx="5486400" cy="5746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20713"/>
            <a:ext cx="5486400" cy="4168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438775"/>
            <a:ext cx="5486400" cy="8143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621F61FE-C6EA-442C-BC55-E559667CBAC2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67105386-89AD-43D7-AE42-945B98F31AC9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77040" y="617538"/>
            <a:ext cx="2205037" cy="5551487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60338" y="617538"/>
            <a:ext cx="6464300" cy="555148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63C864E7-95FB-4911-9204-0E68343AEB61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338" y="617539"/>
            <a:ext cx="8805862" cy="765175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60340" y="1774825"/>
            <a:ext cx="4333875" cy="4394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6613" y="1774825"/>
            <a:ext cx="4335462" cy="4394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5F24321C-2933-4EFB-AB83-538AD55AFD02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 userDrawn="1"/>
        </p:nvGrpSpPr>
        <p:grpSpPr bwMode="gray">
          <a:xfrm>
            <a:off x="1752601" y="2"/>
            <a:ext cx="7391400" cy="6257498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95476" y="849260"/>
            <a:ext cx="5343525" cy="926465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s-ES" noProof="0" smtClean="0"/>
              <a:t>Click to add the presentation’s main title</a:t>
            </a:r>
            <a:endParaRPr lang="es-ES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95476" y="1852930"/>
            <a:ext cx="5343525" cy="926466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s-ES" noProof="0" smtClean="0"/>
              <a:t>Subtitle and date (move higher if title is only one line)</a:t>
            </a:r>
            <a:endParaRPr lang="es-ES" noProof="0" dirty="0" smtClean="0"/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9851"/>
            <a:ext cx="4105656" cy="148234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s-ES" noProof="0" smtClean="0"/>
              <a:t>www.pwc.com</a:t>
            </a:r>
            <a:endParaRPr lang="es-ES" noProof="0" dirty="0"/>
          </a:p>
        </p:txBody>
      </p:sp>
      <p:grpSp>
        <p:nvGrpSpPr>
          <p:cNvPr id="3" name="Group 32"/>
          <p:cNvGrpSpPr/>
          <p:nvPr userDrawn="1"/>
        </p:nvGrpSpPr>
        <p:grpSpPr>
          <a:xfrm>
            <a:off x="968592" y="6252415"/>
            <a:ext cx="914400" cy="540518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4849"/>
            <a:ext cx="8077200" cy="926465"/>
          </a:xfrm>
        </p:spPr>
        <p:txBody>
          <a:bodyPr/>
          <a:lstStyle/>
          <a:p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3" name="Marcador de fecha 32"/>
          <p:cNvSpPr>
            <a:spLocks noGrp="1"/>
          </p:cNvSpPr>
          <p:nvPr>
            <p:ph type="dt" sz="half" idx="10"/>
          </p:nvPr>
        </p:nvSpPr>
        <p:spPr>
          <a:xfrm>
            <a:off x="7086600" y="6408050"/>
            <a:ext cx="1524000" cy="15441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4" name="Marcador de pie de página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Marcador de número de diapositiva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6" name="PwCFirm"/>
          <p:cNvSpPr txBox="1"/>
          <p:nvPr userDrawn="1"/>
        </p:nvSpPr>
        <p:spPr>
          <a:xfrm>
            <a:off x="533400" y="6562461"/>
            <a:ext cx="2590800" cy="15441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indent="-27432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sz="1000" b="0" i="0" u="none" baseline="0" dirty="0" err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366568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58537"/>
            <a:ext cx="7772400" cy="14894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937476"/>
            <a:ext cx="6400800" cy="17757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80E47-C89E-433C-8B80-6F8A0B690254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511D7-F7DB-4B77-882C-E678507FCD0D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65048"/>
            <a:ext cx="7772400" cy="138004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45067"/>
            <a:ext cx="7772400" cy="151998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36867-EC74-4E13-A644-8708F7353A84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3400" y="1775725"/>
            <a:ext cx="3962400" cy="44779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5725"/>
            <a:ext cx="3962400" cy="44779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EF1EF-97AF-402F-B957-D812E728383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8263"/>
            <a:ext cx="8229600" cy="1158081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55368"/>
            <a:ext cx="4040188" cy="6482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203573"/>
            <a:ext cx="4040188" cy="400342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55368"/>
            <a:ext cx="4041775" cy="6482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203573"/>
            <a:ext cx="4041775" cy="400342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49F2C-C763-4812-AB19-FF9DF9B6703B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24C08-624C-43BD-A29C-8ECFA1DDAF52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4C35D-B039-4C2F-8A92-46EAD9C3AD1E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6654"/>
            <a:ext cx="3008313" cy="11773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6653"/>
            <a:ext cx="5111750" cy="59303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54037"/>
            <a:ext cx="3008313" cy="47529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42A4C-F9CF-4F58-B56F-9FDD6E8E2027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63942"/>
            <a:ext cx="5486400" cy="574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20860"/>
            <a:ext cx="5486400" cy="41690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438157"/>
            <a:ext cx="5486400" cy="8154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A270A-0465-478C-A87C-485D2124FEF2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BCF0D-2B86-49E7-8332-EECB74770D0A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91300" y="694849"/>
            <a:ext cx="2019300" cy="555879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694849"/>
            <a:ext cx="5905500" cy="55587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9C560-4BC0-4C62-ABD9-E9591CADA16D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58537"/>
            <a:ext cx="7772400" cy="148942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937476"/>
            <a:ext cx="6400800" cy="17757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4BEEE-5188-4BFB-8D25-A1408C4E638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B4E2-2025-40E5-B3D1-53CFA41F1353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65048"/>
            <a:ext cx="7772400" cy="1380047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45067"/>
            <a:ext cx="7772400" cy="1519981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3A685-1639-4357-9516-FDDDD5705F6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3400" y="1775725"/>
            <a:ext cx="3962400" cy="44779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75725"/>
            <a:ext cx="3962400" cy="44779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54DAC-51E6-46EA-AC55-62092E86D40E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8263"/>
            <a:ext cx="8229600" cy="1158081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55368"/>
            <a:ext cx="4040188" cy="6482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203573"/>
            <a:ext cx="4040188" cy="400342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555368"/>
            <a:ext cx="4041775" cy="6482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2203573"/>
            <a:ext cx="4041775" cy="400342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93E2C-64CA-4896-8E39-257A3DA473A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C3F2D-97EE-4797-8B12-4457D3DBF30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9B269-4943-4D16-AED1-434931C6DAC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76654"/>
            <a:ext cx="3008313" cy="11773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6653"/>
            <a:ext cx="5111750" cy="59303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454037"/>
            <a:ext cx="3008313" cy="47529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6596D-014F-4710-9808-CE5E049D815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63942"/>
            <a:ext cx="5486400" cy="574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20860"/>
            <a:ext cx="5486400" cy="41690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438157"/>
            <a:ext cx="5486400" cy="8154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9595F-4405-4F7A-8AEF-87615C1917BF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6183A-33DC-43EF-A334-F7EDD6771666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91300" y="694849"/>
            <a:ext cx="2019300" cy="555879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694849"/>
            <a:ext cx="5905500" cy="555879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EE526-40FF-4808-8CE7-0F27DD367D29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4850"/>
            <a:ext cx="8077200" cy="926465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5944818"/>
            <a:ext cx="4800600" cy="772054"/>
          </a:xfrm>
        </p:spPr>
        <p:txBody>
          <a:bodyPr anchor="b"/>
          <a:lstStyle>
            <a:lvl1pPr>
              <a:defRPr sz="900">
                <a:latin typeface="Georgia" pitchFamily="18" charset="0"/>
                <a:cs typeface="Arial" pitchFamily="34" charset="0"/>
              </a:defRPr>
            </a:lvl1pPr>
          </a:lstStyle>
          <a:p>
            <a:pPr lvl="0"/>
            <a:r>
              <a:rPr lang="en-GB" noProof="0" dirty="0" smtClean="0"/>
              <a:t>Add legal and copyright disclaimers here.</a:t>
            </a:r>
            <a:endParaRPr lang="en-GB" noProof="0" dirty="0"/>
          </a:p>
        </p:txBody>
      </p:sp>
      <p:cxnSp>
        <p:nvCxnSpPr>
          <p:cNvPr id="7" name="Shape 6"/>
          <p:cNvCxnSpPr/>
          <p:nvPr/>
        </p:nvCxnSpPr>
        <p:spPr>
          <a:xfrm rot="5400000" flipH="1" flipV="1">
            <a:off x="4418597" y="-3419951"/>
            <a:ext cx="15441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10375" y="6635751"/>
            <a:ext cx="215900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GB" dirty="0" err="1" smtClean="0">
                <a:latin typeface="Georgia" pitchFamily="18" charset="0"/>
              </a:rPr>
              <a:t>Página</a:t>
            </a:r>
            <a:r>
              <a:rPr lang="en-GB" dirty="0" smtClean="0">
                <a:latin typeface="Georgia" pitchFamily="18" charset="0"/>
              </a:rPr>
              <a:t> </a:t>
            </a:r>
            <a:fld id="{BB54B081-274D-44B7-895F-04DFB7C1F5EB}" type="slidenum">
              <a:rPr lang="en-GB" smtClean="0">
                <a:latin typeface="Georgia" pitchFamily="18" charset="0"/>
              </a:rPr>
              <a:pPr>
                <a:defRPr/>
              </a:pPr>
              <a:t>‹Nº›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black">
          <a:xfrm>
            <a:off x="160338" y="617539"/>
            <a:ext cx="8805862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340" y="1774825"/>
            <a:ext cx="8821737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styles, Click to edit Master text </a:t>
            </a:r>
            <a:r>
              <a:rPr lang="en-GB" dirty="0" err="1" smtClean="0"/>
              <a:t>styles,Click</a:t>
            </a:r>
            <a:r>
              <a:rPr lang="en-GB" dirty="0" smtClean="0"/>
              <a:t> to edit Master text styles.</a:t>
            </a:r>
          </a:p>
          <a:p>
            <a:pPr lvl="1"/>
            <a:r>
              <a:rPr lang="en-GB" dirty="0" smtClean="0"/>
              <a:t>Second level, Click to edit Master text </a:t>
            </a:r>
            <a:r>
              <a:rPr lang="en-GB" dirty="0" err="1" smtClean="0"/>
              <a:t>stylesClick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to edit Master text styles.</a:t>
            </a:r>
          </a:p>
          <a:p>
            <a:pPr lvl="2"/>
            <a:r>
              <a:rPr lang="en-GB" dirty="0" smtClean="0"/>
              <a:t>Third level, Click to edit Master text </a:t>
            </a:r>
            <a:r>
              <a:rPr lang="en-GB" dirty="0" err="1" smtClean="0"/>
              <a:t>stylesClick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to edit Master text styles.</a:t>
            </a:r>
          </a:p>
          <a:p>
            <a:pPr lvl="3"/>
            <a:r>
              <a:rPr lang="en-GB" dirty="0" smtClean="0"/>
              <a:t>Fourth level, Click to edit Master text </a:t>
            </a:r>
            <a:r>
              <a:rPr lang="en-GB" dirty="0" err="1" smtClean="0"/>
              <a:t>stylesClick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to edit Master text styles.</a:t>
            </a:r>
          </a:p>
          <a:p>
            <a:pPr lvl="4"/>
            <a:r>
              <a:rPr lang="en-GB" dirty="0" smtClean="0"/>
              <a:t>Fifth level, Click to edit Master text </a:t>
            </a:r>
            <a:r>
              <a:rPr lang="en-GB" dirty="0" err="1" smtClean="0"/>
              <a:t>stylesClick</a:t>
            </a:r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>to edit Master text styles</a:t>
            </a:r>
          </a:p>
        </p:txBody>
      </p:sp>
      <p:sp>
        <p:nvSpPr>
          <p:cNvPr id="6543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8275" y="6451600"/>
            <a:ext cx="5399088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chemeClr val="bg2"/>
                </a:solidFill>
                <a:latin typeface="Georgia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30" r:id="rId13"/>
    <p:sldLayoutId id="2147483731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Georgia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folHlink"/>
          </a:solidFill>
          <a:latin typeface="Arial" charset="0"/>
          <a:cs typeface="Arial" charset="0"/>
        </a:defRPr>
      </a:lvl9pPr>
    </p:titleStyle>
    <p:bodyStyle>
      <a:lvl1pPr marL="342900" indent="-342900" algn="l" defTabSz="695325" rtl="0" eaLnBrk="0" fontAlgn="base" hangingPunct="0">
        <a:spcBef>
          <a:spcPct val="20000"/>
        </a:spcBef>
        <a:spcAft>
          <a:spcPct val="20000"/>
        </a:spcAft>
        <a:buSzPct val="90000"/>
        <a:buFont typeface="Arial" charset="0"/>
        <a:defRPr sz="2400">
          <a:solidFill>
            <a:schemeClr val="bg2"/>
          </a:solidFill>
          <a:latin typeface="Georgia" pitchFamily="18" charset="0"/>
          <a:ea typeface="+mn-ea"/>
          <a:cs typeface="+mn-cs"/>
        </a:defRPr>
      </a:lvl1pPr>
      <a:lvl2pPr marL="358775" indent="-357188" algn="l" defTabSz="695325" rtl="0" eaLnBrk="0" fontAlgn="base" hangingPunct="0">
        <a:spcBef>
          <a:spcPct val="0"/>
        </a:spcBef>
        <a:spcAft>
          <a:spcPct val="20000"/>
        </a:spcAft>
        <a:buChar char="•"/>
        <a:defRPr sz="2400">
          <a:solidFill>
            <a:schemeClr val="bg2"/>
          </a:solidFill>
          <a:latin typeface="Georgia" pitchFamily="18" charset="0"/>
          <a:cs typeface="+mn-cs"/>
        </a:defRPr>
      </a:lvl2pPr>
      <a:lvl3pPr marL="723900" indent="-363538" algn="l" defTabSz="695325" rtl="0" eaLnBrk="0" fontAlgn="base" hangingPunct="0">
        <a:spcBef>
          <a:spcPct val="0"/>
        </a:spcBef>
        <a:spcAft>
          <a:spcPct val="20000"/>
        </a:spcAft>
        <a:buFont typeface="Arial" charset="0"/>
        <a:buChar char="-"/>
        <a:defRPr sz="2400">
          <a:solidFill>
            <a:schemeClr val="bg2"/>
          </a:solidFill>
          <a:latin typeface="Georgia" pitchFamily="18" charset="0"/>
          <a:cs typeface="+mn-cs"/>
        </a:defRPr>
      </a:lvl3pPr>
      <a:lvl4pPr marL="1076325" indent="-350838" algn="l" defTabSz="695325" rtl="0" eaLnBrk="0" fontAlgn="base" hangingPunct="0">
        <a:spcBef>
          <a:spcPct val="0"/>
        </a:spcBef>
        <a:spcAft>
          <a:spcPct val="20000"/>
        </a:spcAft>
        <a:buChar char="•"/>
        <a:defRPr sz="2400">
          <a:solidFill>
            <a:schemeClr val="bg2"/>
          </a:solidFill>
          <a:latin typeface="Georgia" pitchFamily="18" charset="0"/>
          <a:cs typeface="+mn-cs"/>
        </a:defRPr>
      </a:lvl4pPr>
      <a:lvl5pPr marL="1438275" indent="-360363" algn="l" defTabSz="695325" rtl="0" eaLnBrk="0" fontAlgn="base" hangingPunct="0">
        <a:spcBef>
          <a:spcPct val="0"/>
        </a:spcBef>
        <a:spcAft>
          <a:spcPct val="20000"/>
        </a:spcAft>
        <a:buFont typeface="Arial" charset="0"/>
        <a:buChar char="-"/>
        <a:defRPr sz="2400">
          <a:solidFill>
            <a:schemeClr val="bg2"/>
          </a:solidFill>
          <a:latin typeface="Georgia" pitchFamily="18" charset="0"/>
          <a:cs typeface="+mn-cs"/>
        </a:defRPr>
      </a:lvl5pPr>
      <a:lvl6pPr marL="1895475" indent="-360363" algn="l" defTabSz="695325" rtl="0" fontAlgn="base">
        <a:spcBef>
          <a:spcPct val="0"/>
        </a:spcBef>
        <a:spcAft>
          <a:spcPct val="20000"/>
        </a:spcAft>
        <a:buFont typeface="Arial" charset="0"/>
        <a:buChar char="-"/>
        <a:defRPr sz="2400">
          <a:solidFill>
            <a:schemeClr val="bg2"/>
          </a:solidFill>
          <a:latin typeface="+mn-lt"/>
          <a:cs typeface="+mn-cs"/>
        </a:defRPr>
      </a:lvl6pPr>
      <a:lvl7pPr marL="2352675" indent="-360363" algn="l" defTabSz="695325" rtl="0" fontAlgn="base">
        <a:spcBef>
          <a:spcPct val="0"/>
        </a:spcBef>
        <a:spcAft>
          <a:spcPct val="20000"/>
        </a:spcAft>
        <a:buFont typeface="Arial" charset="0"/>
        <a:buChar char="-"/>
        <a:defRPr sz="2400">
          <a:solidFill>
            <a:schemeClr val="bg2"/>
          </a:solidFill>
          <a:latin typeface="+mn-lt"/>
          <a:cs typeface="+mn-cs"/>
        </a:defRPr>
      </a:lvl7pPr>
      <a:lvl8pPr marL="2809875" indent="-360363" algn="l" defTabSz="695325" rtl="0" fontAlgn="base">
        <a:spcBef>
          <a:spcPct val="0"/>
        </a:spcBef>
        <a:spcAft>
          <a:spcPct val="20000"/>
        </a:spcAft>
        <a:buFont typeface="Arial" charset="0"/>
        <a:buChar char="-"/>
        <a:defRPr sz="2400">
          <a:solidFill>
            <a:schemeClr val="bg2"/>
          </a:solidFill>
          <a:latin typeface="+mn-lt"/>
          <a:cs typeface="+mn-cs"/>
        </a:defRPr>
      </a:lvl8pPr>
      <a:lvl9pPr marL="3267075" indent="-360363" algn="l" defTabSz="695325" rtl="0" fontAlgn="base">
        <a:spcBef>
          <a:spcPct val="0"/>
        </a:spcBef>
        <a:spcAft>
          <a:spcPct val="20000"/>
        </a:spcAft>
        <a:buFont typeface="Arial" charset="0"/>
        <a:buChar char="-"/>
        <a:defRPr sz="24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8"/>
          <p:cNvSpPr txBox="1"/>
          <p:nvPr/>
        </p:nvSpPr>
        <p:spPr>
          <a:xfrm>
            <a:off x="533400" y="6562462"/>
            <a:ext cx="2590800" cy="154411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latin typeface="Georgia" pitchFamily="18" charset="0"/>
                <a:cs typeface="Arial" pitchFamily="34" charset="0"/>
              </a:rPr>
              <a:t>PwC</a:t>
            </a:r>
          </a:p>
        </p:txBody>
      </p:sp>
      <p:cxnSp>
        <p:nvCxnSpPr>
          <p:cNvPr id="9" name="Shape 10"/>
          <p:cNvCxnSpPr/>
          <p:nvPr/>
        </p:nvCxnSpPr>
        <p:spPr>
          <a:xfrm rot="5400000" flipH="1" flipV="1">
            <a:off x="4418596" y="-3419951"/>
            <a:ext cx="154411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694850"/>
            <a:ext cx="8077200" cy="92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</a:t>
            </a:r>
            <a:br>
              <a:rPr lang="en-GB" smtClean="0"/>
            </a:br>
            <a:r>
              <a:rPr lang="en-GB" smtClean="0"/>
              <a:t>Master title style</a:t>
            </a:r>
          </a:p>
        </p:txBody>
      </p:sp>
      <p:sp>
        <p:nvSpPr>
          <p:cNvPr id="1638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75725"/>
            <a:ext cx="8077200" cy="447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08051"/>
            <a:ext cx="5257800" cy="154411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3" y="6562462"/>
            <a:ext cx="1527175" cy="15441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3EC124FA-FA4A-4FCE-830F-50F7B5C84A74}" type="slidenum">
              <a:rPr lang="en-GB" smtClean="0">
                <a:solidFill>
                  <a:srgbClr val="FFFFFF"/>
                </a:solidFill>
              </a:rPr>
              <a:pPr eaLnBrk="1" hangingPunct="1">
                <a:defRPr/>
              </a:pPr>
              <a:t>‹Nº›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408051"/>
            <a:ext cx="1524000" cy="15441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bg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9pPr>
    </p:titleStyle>
    <p:bodyStyle>
      <a:lvl1pPr indent="-273050" algn="l" rtl="0" fontAlgn="base">
        <a:spcBef>
          <a:spcPct val="0"/>
        </a:spcBef>
        <a:spcAft>
          <a:spcPts val="900"/>
        </a:spcAft>
        <a:buClr>
          <a:schemeClr val="tx1"/>
        </a:buClr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73050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•"/>
        <a:defRPr sz="2000">
          <a:solidFill>
            <a:schemeClr val="tx1"/>
          </a:solidFill>
          <a:latin typeface="+mn-lt"/>
        </a:defRPr>
      </a:lvl2pPr>
      <a:lvl3pPr marL="547688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-"/>
        <a:defRPr sz="2000">
          <a:solidFill>
            <a:schemeClr val="tx1"/>
          </a:solidFill>
          <a:latin typeface="+mn-lt"/>
        </a:defRPr>
      </a:lvl3pPr>
      <a:lvl4pPr marL="822325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◦"/>
        <a:defRPr sz="2000">
          <a:solidFill>
            <a:schemeClr val="tx1"/>
          </a:solidFill>
          <a:latin typeface="+mn-lt"/>
        </a:defRPr>
      </a:lvl4pPr>
      <a:lvl5pPr marL="10969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5pPr>
      <a:lvl6pPr marL="15541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6pPr>
      <a:lvl7pPr marL="20113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7pPr>
      <a:lvl8pPr marL="24685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8pPr>
      <a:lvl9pPr marL="29257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1"/>
          <p:cNvSpPr txBox="1"/>
          <p:nvPr/>
        </p:nvSpPr>
        <p:spPr>
          <a:xfrm>
            <a:off x="533400" y="6562462"/>
            <a:ext cx="2590800" cy="154411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PwC</a:t>
            </a:r>
          </a:p>
        </p:txBody>
      </p:sp>
      <p:cxnSp>
        <p:nvCxnSpPr>
          <p:cNvPr id="9" name="Shape 14"/>
          <p:cNvCxnSpPr/>
          <p:nvPr/>
        </p:nvCxnSpPr>
        <p:spPr>
          <a:xfrm rot="5400000" flipH="1" flipV="1">
            <a:off x="4418596" y="-3419951"/>
            <a:ext cx="154411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4" name="Title Placeholder 1"/>
          <p:cNvSpPr>
            <a:spLocks noGrp="1"/>
          </p:cNvSpPr>
          <p:nvPr>
            <p:ph type="title"/>
          </p:nvPr>
        </p:nvSpPr>
        <p:spPr bwMode="auto">
          <a:xfrm>
            <a:off x="533400" y="694850"/>
            <a:ext cx="8077200" cy="92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</a:t>
            </a:r>
            <a:br>
              <a:rPr lang="en-GB" smtClean="0"/>
            </a:br>
            <a:r>
              <a:rPr lang="en-GB" smtClean="0"/>
              <a:t>Master title style</a:t>
            </a:r>
          </a:p>
        </p:txBody>
      </p:sp>
      <p:sp>
        <p:nvSpPr>
          <p:cNvPr id="512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1775725"/>
            <a:ext cx="8077200" cy="447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408051"/>
            <a:ext cx="5257800" cy="154411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70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3" y="6562462"/>
            <a:ext cx="1527175" cy="15441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D59424F9-8D1A-4A7A-BAF2-65270E84889E}" type="slidenum">
              <a:rPr lang="en-GB" smtClean="0">
                <a:solidFill>
                  <a:srgbClr val="000000"/>
                </a:solidFill>
              </a:rPr>
              <a:pPr eaLnBrk="1" hangingPunct="1">
                <a:defRPr/>
              </a:pPr>
              <a:t>‹Nº›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408051"/>
            <a:ext cx="1524000" cy="154411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dirty="0">
                <a:solidFill>
                  <a:schemeClr val="tx1"/>
                </a:solidFill>
                <a:latin typeface="Georgia" pitchFamily="18" charset="0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3" name="Footer Placeholder 5"/>
          <p:cNvSpPr txBox="1">
            <a:spLocks noGrp="1"/>
          </p:cNvSpPr>
          <p:nvPr userDrawn="1"/>
        </p:nvSpPr>
        <p:spPr bwMode="auto">
          <a:xfrm>
            <a:off x="558772" y="6514229"/>
            <a:ext cx="7396186" cy="33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eaLnBrk="1" hangingPunct="1"/>
            <a:r>
              <a:rPr lang="es-ES" sz="700" kern="0" dirty="0" smtClean="0">
                <a:solidFill>
                  <a:srgbClr val="000000"/>
                </a:solidFill>
                <a:latin typeface="Georgia"/>
                <a:cs typeface="Arial" pitchFamily="34" charset="0"/>
              </a:rPr>
              <a:t> "© 2010 </a:t>
            </a:r>
            <a:r>
              <a:rPr lang="es-ES" sz="700" kern="0" dirty="0" err="1" smtClean="0">
                <a:solidFill>
                  <a:srgbClr val="000000"/>
                </a:solidFill>
                <a:latin typeface="Georgia"/>
                <a:cs typeface="Arial" pitchFamily="34" charset="0"/>
              </a:rPr>
              <a:t>PricewaterhouseCoopers</a:t>
            </a:r>
            <a:r>
              <a:rPr lang="es-ES" sz="700" kern="0" dirty="0" smtClean="0">
                <a:solidFill>
                  <a:srgbClr val="000000"/>
                </a:solidFill>
                <a:latin typeface="Georgia"/>
                <a:cs typeface="Arial" pitchFamily="34" charset="0"/>
              </a:rPr>
              <a:t> Asesores de Negocios, S.L.. Prohibida su revelación o reproducción sin autorización expresa del autor"</a:t>
            </a:r>
            <a:endParaRPr lang="en-GB" sz="700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i="1">
          <a:solidFill>
            <a:schemeClr val="tx1"/>
          </a:solidFill>
          <a:latin typeface="Georgia" pitchFamily="18" charset="0"/>
        </a:defRPr>
      </a:lvl9pPr>
    </p:titleStyle>
    <p:bodyStyle>
      <a:lvl1pPr indent="-273050" algn="l" rtl="0" fontAlgn="base">
        <a:spcBef>
          <a:spcPct val="0"/>
        </a:spcBef>
        <a:spcAft>
          <a:spcPts val="900"/>
        </a:spcAft>
        <a:buClr>
          <a:schemeClr val="tx1"/>
        </a:buClr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73050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•"/>
        <a:defRPr sz="2000">
          <a:solidFill>
            <a:schemeClr val="tx1"/>
          </a:solidFill>
          <a:latin typeface="+mn-lt"/>
        </a:defRPr>
      </a:lvl2pPr>
      <a:lvl3pPr marL="547688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-"/>
        <a:defRPr sz="2000">
          <a:solidFill>
            <a:schemeClr val="tx1"/>
          </a:solidFill>
          <a:latin typeface="+mn-lt"/>
        </a:defRPr>
      </a:lvl3pPr>
      <a:lvl4pPr marL="822325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◦"/>
        <a:defRPr sz="2000">
          <a:solidFill>
            <a:schemeClr val="tx1"/>
          </a:solidFill>
          <a:latin typeface="+mn-lt"/>
        </a:defRPr>
      </a:lvl4pPr>
      <a:lvl5pPr marL="10969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5pPr>
      <a:lvl6pPr marL="15541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6pPr>
      <a:lvl7pPr marL="20113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7pPr>
      <a:lvl8pPr marL="24685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8pPr>
      <a:lvl9pPr marL="2925763" indent="-273050" algn="l" rtl="0" fontAlgn="base">
        <a:spcBef>
          <a:spcPct val="0"/>
        </a:spcBef>
        <a:spcAft>
          <a:spcPts val="900"/>
        </a:spcAft>
        <a:buClr>
          <a:schemeClr val="tx1"/>
        </a:buClr>
        <a:buFont typeface="Georgia" pitchFamily="18" charset="0"/>
        <a:buChar char="›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895476" y="858225"/>
            <a:ext cx="5343525" cy="926465"/>
          </a:xfrm>
        </p:spPr>
        <p:txBody>
          <a:bodyPr/>
          <a:lstStyle/>
          <a:p>
            <a:r>
              <a:rPr lang="es-ES" dirty="0" smtClean="0"/>
              <a:t>Digitalización de las comunicaciones con las AAPP</a:t>
            </a:r>
            <a:endParaRPr lang="es-ES" b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smtClean="0"/>
              <a:t>www.pwc.es </a:t>
            </a:r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767884" y="5709683"/>
            <a:ext cx="2527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err="1" smtClean="0">
                <a:latin typeface="Georgia" panose="02040502050405020303" pitchFamily="18" charset="0"/>
              </a:rPr>
              <a:t>Enero</a:t>
            </a:r>
            <a:r>
              <a:rPr lang="en-GB" sz="2400" b="1" i="1" dirty="0" smtClean="0">
                <a:latin typeface="Georgia" panose="02040502050405020303" pitchFamily="18" charset="0"/>
              </a:rPr>
              <a:t> 2019</a:t>
            </a:r>
            <a:endParaRPr lang="en-GB" sz="2400" b="1" i="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latin typeface="Georgia" pitchFamily="18" charset="0"/>
              </a:rPr>
              <a:t>Página </a:t>
            </a:r>
            <a:fld id="{BD324924-D5CE-4C9A-87BD-0F6AECEA7174}" type="slidenum">
              <a:rPr lang="en-GB" smtClean="0">
                <a:latin typeface="Georgia" pitchFamily="18" charset="0"/>
              </a:rPr>
              <a:pPr>
                <a:defRPr/>
              </a:pPr>
              <a:t>2</a:t>
            </a:fld>
            <a:endParaRPr lang="en-GB" dirty="0">
              <a:latin typeface="Georgia" pitchFamily="18" charset="0"/>
            </a:endParaRPr>
          </a:p>
        </p:txBody>
      </p:sp>
      <p:sp>
        <p:nvSpPr>
          <p:cNvPr id="3" name="Rectángulo 2"/>
          <p:cNvSpPr/>
          <p:nvPr/>
        </p:nvSpPr>
        <p:spPr bwMode="auto">
          <a:xfrm>
            <a:off x="269966" y="609600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ángulo 11"/>
          <p:cNvSpPr/>
          <p:nvPr/>
        </p:nvSpPr>
        <p:spPr bwMode="auto">
          <a:xfrm>
            <a:off x="6260965" y="609600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ángulo 12"/>
          <p:cNvSpPr/>
          <p:nvPr/>
        </p:nvSpPr>
        <p:spPr bwMode="auto">
          <a:xfrm>
            <a:off x="3265465" y="609600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269966" y="2695303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269966" y="4767943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3265465" y="2695303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6260964" y="2717074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3265465" y="4781006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6260964" y="4781006"/>
            <a:ext cx="2690948" cy="1828800"/>
          </a:xfrm>
          <a:prstGeom prst="rect">
            <a:avLst/>
          </a:prstGeom>
          <a:noFill/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3854485" y="173038"/>
            <a:ext cx="16754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1" hangingPunct="1"/>
            <a:r>
              <a:rPr lang="es-ES" sz="1800" b="1" dirty="0" smtClean="0">
                <a:solidFill>
                  <a:schemeClr val="accent4"/>
                </a:solidFill>
                <a:latin typeface="Georgia" panose="02040502050405020303" pitchFamily="18" charset="0"/>
              </a:rPr>
              <a:t>Smart Box</a:t>
            </a:r>
            <a:endParaRPr lang="es-ES" sz="1800" b="1" i="1" dirty="0">
              <a:solidFill>
                <a:schemeClr val="accent4"/>
              </a:solidFill>
              <a:latin typeface="Georgia" panose="02040502050405020303" pitchFamily="18" charset="0"/>
              <a:cs typeface="Arial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508790" y="881206"/>
            <a:ext cx="22132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1</a:t>
            </a: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Nuestro caso: </a:t>
            </a: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TODP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3523739" y="875990"/>
            <a:ext cx="21913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0000"/>
                </a:solidFill>
                <a:latin typeface="Georgia" panose="02040502050405020303" pitchFamily="18" charset="0"/>
              </a:rPr>
              <a:t>2</a:t>
            </a:r>
            <a:endParaRPr lang="es-ES" sz="36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Plataforma de comunicación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6510745" y="942761"/>
            <a:ext cx="2191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3</a:t>
            </a: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Medio de conexión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508790" y="3126173"/>
            <a:ext cx="2191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0000"/>
                </a:solidFill>
                <a:latin typeface="Georgia" panose="02040502050405020303" pitchFamily="18" charset="0"/>
              </a:rPr>
              <a:t>4</a:t>
            </a:r>
            <a:endParaRPr lang="es-ES" sz="36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Comunicación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3523080" y="3106260"/>
            <a:ext cx="2191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5</a:t>
            </a: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Respuesta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6562660" y="3148038"/>
            <a:ext cx="2191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0000"/>
                </a:solidFill>
                <a:latin typeface="Georgia" panose="02040502050405020303" pitchFamily="18" charset="0"/>
              </a:rPr>
              <a:t>6</a:t>
            </a:r>
            <a:endParaRPr lang="es-ES" sz="36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Verificación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570360" y="5144092"/>
            <a:ext cx="2191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7</a:t>
            </a: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Pago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3596521" y="5072636"/>
            <a:ext cx="21913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0000"/>
                </a:solidFill>
                <a:latin typeface="Georgia" panose="02040502050405020303" pitchFamily="18" charset="0"/>
              </a:rPr>
              <a:t>8</a:t>
            </a:r>
            <a:endParaRPr lang="es-ES" sz="3600" b="1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Cierre Contribuyente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6562660" y="5134191"/>
            <a:ext cx="21913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9</a:t>
            </a:r>
          </a:p>
          <a:p>
            <a:pPr algn="ctr"/>
            <a:r>
              <a:rPr lang="es-ES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Cierre Ayuntamiento</a:t>
            </a:r>
            <a:endParaRPr lang="es-ES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3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1. Nuestro </a:t>
            </a:r>
            <a:r>
              <a:rPr lang="es-ES" b="1" i="1" kern="1200" dirty="0">
                <a:solidFill>
                  <a:srgbClr val="DC6900"/>
                </a:solidFill>
                <a:ea typeface="+mn-ea"/>
                <a:cs typeface="Georgia"/>
              </a:rPr>
              <a:t>caso: Tasa por Ocupación del Dominio Público Local </a:t>
            </a:r>
          </a:p>
        </p:txBody>
      </p:sp>
      <p:sp>
        <p:nvSpPr>
          <p:cNvPr id="48" name="TextBox 12"/>
          <p:cNvSpPr txBox="1"/>
          <p:nvPr/>
        </p:nvSpPr>
        <p:spPr>
          <a:xfrm>
            <a:off x="550616" y="1097980"/>
            <a:ext cx="7946226" cy="53942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/>
            <a:endParaRPr lang="es-ES" sz="1300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r>
              <a:rPr lang="es-ES" sz="13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El </a:t>
            </a:r>
            <a:r>
              <a:rPr lang="es-ES" sz="1300" dirty="0">
                <a:solidFill>
                  <a:srgbClr val="000000"/>
                </a:solidFill>
                <a:latin typeface="Georgia" panose="02040502050405020303" pitchFamily="18" charset="0"/>
              </a:rPr>
              <a:t>Real Decreto Legislativo 2/2004, de 5 de marzo, por el que se aprueba el texto refundido de la Ley Reguladora de las Haciendas Locales (en adelante LHL), en su artículo 20.1, establece </a:t>
            </a:r>
            <a:r>
              <a:rPr lang="es-ES" sz="13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que.</a:t>
            </a:r>
            <a:r>
              <a:rPr lang="es-ES" sz="1300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s-ES" sz="1300" i="1" dirty="0">
                <a:solidFill>
                  <a:srgbClr val="000000"/>
                </a:solidFill>
                <a:latin typeface="Georgia" panose="02040502050405020303" pitchFamily="18" charset="0"/>
              </a:rPr>
              <a:t>“Las entidades locales, en los términos previstos en esta ley, podrán establecer tasas por la utilización privativa o el aprovechamiento especial del dominio público local, así como por la prestación de servicios públicos o la realización de actividades administrativas de competencia local que se refieran, afecten o beneficien de modo particular a los sujetos pasivos”</a:t>
            </a:r>
            <a:endParaRPr lang="es-ES" sz="1300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algn="just"/>
            <a:endParaRPr lang="es-ES" sz="1300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r>
              <a:rPr lang="es-ES" sz="1300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Asimismo</a:t>
            </a:r>
            <a:r>
              <a:rPr lang="es-ES" sz="1300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, dicho cuerpo legal, en su artículo 24.1 c) establece las reglas de fijación del importe de la tasa por utilización privativa o aprovechamiento especial del dominio público (en adelante Tasa del 1,5%), señalando que: </a:t>
            </a:r>
          </a:p>
          <a:p>
            <a:pPr algn="just"/>
            <a:endParaRPr lang="es-ES" sz="1300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r>
              <a:rPr lang="es-ES" sz="1300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	</a:t>
            </a:r>
          </a:p>
          <a:p>
            <a:pPr algn="just"/>
            <a:endParaRPr lang="es-ES" sz="1300" i="1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i="1" dirty="0" smtClean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i="1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i="1" dirty="0" smtClean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i="1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i="1" dirty="0" smtClean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dirty="0" smtClean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endParaRPr lang="es-ES" sz="1300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  <a:p>
            <a:pPr algn="just"/>
            <a:r>
              <a:rPr lang="es-ES" sz="1300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De </a:t>
            </a:r>
            <a:r>
              <a:rPr lang="es-ES" sz="1300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lo manifestado en el anterior precepto, destaca la multitud de sujetos implicados en la gestión y liquidación de la tasa. Por un lado, se encuentran los </a:t>
            </a:r>
            <a:r>
              <a:rPr lang="es-ES" sz="1300" b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8.124 municipios de España</a:t>
            </a:r>
            <a:r>
              <a:rPr lang="es-ES" sz="1300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, quienes tienen la potestad de gravar el aprovechamiento especial que se haga del dominio público, y son los encargados de la gestión de la tasa del 1,5%. Por otro lado, se sitúan las empresas de suministros de interés general, como son, entre otras, las </a:t>
            </a:r>
            <a:r>
              <a:rPr lang="es-ES" sz="1300" b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compañías explotadoras de servicios de telefonía, agua, luz y gas</a:t>
            </a:r>
            <a:r>
              <a:rPr lang="es-ES" sz="1300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, quienes tienen la obligación de abonar la mencionada tasa. </a:t>
            </a:r>
          </a:p>
          <a:p>
            <a:pPr algn="just"/>
            <a:endParaRPr lang="es-ES" sz="1300" dirty="0">
              <a:solidFill>
                <a:srgbClr val="000000"/>
              </a:solidFill>
              <a:latin typeface="Georgia" panose="02040502050405020303" pitchFamily="18" charset="0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1748607" y="3172969"/>
            <a:ext cx="62066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“Cuando se trate de tasas por utilización privativa o aprovechamientos especiales constituidos </a:t>
            </a:r>
            <a:r>
              <a:rPr lang="es-ES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en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el suelo, subsuelo o vuelo de las vías públicas municipales, a favor de empresas </a:t>
            </a:r>
            <a:r>
              <a:rPr lang="es-ES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explotadoras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de servicios </a:t>
            </a:r>
            <a:r>
              <a:rPr lang="es-ES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de suministros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que resulten de interés general o afecten a la </a:t>
            </a:r>
            <a:r>
              <a:rPr lang="es-ES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generalidad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o a una parte importante del vecindario, el importe de aquéllas consistirá, en todo </a:t>
            </a:r>
            <a:r>
              <a:rPr lang="es-ES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caso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y sin excepción alguna, en el </a:t>
            </a:r>
            <a:r>
              <a:rPr lang="es-ES" b="1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1,5 por ciento de los ingresos brutos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procedentes de la </a:t>
            </a:r>
            <a:r>
              <a:rPr lang="es-ES" i="1" dirty="0" smtClean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facturación </a:t>
            </a:r>
            <a:r>
              <a:rPr lang="es-ES" i="1" dirty="0">
                <a:solidFill>
                  <a:srgbClr val="000000"/>
                </a:solidFill>
                <a:latin typeface="Georgia" panose="02040502050405020303" pitchFamily="18" charset="0"/>
                <a:cs typeface="Georgia"/>
              </a:rPr>
              <a:t>que obtengan anualmente en cada término municipal las referidas empresas”.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202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2. Plataforma de Comunicación: REC</a:t>
            </a: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70" y="1372211"/>
            <a:ext cx="7331892" cy="50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5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3. Medio de Conexión: Smart Box</a:t>
            </a: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5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961" y="1117734"/>
            <a:ext cx="7358510" cy="506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4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4. Comunicación ingresos brutos</a:t>
            </a:r>
            <a:b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</a:b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6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16" y="1531087"/>
            <a:ext cx="3287012" cy="474715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71518" y="6255298"/>
            <a:ext cx="2381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Comunicación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formato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pdf</a:t>
            </a:r>
            <a:endParaRPr lang="en-GB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8" name="Conector recto 7"/>
          <p:cNvCxnSpPr/>
          <p:nvPr/>
        </p:nvCxnSpPr>
        <p:spPr bwMode="auto">
          <a:xfrm>
            <a:off x="4136065" y="1073888"/>
            <a:ext cx="53163" cy="5284382"/>
          </a:xfrm>
          <a:prstGeom prst="line">
            <a:avLst/>
          </a:prstGeom>
          <a:ln w="22225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745634" y="1131252"/>
            <a:ext cx="2033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Método</a:t>
            </a:r>
            <a:r>
              <a:rPr lang="en-GB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manual</a:t>
            </a:r>
            <a:endParaRPr lang="en-GB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354048" y="1131251"/>
            <a:ext cx="2033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Automatización</a:t>
            </a:r>
            <a:endParaRPr lang="en-GB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288787" y="5319736"/>
            <a:ext cx="262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Comunicación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formato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XML</a:t>
            </a:r>
            <a:endParaRPr lang="en-GB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048" y="1935124"/>
            <a:ext cx="4199363" cy="272671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 bwMode="auto">
          <a:xfrm>
            <a:off x="3269479" y="1531087"/>
            <a:ext cx="550318" cy="4653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ectángulo 12"/>
          <p:cNvSpPr/>
          <p:nvPr/>
        </p:nvSpPr>
        <p:spPr bwMode="auto">
          <a:xfrm>
            <a:off x="3228178" y="2511188"/>
            <a:ext cx="406676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745634" y="2572916"/>
            <a:ext cx="406676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1450747" y="2573072"/>
            <a:ext cx="406676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745633" y="2850108"/>
            <a:ext cx="773817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1857423" y="2850108"/>
            <a:ext cx="406676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1029962" y="3326990"/>
            <a:ext cx="935316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898033" y="3002508"/>
            <a:ext cx="773817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4940045" y="2336042"/>
            <a:ext cx="773817" cy="922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99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5. Respuesta del Ayuntamiento</a:t>
            </a:r>
            <a:b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</a:b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571518" y="6255298"/>
            <a:ext cx="2381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Comunicación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formato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pdf</a:t>
            </a:r>
            <a:endParaRPr lang="en-GB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cxnSp>
        <p:nvCxnSpPr>
          <p:cNvPr id="8" name="Conector recto 7"/>
          <p:cNvCxnSpPr/>
          <p:nvPr/>
        </p:nvCxnSpPr>
        <p:spPr bwMode="auto">
          <a:xfrm>
            <a:off x="4136065" y="1073888"/>
            <a:ext cx="53163" cy="5284382"/>
          </a:xfrm>
          <a:prstGeom prst="line">
            <a:avLst/>
          </a:prstGeom>
          <a:ln w="22225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745634" y="1131252"/>
            <a:ext cx="2033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Método</a:t>
            </a:r>
            <a:r>
              <a:rPr lang="en-GB" sz="16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manual</a:t>
            </a:r>
            <a:endParaRPr lang="en-GB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354048" y="1131251"/>
            <a:ext cx="20334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Automatización</a:t>
            </a:r>
            <a:endParaRPr lang="en-GB" sz="16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351446" y="5732390"/>
            <a:ext cx="262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Comunicación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GB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formato</a:t>
            </a:r>
            <a:r>
              <a:rPr lang="en-GB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XML</a:t>
            </a:r>
            <a:endParaRPr lang="en-GB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13" y="1550260"/>
            <a:ext cx="2852166" cy="462458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048" y="1666871"/>
            <a:ext cx="3735979" cy="3967940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 bwMode="auto">
          <a:xfrm>
            <a:off x="4888817" y="2131326"/>
            <a:ext cx="773817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2377963" y="2941093"/>
            <a:ext cx="773817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1644587" y="5343099"/>
            <a:ext cx="773817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4940045" y="2336042"/>
            <a:ext cx="773817" cy="922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1685054" y="3172477"/>
            <a:ext cx="1735985" cy="922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2094487" y="3308366"/>
            <a:ext cx="898922" cy="922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1132695" y="2475288"/>
            <a:ext cx="773817" cy="922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1132694" y="5206436"/>
            <a:ext cx="773817" cy="922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13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6. Verificación de datos</a:t>
            </a:r>
            <a:b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</a:b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13" name="Freeform 5005"/>
          <p:cNvSpPr>
            <a:spLocks noEditPoints="1"/>
          </p:cNvSpPr>
          <p:nvPr/>
        </p:nvSpPr>
        <p:spPr bwMode="auto">
          <a:xfrm>
            <a:off x="1708299" y="2271093"/>
            <a:ext cx="1137685" cy="882501"/>
          </a:xfrm>
          <a:custGeom>
            <a:avLst/>
            <a:gdLst>
              <a:gd name="T0" fmla="*/ 10 w 328"/>
              <a:gd name="T1" fmla="*/ 0 h 232"/>
              <a:gd name="T2" fmla="*/ 8 w 328"/>
              <a:gd name="T3" fmla="*/ 2 h 232"/>
              <a:gd name="T4" fmla="*/ 2 w 328"/>
              <a:gd name="T5" fmla="*/ 6 h 232"/>
              <a:gd name="T6" fmla="*/ 0 w 328"/>
              <a:gd name="T7" fmla="*/ 14 h 232"/>
              <a:gd name="T8" fmla="*/ 0 w 328"/>
              <a:gd name="T9" fmla="*/ 222 h 232"/>
              <a:gd name="T10" fmla="*/ 2 w 328"/>
              <a:gd name="T11" fmla="*/ 222 h 232"/>
              <a:gd name="T12" fmla="*/ 2 w 328"/>
              <a:gd name="T13" fmla="*/ 224 h 232"/>
              <a:gd name="T14" fmla="*/ 2 w 328"/>
              <a:gd name="T15" fmla="*/ 224 h 232"/>
              <a:gd name="T16" fmla="*/ 2 w 328"/>
              <a:gd name="T17" fmla="*/ 226 h 232"/>
              <a:gd name="T18" fmla="*/ 4 w 328"/>
              <a:gd name="T19" fmla="*/ 228 h 232"/>
              <a:gd name="T20" fmla="*/ 4 w 328"/>
              <a:gd name="T21" fmla="*/ 228 h 232"/>
              <a:gd name="T22" fmla="*/ 6 w 328"/>
              <a:gd name="T23" fmla="*/ 230 h 232"/>
              <a:gd name="T24" fmla="*/ 8 w 328"/>
              <a:gd name="T25" fmla="*/ 230 h 232"/>
              <a:gd name="T26" fmla="*/ 318 w 328"/>
              <a:gd name="T27" fmla="*/ 232 h 232"/>
              <a:gd name="T28" fmla="*/ 320 w 328"/>
              <a:gd name="T29" fmla="*/ 230 h 232"/>
              <a:gd name="T30" fmla="*/ 322 w 328"/>
              <a:gd name="T31" fmla="*/ 230 h 232"/>
              <a:gd name="T32" fmla="*/ 324 w 328"/>
              <a:gd name="T33" fmla="*/ 228 h 232"/>
              <a:gd name="T34" fmla="*/ 324 w 328"/>
              <a:gd name="T35" fmla="*/ 228 h 232"/>
              <a:gd name="T36" fmla="*/ 326 w 328"/>
              <a:gd name="T37" fmla="*/ 226 h 232"/>
              <a:gd name="T38" fmla="*/ 326 w 328"/>
              <a:gd name="T39" fmla="*/ 224 h 232"/>
              <a:gd name="T40" fmla="*/ 326 w 328"/>
              <a:gd name="T41" fmla="*/ 224 h 232"/>
              <a:gd name="T42" fmla="*/ 326 w 328"/>
              <a:gd name="T43" fmla="*/ 222 h 232"/>
              <a:gd name="T44" fmla="*/ 328 w 328"/>
              <a:gd name="T45" fmla="*/ 222 h 232"/>
              <a:gd name="T46" fmla="*/ 328 w 328"/>
              <a:gd name="T47" fmla="*/ 10 h 232"/>
              <a:gd name="T48" fmla="*/ 326 w 328"/>
              <a:gd name="T49" fmla="*/ 6 h 232"/>
              <a:gd name="T50" fmla="*/ 320 w 328"/>
              <a:gd name="T51" fmla="*/ 2 h 232"/>
              <a:gd name="T52" fmla="*/ 318 w 328"/>
              <a:gd name="T53" fmla="*/ 0 h 232"/>
              <a:gd name="T54" fmla="*/ 164 w 328"/>
              <a:gd name="T55" fmla="*/ 150 h 232"/>
              <a:gd name="T56" fmla="*/ 292 w 328"/>
              <a:gd name="T57" fmla="*/ 20 h 232"/>
              <a:gd name="T58" fmla="*/ 108 w 328"/>
              <a:gd name="T59" fmla="*/ 122 h 232"/>
              <a:gd name="T60" fmla="*/ 20 w 328"/>
              <a:gd name="T61" fmla="*/ 36 h 232"/>
              <a:gd name="T62" fmla="*/ 122 w 328"/>
              <a:gd name="T63" fmla="*/ 136 h 232"/>
              <a:gd name="T64" fmla="*/ 206 w 328"/>
              <a:gd name="T65" fmla="*/ 136 h 232"/>
              <a:gd name="T66" fmla="*/ 38 w 328"/>
              <a:gd name="T67" fmla="*/ 212 h 232"/>
              <a:gd name="T68" fmla="*/ 220 w 328"/>
              <a:gd name="T69" fmla="*/ 122 h 232"/>
              <a:gd name="T70" fmla="*/ 308 w 328"/>
              <a:gd name="T71" fmla="*/ 2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8" h="232">
                <a:moveTo>
                  <a:pt x="318" y="0"/>
                </a:moveTo>
                <a:lnTo>
                  <a:pt x="10" y="0"/>
                </a:lnTo>
                <a:lnTo>
                  <a:pt x="10" y="0"/>
                </a:lnTo>
                <a:lnTo>
                  <a:pt x="8" y="2"/>
                </a:lnTo>
                <a:lnTo>
                  <a:pt x="4" y="4"/>
                </a:lnTo>
                <a:lnTo>
                  <a:pt x="2" y="6"/>
                </a:lnTo>
                <a:lnTo>
                  <a:pt x="0" y="10"/>
                </a:lnTo>
                <a:lnTo>
                  <a:pt x="0" y="14"/>
                </a:lnTo>
                <a:lnTo>
                  <a:pt x="0" y="222"/>
                </a:lnTo>
                <a:lnTo>
                  <a:pt x="0" y="222"/>
                </a:lnTo>
                <a:lnTo>
                  <a:pt x="2" y="222"/>
                </a:lnTo>
                <a:lnTo>
                  <a:pt x="2" y="222"/>
                </a:lnTo>
                <a:lnTo>
                  <a:pt x="2" y="224"/>
                </a:lnTo>
                <a:lnTo>
                  <a:pt x="2" y="224"/>
                </a:lnTo>
                <a:lnTo>
                  <a:pt x="2" y="224"/>
                </a:lnTo>
                <a:lnTo>
                  <a:pt x="2" y="224"/>
                </a:lnTo>
                <a:lnTo>
                  <a:pt x="2" y="226"/>
                </a:lnTo>
                <a:lnTo>
                  <a:pt x="2" y="226"/>
                </a:lnTo>
                <a:lnTo>
                  <a:pt x="4" y="228"/>
                </a:lnTo>
                <a:lnTo>
                  <a:pt x="4" y="228"/>
                </a:lnTo>
                <a:lnTo>
                  <a:pt x="4" y="228"/>
                </a:lnTo>
                <a:lnTo>
                  <a:pt x="4" y="228"/>
                </a:lnTo>
                <a:lnTo>
                  <a:pt x="6" y="230"/>
                </a:lnTo>
                <a:lnTo>
                  <a:pt x="6" y="230"/>
                </a:lnTo>
                <a:lnTo>
                  <a:pt x="8" y="230"/>
                </a:lnTo>
                <a:lnTo>
                  <a:pt x="8" y="230"/>
                </a:lnTo>
                <a:lnTo>
                  <a:pt x="10" y="232"/>
                </a:lnTo>
                <a:lnTo>
                  <a:pt x="318" y="232"/>
                </a:lnTo>
                <a:lnTo>
                  <a:pt x="318" y="232"/>
                </a:lnTo>
                <a:lnTo>
                  <a:pt x="320" y="230"/>
                </a:lnTo>
                <a:lnTo>
                  <a:pt x="320" y="230"/>
                </a:lnTo>
                <a:lnTo>
                  <a:pt x="322" y="230"/>
                </a:lnTo>
                <a:lnTo>
                  <a:pt x="322" y="230"/>
                </a:lnTo>
                <a:lnTo>
                  <a:pt x="324" y="228"/>
                </a:lnTo>
                <a:lnTo>
                  <a:pt x="324" y="228"/>
                </a:lnTo>
                <a:lnTo>
                  <a:pt x="324" y="228"/>
                </a:lnTo>
                <a:lnTo>
                  <a:pt x="324" y="228"/>
                </a:lnTo>
                <a:lnTo>
                  <a:pt x="326" y="226"/>
                </a:lnTo>
                <a:lnTo>
                  <a:pt x="326" y="226"/>
                </a:lnTo>
                <a:lnTo>
                  <a:pt x="326" y="224"/>
                </a:lnTo>
                <a:lnTo>
                  <a:pt x="326" y="224"/>
                </a:lnTo>
                <a:lnTo>
                  <a:pt x="326" y="224"/>
                </a:lnTo>
                <a:lnTo>
                  <a:pt x="326" y="224"/>
                </a:lnTo>
                <a:lnTo>
                  <a:pt x="326" y="222"/>
                </a:lnTo>
                <a:lnTo>
                  <a:pt x="326" y="222"/>
                </a:lnTo>
                <a:lnTo>
                  <a:pt x="328" y="222"/>
                </a:lnTo>
                <a:lnTo>
                  <a:pt x="328" y="14"/>
                </a:lnTo>
                <a:lnTo>
                  <a:pt x="328" y="10"/>
                </a:lnTo>
                <a:lnTo>
                  <a:pt x="328" y="10"/>
                </a:lnTo>
                <a:lnTo>
                  <a:pt x="326" y="6"/>
                </a:lnTo>
                <a:lnTo>
                  <a:pt x="324" y="4"/>
                </a:lnTo>
                <a:lnTo>
                  <a:pt x="320" y="2"/>
                </a:lnTo>
                <a:lnTo>
                  <a:pt x="318" y="0"/>
                </a:lnTo>
                <a:lnTo>
                  <a:pt x="318" y="0"/>
                </a:lnTo>
                <a:close/>
                <a:moveTo>
                  <a:pt x="292" y="20"/>
                </a:moveTo>
                <a:lnTo>
                  <a:pt x="164" y="150"/>
                </a:lnTo>
                <a:lnTo>
                  <a:pt x="36" y="20"/>
                </a:lnTo>
                <a:lnTo>
                  <a:pt x="292" y="20"/>
                </a:lnTo>
                <a:close/>
                <a:moveTo>
                  <a:pt x="20" y="36"/>
                </a:moveTo>
                <a:lnTo>
                  <a:pt x="108" y="122"/>
                </a:lnTo>
                <a:lnTo>
                  <a:pt x="20" y="200"/>
                </a:lnTo>
                <a:lnTo>
                  <a:pt x="20" y="36"/>
                </a:lnTo>
                <a:close/>
                <a:moveTo>
                  <a:pt x="38" y="212"/>
                </a:moveTo>
                <a:lnTo>
                  <a:pt x="122" y="136"/>
                </a:lnTo>
                <a:lnTo>
                  <a:pt x="164" y="178"/>
                </a:lnTo>
                <a:lnTo>
                  <a:pt x="206" y="136"/>
                </a:lnTo>
                <a:lnTo>
                  <a:pt x="290" y="212"/>
                </a:lnTo>
                <a:lnTo>
                  <a:pt x="38" y="212"/>
                </a:lnTo>
                <a:close/>
                <a:moveTo>
                  <a:pt x="308" y="200"/>
                </a:moveTo>
                <a:lnTo>
                  <a:pt x="220" y="122"/>
                </a:lnTo>
                <a:lnTo>
                  <a:pt x="308" y="36"/>
                </a:lnTo>
                <a:lnTo>
                  <a:pt x="308" y="2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solidFill>
                <a:srgbClr val="FFC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29340" y="1621942"/>
            <a:ext cx="3125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Comunicación</a:t>
            </a:r>
            <a:r>
              <a:rPr lang="en-GB" b="1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ingresos</a:t>
            </a:r>
            <a:r>
              <a:rPr lang="en-GB" b="1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brutos</a:t>
            </a:r>
            <a:r>
              <a:rPr lang="en-GB" b="1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endParaRPr lang="en-GB" b="1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Freeform 5005"/>
          <p:cNvSpPr>
            <a:spLocks noEditPoints="1"/>
          </p:cNvSpPr>
          <p:nvPr/>
        </p:nvSpPr>
        <p:spPr bwMode="auto">
          <a:xfrm>
            <a:off x="5878032" y="2244513"/>
            <a:ext cx="1137685" cy="882501"/>
          </a:xfrm>
          <a:custGeom>
            <a:avLst/>
            <a:gdLst>
              <a:gd name="T0" fmla="*/ 10 w 328"/>
              <a:gd name="T1" fmla="*/ 0 h 232"/>
              <a:gd name="T2" fmla="*/ 8 w 328"/>
              <a:gd name="T3" fmla="*/ 2 h 232"/>
              <a:gd name="T4" fmla="*/ 2 w 328"/>
              <a:gd name="T5" fmla="*/ 6 h 232"/>
              <a:gd name="T6" fmla="*/ 0 w 328"/>
              <a:gd name="T7" fmla="*/ 14 h 232"/>
              <a:gd name="T8" fmla="*/ 0 w 328"/>
              <a:gd name="T9" fmla="*/ 222 h 232"/>
              <a:gd name="T10" fmla="*/ 2 w 328"/>
              <a:gd name="T11" fmla="*/ 222 h 232"/>
              <a:gd name="T12" fmla="*/ 2 w 328"/>
              <a:gd name="T13" fmla="*/ 224 h 232"/>
              <a:gd name="T14" fmla="*/ 2 w 328"/>
              <a:gd name="T15" fmla="*/ 224 h 232"/>
              <a:gd name="T16" fmla="*/ 2 w 328"/>
              <a:gd name="T17" fmla="*/ 226 h 232"/>
              <a:gd name="T18" fmla="*/ 4 w 328"/>
              <a:gd name="T19" fmla="*/ 228 h 232"/>
              <a:gd name="T20" fmla="*/ 4 w 328"/>
              <a:gd name="T21" fmla="*/ 228 h 232"/>
              <a:gd name="T22" fmla="*/ 6 w 328"/>
              <a:gd name="T23" fmla="*/ 230 h 232"/>
              <a:gd name="T24" fmla="*/ 8 w 328"/>
              <a:gd name="T25" fmla="*/ 230 h 232"/>
              <a:gd name="T26" fmla="*/ 318 w 328"/>
              <a:gd name="T27" fmla="*/ 232 h 232"/>
              <a:gd name="T28" fmla="*/ 320 w 328"/>
              <a:gd name="T29" fmla="*/ 230 h 232"/>
              <a:gd name="T30" fmla="*/ 322 w 328"/>
              <a:gd name="T31" fmla="*/ 230 h 232"/>
              <a:gd name="T32" fmla="*/ 324 w 328"/>
              <a:gd name="T33" fmla="*/ 228 h 232"/>
              <a:gd name="T34" fmla="*/ 324 w 328"/>
              <a:gd name="T35" fmla="*/ 228 h 232"/>
              <a:gd name="T36" fmla="*/ 326 w 328"/>
              <a:gd name="T37" fmla="*/ 226 h 232"/>
              <a:gd name="T38" fmla="*/ 326 w 328"/>
              <a:gd name="T39" fmla="*/ 224 h 232"/>
              <a:gd name="T40" fmla="*/ 326 w 328"/>
              <a:gd name="T41" fmla="*/ 224 h 232"/>
              <a:gd name="T42" fmla="*/ 326 w 328"/>
              <a:gd name="T43" fmla="*/ 222 h 232"/>
              <a:gd name="T44" fmla="*/ 328 w 328"/>
              <a:gd name="T45" fmla="*/ 222 h 232"/>
              <a:gd name="T46" fmla="*/ 328 w 328"/>
              <a:gd name="T47" fmla="*/ 10 h 232"/>
              <a:gd name="T48" fmla="*/ 326 w 328"/>
              <a:gd name="T49" fmla="*/ 6 h 232"/>
              <a:gd name="T50" fmla="*/ 320 w 328"/>
              <a:gd name="T51" fmla="*/ 2 h 232"/>
              <a:gd name="T52" fmla="*/ 318 w 328"/>
              <a:gd name="T53" fmla="*/ 0 h 232"/>
              <a:gd name="T54" fmla="*/ 164 w 328"/>
              <a:gd name="T55" fmla="*/ 150 h 232"/>
              <a:gd name="T56" fmla="*/ 292 w 328"/>
              <a:gd name="T57" fmla="*/ 20 h 232"/>
              <a:gd name="T58" fmla="*/ 108 w 328"/>
              <a:gd name="T59" fmla="*/ 122 h 232"/>
              <a:gd name="T60" fmla="*/ 20 w 328"/>
              <a:gd name="T61" fmla="*/ 36 h 232"/>
              <a:gd name="T62" fmla="*/ 122 w 328"/>
              <a:gd name="T63" fmla="*/ 136 h 232"/>
              <a:gd name="T64" fmla="*/ 206 w 328"/>
              <a:gd name="T65" fmla="*/ 136 h 232"/>
              <a:gd name="T66" fmla="*/ 38 w 328"/>
              <a:gd name="T67" fmla="*/ 212 h 232"/>
              <a:gd name="T68" fmla="*/ 220 w 328"/>
              <a:gd name="T69" fmla="*/ 122 h 232"/>
              <a:gd name="T70" fmla="*/ 308 w 328"/>
              <a:gd name="T71" fmla="*/ 2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8" h="232">
                <a:moveTo>
                  <a:pt x="318" y="0"/>
                </a:moveTo>
                <a:lnTo>
                  <a:pt x="10" y="0"/>
                </a:lnTo>
                <a:lnTo>
                  <a:pt x="10" y="0"/>
                </a:lnTo>
                <a:lnTo>
                  <a:pt x="8" y="2"/>
                </a:lnTo>
                <a:lnTo>
                  <a:pt x="4" y="4"/>
                </a:lnTo>
                <a:lnTo>
                  <a:pt x="2" y="6"/>
                </a:lnTo>
                <a:lnTo>
                  <a:pt x="0" y="10"/>
                </a:lnTo>
                <a:lnTo>
                  <a:pt x="0" y="14"/>
                </a:lnTo>
                <a:lnTo>
                  <a:pt x="0" y="222"/>
                </a:lnTo>
                <a:lnTo>
                  <a:pt x="0" y="222"/>
                </a:lnTo>
                <a:lnTo>
                  <a:pt x="2" y="222"/>
                </a:lnTo>
                <a:lnTo>
                  <a:pt x="2" y="222"/>
                </a:lnTo>
                <a:lnTo>
                  <a:pt x="2" y="224"/>
                </a:lnTo>
                <a:lnTo>
                  <a:pt x="2" y="224"/>
                </a:lnTo>
                <a:lnTo>
                  <a:pt x="2" y="224"/>
                </a:lnTo>
                <a:lnTo>
                  <a:pt x="2" y="224"/>
                </a:lnTo>
                <a:lnTo>
                  <a:pt x="2" y="226"/>
                </a:lnTo>
                <a:lnTo>
                  <a:pt x="2" y="226"/>
                </a:lnTo>
                <a:lnTo>
                  <a:pt x="4" y="228"/>
                </a:lnTo>
                <a:lnTo>
                  <a:pt x="4" y="228"/>
                </a:lnTo>
                <a:lnTo>
                  <a:pt x="4" y="228"/>
                </a:lnTo>
                <a:lnTo>
                  <a:pt x="4" y="228"/>
                </a:lnTo>
                <a:lnTo>
                  <a:pt x="6" y="230"/>
                </a:lnTo>
                <a:lnTo>
                  <a:pt x="6" y="230"/>
                </a:lnTo>
                <a:lnTo>
                  <a:pt x="8" y="230"/>
                </a:lnTo>
                <a:lnTo>
                  <a:pt x="8" y="230"/>
                </a:lnTo>
                <a:lnTo>
                  <a:pt x="10" y="232"/>
                </a:lnTo>
                <a:lnTo>
                  <a:pt x="318" y="232"/>
                </a:lnTo>
                <a:lnTo>
                  <a:pt x="318" y="232"/>
                </a:lnTo>
                <a:lnTo>
                  <a:pt x="320" y="230"/>
                </a:lnTo>
                <a:lnTo>
                  <a:pt x="320" y="230"/>
                </a:lnTo>
                <a:lnTo>
                  <a:pt x="322" y="230"/>
                </a:lnTo>
                <a:lnTo>
                  <a:pt x="322" y="230"/>
                </a:lnTo>
                <a:lnTo>
                  <a:pt x="324" y="228"/>
                </a:lnTo>
                <a:lnTo>
                  <a:pt x="324" y="228"/>
                </a:lnTo>
                <a:lnTo>
                  <a:pt x="324" y="228"/>
                </a:lnTo>
                <a:lnTo>
                  <a:pt x="324" y="228"/>
                </a:lnTo>
                <a:lnTo>
                  <a:pt x="326" y="226"/>
                </a:lnTo>
                <a:lnTo>
                  <a:pt x="326" y="226"/>
                </a:lnTo>
                <a:lnTo>
                  <a:pt x="326" y="224"/>
                </a:lnTo>
                <a:lnTo>
                  <a:pt x="326" y="224"/>
                </a:lnTo>
                <a:lnTo>
                  <a:pt x="326" y="224"/>
                </a:lnTo>
                <a:lnTo>
                  <a:pt x="326" y="224"/>
                </a:lnTo>
                <a:lnTo>
                  <a:pt x="326" y="222"/>
                </a:lnTo>
                <a:lnTo>
                  <a:pt x="326" y="222"/>
                </a:lnTo>
                <a:lnTo>
                  <a:pt x="328" y="222"/>
                </a:lnTo>
                <a:lnTo>
                  <a:pt x="328" y="14"/>
                </a:lnTo>
                <a:lnTo>
                  <a:pt x="328" y="10"/>
                </a:lnTo>
                <a:lnTo>
                  <a:pt x="328" y="10"/>
                </a:lnTo>
                <a:lnTo>
                  <a:pt x="326" y="6"/>
                </a:lnTo>
                <a:lnTo>
                  <a:pt x="324" y="4"/>
                </a:lnTo>
                <a:lnTo>
                  <a:pt x="320" y="2"/>
                </a:lnTo>
                <a:lnTo>
                  <a:pt x="318" y="0"/>
                </a:lnTo>
                <a:lnTo>
                  <a:pt x="318" y="0"/>
                </a:lnTo>
                <a:close/>
                <a:moveTo>
                  <a:pt x="292" y="20"/>
                </a:moveTo>
                <a:lnTo>
                  <a:pt x="164" y="150"/>
                </a:lnTo>
                <a:lnTo>
                  <a:pt x="36" y="20"/>
                </a:lnTo>
                <a:lnTo>
                  <a:pt x="292" y="20"/>
                </a:lnTo>
                <a:close/>
                <a:moveTo>
                  <a:pt x="20" y="36"/>
                </a:moveTo>
                <a:lnTo>
                  <a:pt x="108" y="122"/>
                </a:lnTo>
                <a:lnTo>
                  <a:pt x="20" y="200"/>
                </a:lnTo>
                <a:lnTo>
                  <a:pt x="20" y="36"/>
                </a:lnTo>
                <a:close/>
                <a:moveTo>
                  <a:pt x="38" y="212"/>
                </a:moveTo>
                <a:lnTo>
                  <a:pt x="122" y="136"/>
                </a:lnTo>
                <a:lnTo>
                  <a:pt x="164" y="178"/>
                </a:lnTo>
                <a:lnTo>
                  <a:pt x="206" y="136"/>
                </a:lnTo>
                <a:lnTo>
                  <a:pt x="290" y="212"/>
                </a:lnTo>
                <a:lnTo>
                  <a:pt x="38" y="212"/>
                </a:lnTo>
                <a:close/>
                <a:moveTo>
                  <a:pt x="308" y="200"/>
                </a:moveTo>
                <a:lnTo>
                  <a:pt x="220" y="122"/>
                </a:lnTo>
                <a:lnTo>
                  <a:pt x="308" y="36"/>
                </a:lnTo>
                <a:lnTo>
                  <a:pt x="308" y="2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>
              <a:solidFill>
                <a:srgbClr val="FFC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4974264" y="1620453"/>
            <a:ext cx="3138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Respuesta</a:t>
            </a:r>
            <a:r>
              <a:rPr lang="en-GB" b="1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del </a:t>
            </a:r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Ayuntamiento</a:t>
            </a:r>
            <a:endParaRPr lang="en-GB" b="1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Igual que 6"/>
          <p:cNvSpPr/>
          <p:nvPr/>
        </p:nvSpPr>
        <p:spPr bwMode="auto">
          <a:xfrm>
            <a:off x="3848987" y="2430581"/>
            <a:ext cx="978195" cy="510363"/>
          </a:xfrm>
          <a:prstGeom prst="mathEqual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720" y="3283406"/>
            <a:ext cx="1714886" cy="247666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267" y="3338621"/>
            <a:ext cx="1493405" cy="2421450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 bwMode="auto">
          <a:xfrm>
            <a:off x="2845984" y="3333498"/>
            <a:ext cx="220213" cy="21156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ángulo 11"/>
          <p:cNvSpPr/>
          <p:nvPr/>
        </p:nvSpPr>
        <p:spPr bwMode="auto">
          <a:xfrm>
            <a:off x="5955043" y="3811051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6678190" y="4061876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6368422" y="4199420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6498558" y="4252852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ángulo 20"/>
          <p:cNvSpPr/>
          <p:nvPr/>
        </p:nvSpPr>
        <p:spPr bwMode="auto">
          <a:xfrm>
            <a:off x="5941011" y="5248965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ángulo 22"/>
          <p:cNvSpPr/>
          <p:nvPr/>
        </p:nvSpPr>
        <p:spPr bwMode="auto">
          <a:xfrm>
            <a:off x="6187757" y="5304012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Rectángulo 23"/>
          <p:cNvSpPr/>
          <p:nvPr/>
        </p:nvSpPr>
        <p:spPr bwMode="auto">
          <a:xfrm>
            <a:off x="2875627" y="3781423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Rectángulo 24"/>
          <p:cNvSpPr/>
          <p:nvPr/>
        </p:nvSpPr>
        <p:spPr bwMode="auto">
          <a:xfrm>
            <a:off x="1398918" y="3960295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6" name="Rectángulo 25"/>
          <p:cNvSpPr/>
          <p:nvPr/>
        </p:nvSpPr>
        <p:spPr bwMode="auto">
          <a:xfrm>
            <a:off x="1233818" y="3811051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Rectángulo 26"/>
          <p:cNvSpPr/>
          <p:nvPr/>
        </p:nvSpPr>
        <p:spPr bwMode="auto">
          <a:xfrm>
            <a:off x="1708299" y="3812121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Rectángulo 27"/>
          <p:cNvSpPr/>
          <p:nvPr/>
        </p:nvSpPr>
        <p:spPr bwMode="auto">
          <a:xfrm>
            <a:off x="1647197" y="4199420"/>
            <a:ext cx="521958" cy="550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3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>
                <a:solidFill>
                  <a:srgbClr val="DC6900"/>
                </a:solidFill>
                <a:ea typeface="+mn-ea"/>
                <a:cs typeface="Georgia"/>
              </a:rPr>
              <a:t>7</a:t>
            </a:r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. Pago</a:t>
            </a:r>
            <a:b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</a:b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9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642" y="1249332"/>
            <a:ext cx="6092456" cy="511474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 bwMode="auto">
          <a:xfrm>
            <a:off x="3120343" y="4869977"/>
            <a:ext cx="773817" cy="57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4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1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616" y="371004"/>
            <a:ext cx="8077200" cy="294928"/>
          </a:xfrm>
        </p:spPr>
        <p:txBody>
          <a:bodyPr/>
          <a:lstStyle/>
          <a:p>
            <a:pPr indent="-274320"/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8. Cierre contribuyente</a:t>
            </a:r>
            <a:b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</a:b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sp>
        <p:nvSpPr>
          <p:cNvPr id="22" name="Marcador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93AD7-D175-4AEB-8FCC-EBEA7700FA97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6" name="Título 1"/>
          <p:cNvSpPr txBox="1">
            <a:spLocks/>
          </p:cNvSpPr>
          <p:nvPr/>
        </p:nvSpPr>
        <p:spPr bwMode="black">
          <a:xfrm>
            <a:off x="550616" y="3502928"/>
            <a:ext cx="8077200" cy="29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Georgia" pitchFamily="18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folHlink"/>
                </a:solidFill>
                <a:latin typeface="Arial" charset="0"/>
                <a:cs typeface="Arial" charset="0"/>
              </a:defRPr>
            </a:lvl9pPr>
          </a:lstStyle>
          <a:p>
            <a:pPr indent="-274320"/>
            <a:r>
              <a:rPr lang="es-ES" b="1" i="1" dirty="0">
                <a:solidFill>
                  <a:srgbClr val="DC6900"/>
                </a:solidFill>
                <a:ea typeface="+mn-ea"/>
                <a:cs typeface="Georgia"/>
              </a:rPr>
              <a:t>9</a:t>
            </a:r>
            <a:r>
              <a:rPr lang="es-ES" b="1" i="1" kern="1200" dirty="0" smtClean="0">
                <a:solidFill>
                  <a:srgbClr val="DC6900"/>
                </a:solidFill>
                <a:ea typeface="+mn-ea"/>
                <a:cs typeface="Georgia"/>
              </a:rPr>
              <a:t>. Cierre Ayuntamiento</a:t>
            </a:r>
            <a:endParaRPr lang="es-ES" b="1" i="1" kern="1200" dirty="0">
              <a:solidFill>
                <a:srgbClr val="DC6900"/>
              </a:solidFill>
              <a:ea typeface="+mn-ea"/>
              <a:cs typeface="Georgia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5524" b="50901"/>
          <a:stretch/>
        </p:blipFill>
        <p:spPr>
          <a:xfrm>
            <a:off x="550616" y="1297173"/>
            <a:ext cx="6844271" cy="205331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50616" y="989396"/>
            <a:ext cx="3530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Cierre</a:t>
            </a:r>
            <a:r>
              <a:rPr lang="en-GB" b="1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 del </a:t>
            </a:r>
            <a:r>
              <a:rPr lang="en-GB" b="1" i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expediente</a:t>
            </a:r>
            <a:endParaRPr lang="en-GB" b="1" i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3343152" y="4560700"/>
            <a:ext cx="1752477" cy="1626782"/>
          </a:xfrm>
          <a:custGeom>
            <a:avLst/>
            <a:gdLst/>
            <a:ahLst/>
            <a:cxnLst>
              <a:cxn ang="0">
                <a:pos x="693" y="693"/>
              </a:cxn>
              <a:cxn ang="0">
                <a:pos x="775" y="707"/>
              </a:cxn>
              <a:cxn ang="0">
                <a:pos x="853" y="730"/>
              </a:cxn>
              <a:cxn ang="0">
                <a:pos x="927" y="763"/>
              </a:cxn>
              <a:cxn ang="0">
                <a:pos x="996" y="805"/>
              </a:cxn>
              <a:cxn ang="0">
                <a:pos x="1057" y="856"/>
              </a:cxn>
              <a:cxn ang="0">
                <a:pos x="1110" y="913"/>
              </a:cxn>
              <a:cxn ang="0">
                <a:pos x="1153" y="978"/>
              </a:cxn>
              <a:cxn ang="0">
                <a:pos x="1195" y="1046"/>
              </a:cxn>
              <a:cxn ang="0">
                <a:pos x="1246" y="1109"/>
              </a:cxn>
              <a:cxn ang="0">
                <a:pos x="1308" y="1165"/>
              </a:cxn>
              <a:cxn ang="0">
                <a:pos x="1377" y="1213"/>
              </a:cxn>
              <a:cxn ang="0">
                <a:pos x="1452" y="1253"/>
              </a:cxn>
              <a:cxn ang="0">
                <a:pos x="1532" y="1284"/>
              </a:cxn>
              <a:cxn ang="0">
                <a:pos x="1616" y="1305"/>
              </a:cxn>
              <a:cxn ang="0">
                <a:pos x="1770" y="1162"/>
              </a:cxn>
              <a:cxn ang="0">
                <a:pos x="1617" y="1005"/>
              </a:cxn>
              <a:cxn ang="0">
                <a:pos x="1593" y="1039"/>
              </a:cxn>
              <a:cxn ang="0">
                <a:pos x="1549" y="1026"/>
              </a:cxn>
              <a:cxn ang="0">
                <a:pos x="1509" y="1001"/>
              </a:cxn>
              <a:cxn ang="0">
                <a:pos x="1479" y="970"/>
              </a:cxn>
              <a:cxn ang="0">
                <a:pos x="1439" y="881"/>
              </a:cxn>
              <a:cxn ang="0">
                <a:pos x="1387" y="739"/>
              </a:cxn>
              <a:cxn ang="0">
                <a:pos x="1353" y="632"/>
              </a:cxn>
              <a:cxn ang="0">
                <a:pos x="1322" y="562"/>
              </a:cxn>
              <a:cxn ang="0">
                <a:pos x="1281" y="498"/>
              </a:cxn>
              <a:cxn ang="0">
                <a:pos x="1228" y="440"/>
              </a:cxn>
              <a:cxn ang="0">
                <a:pos x="1167" y="390"/>
              </a:cxn>
              <a:cxn ang="0">
                <a:pos x="1098" y="348"/>
              </a:cxn>
              <a:cxn ang="0">
                <a:pos x="1022" y="316"/>
              </a:cxn>
              <a:cxn ang="0">
                <a:pos x="1618" y="399"/>
              </a:cxn>
              <a:cxn ang="0">
                <a:pos x="1617" y="0"/>
              </a:cxn>
              <a:cxn ang="0">
                <a:pos x="0" y="71"/>
              </a:cxn>
            </a:cxnLst>
            <a:rect l="0" t="0" r="r" b="b"/>
            <a:pathLst>
              <a:path w="1772" h="1386">
                <a:moveTo>
                  <a:pt x="0" y="693"/>
                </a:moveTo>
                <a:lnTo>
                  <a:pt x="693" y="693"/>
                </a:lnTo>
                <a:lnTo>
                  <a:pt x="734" y="699"/>
                </a:lnTo>
                <a:lnTo>
                  <a:pt x="775" y="707"/>
                </a:lnTo>
                <a:lnTo>
                  <a:pt x="814" y="717"/>
                </a:lnTo>
                <a:lnTo>
                  <a:pt x="853" y="730"/>
                </a:lnTo>
                <a:lnTo>
                  <a:pt x="891" y="745"/>
                </a:lnTo>
                <a:lnTo>
                  <a:pt x="927" y="763"/>
                </a:lnTo>
                <a:lnTo>
                  <a:pt x="963" y="782"/>
                </a:lnTo>
                <a:lnTo>
                  <a:pt x="996" y="805"/>
                </a:lnTo>
                <a:lnTo>
                  <a:pt x="1028" y="829"/>
                </a:lnTo>
                <a:lnTo>
                  <a:pt x="1057" y="856"/>
                </a:lnTo>
                <a:lnTo>
                  <a:pt x="1084" y="883"/>
                </a:lnTo>
                <a:lnTo>
                  <a:pt x="1110" y="913"/>
                </a:lnTo>
                <a:lnTo>
                  <a:pt x="1132" y="945"/>
                </a:lnTo>
                <a:lnTo>
                  <a:pt x="1153" y="978"/>
                </a:lnTo>
                <a:lnTo>
                  <a:pt x="1173" y="1012"/>
                </a:lnTo>
                <a:lnTo>
                  <a:pt x="1195" y="1046"/>
                </a:lnTo>
                <a:lnTo>
                  <a:pt x="1220" y="1078"/>
                </a:lnTo>
                <a:lnTo>
                  <a:pt x="1246" y="1109"/>
                </a:lnTo>
                <a:lnTo>
                  <a:pt x="1277" y="1138"/>
                </a:lnTo>
                <a:lnTo>
                  <a:pt x="1308" y="1165"/>
                </a:lnTo>
                <a:lnTo>
                  <a:pt x="1342" y="1190"/>
                </a:lnTo>
                <a:lnTo>
                  <a:pt x="1377" y="1213"/>
                </a:lnTo>
                <a:lnTo>
                  <a:pt x="1413" y="1234"/>
                </a:lnTo>
                <a:lnTo>
                  <a:pt x="1452" y="1253"/>
                </a:lnTo>
                <a:lnTo>
                  <a:pt x="1491" y="1270"/>
                </a:lnTo>
                <a:lnTo>
                  <a:pt x="1532" y="1284"/>
                </a:lnTo>
                <a:lnTo>
                  <a:pt x="1574" y="1296"/>
                </a:lnTo>
                <a:lnTo>
                  <a:pt x="1616" y="1305"/>
                </a:lnTo>
                <a:lnTo>
                  <a:pt x="1617" y="1385"/>
                </a:lnTo>
                <a:lnTo>
                  <a:pt x="1770" y="1162"/>
                </a:lnTo>
                <a:lnTo>
                  <a:pt x="1617" y="968"/>
                </a:lnTo>
                <a:lnTo>
                  <a:pt x="1617" y="1005"/>
                </a:lnTo>
                <a:lnTo>
                  <a:pt x="1616" y="1042"/>
                </a:lnTo>
                <a:lnTo>
                  <a:pt x="1593" y="1039"/>
                </a:lnTo>
                <a:lnTo>
                  <a:pt x="1570" y="1034"/>
                </a:lnTo>
                <a:lnTo>
                  <a:pt x="1549" y="1026"/>
                </a:lnTo>
                <a:lnTo>
                  <a:pt x="1528" y="1015"/>
                </a:lnTo>
                <a:lnTo>
                  <a:pt x="1509" y="1001"/>
                </a:lnTo>
                <a:lnTo>
                  <a:pt x="1494" y="986"/>
                </a:lnTo>
                <a:lnTo>
                  <a:pt x="1479" y="970"/>
                </a:lnTo>
                <a:lnTo>
                  <a:pt x="1468" y="951"/>
                </a:lnTo>
                <a:lnTo>
                  <a:pt x="1439" y="881"/>
                </a:lnTo>
                <a:lnTo>
                  <a:pt x="1412" y="811"/>
                </a:lnTo>
                <a:lnTo>
                  <a:pt x="1387" y="739"/>
                </a:lnTo>
                <a:lnTo>
                  <a:pt x="1365" y="668"/>
                </a:lnTo>
                <a:lnTo>
                  <a:pt x="1353" y="632"/>
                </a:lnTo>
                <a:lnTo>
                  <a:pt x="1339" y="596"/>
                </a:lnTo>
                <a:lnTo>
                  <a:pt x="1322" y="562"/>
                </a:lnTo>
                <a:lnTo>
                  <a:pt x="1303" y="529"/>
                </a:lnTo>
                <a:lnTo>
                  <a:pt x="1281" y="498"/>
                </a:lnTo>
                <a:lnTo>
                  <a:pt x="1255" y="467"/>
                </a:lnTo>
                <a:lnTo>
                  <a:pt x="1228" y="440"/>
                </a:lnTo>
                <a:lnTo>
                  <a:pt x="1199" y="413"/>
                </a:lnTo>
                <a:lnTo>
                  <a:pt x="1167" y="390"/>
                </a:lnTo>
                <a:lnTo>
                  <a:pt x="1133" y="367"/>
                </a:lnTo>
                <a:lnTo>
                  <a:pt x="1098" y="348"/>
                </a:lnTo>
                <a:lnTo>
                  <a:pt x="1060" y="331"/>
                </a:lnTo>
                <a:lnTo>
                  <a:pt x="1022" y="316"/>
                </a:lnTo>
                <a:lnTo>
                  <a:pt x="1618" y="316"/>
                </a:lnTo>
                <a:lnTo>
                  <a:pt x="1618" y="399"/>
                </a:lnTo>
                <a:lnTo>
                  <a:pt x="1771" y="197"/>
                </a:lnTo>
                <a:lnTo>
                  <a:pt x="1617" y="0"/>
                </a:lnTo>
                <a:lnTo>
                  <a:pt x="1617" y="72"/>
                </a:lnTo>
                <a:lnTo>
                  <a:pt x="0" y="71"/>
                </a:lnTo>
                <a:lnTo>
                  <a:pt x="0" y="693"/>
                </a:lnTo>
              </a:path>
            </a:pathLst>
          </a:custGeom>
          <a:solidFill>
            <a:srgbClr val="EB8C00"/>
          </a:solidFill>
          <a:ln w="12700" cap="rnd" cmpd="sng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Rectángulo 3"/>
          <p:cNvSpPr/>
          <p:nvPr/>
        </p:nvSpPr>
        <p:spPr bwMode="auto">
          <a:xfrm>
            <a:off x="1188569" y="4631057"/>
            <a:ext cx="2254102" cy="745227"/>
          </a:xfrm>
          <a:prstGeom prst="rect">
            <a:avLst/>
          </a:prstGeom>
          <a:solidFill>
            <a:srgbClr val="EB8C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err="1" smtClean="0">
                <a:latin typeface="Georgia" panose="02040502050405020303" pitchFamily="18" charset="0"/>
              </a:rPr>
              <a:t>Verificación</a:t>
            </a:r>
            <a:r>
              <a:rPr lang="en-GB" b="1" dirty="0" smtClean="0">
                <a:latin typeface="Georgia" panose="02040502050405020303" pitchFamily="18" charset="0"/>
              </a:rPr>
              <a:t> de </a:t>
            </a:r>
            <a:r>
              <a:rPr lang="en-GB" b="1" dirty="0" err="1" smtClean="0">
                <a:latin typeface="Georgia" panose="02040502050405020303" pitchFamily="18" charset="0"/>
              </a:rPr>
              <a:t>datos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5236029" y="4456211"/>
            <a:ext cx="2982937" cy="745227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err="1" smtClean="0">
                <a:latin typeface="Georgia" panose="02040502050405020303" pitchFamily="18" charset="0"/>
              </a:rPr>
              <a:t>Satisfactoria</a:t>
            </a:r>
            <a:r>
              <a:rPr lang="en-GB" b="1" dirty="0" smtClean="0">
                <a:latin typeface="Georgia" panose="02040502050405020303" pitchFamily="18" charset="0"/>
              </a:rPr>
              <a:t>/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err="1" smtClean="0">
                <a:latin typeface="Georgia" panose="02040502050405020303" pitchFamily="18" charset="0"/>
              </a:rPr>
              <a:t>Cierre</a:t>
            </a:r>
            <a:r>
              <a:rPr lang="en-GB" b="1" dirty="0" smtClean="0">
                <a:latin typeface="Georgia" panose="02040502050405020303" pitchFamily="18" charset="0"/>
              </a:rPr>
              <a:t> </a:t>
            </a:r>
            <a:r>
              <a:rPr lang="en-GB" b="1" dirty="0" err="1" smtClean="0">
                <a:latin typeface="Georgia" panose="02040502050405020303" pitchFamily="18" charset="0"/>
              </a:rPr>
              <a:t>expediente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11" name="Rectángulo 10"/>
          <p:cNvSpPr/>
          <p:nvPr/>
        </p:nvSpPr>
        <p:spPr bwMode="auto">
          <a:xfrm>
            <a:off x="5236029" y="5553663"/>
            <a:ext cx="2982937" cy="745227"/>
          </a:xfrm>
          <a:prstGeom prst="rect">
            <a:avLst/>
          </a:prstGeom>
          <a:solidFill>
            <a:srgbClr val="A320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err="1" smtClean="0">
                <a:latin typeface="Georgia" panose="02040502050405020303" pitchFamily="18" charset="0"/>
              </a:rPr>
              <a:t>Insatisfactorios</a:t>
            </a:r>
            <a:r>
              <a:rPr lang="en-GB" b="1" dirty="0" smtClean="0">
                <a:latin typeface="Georgia" panose="02040502050405020303" pitchFamily="18" charset="0"/>
              </a:rPr>
              <a:t> /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b="1" dirty="0" smtClean="0">
                <a:latin typeface="Georgia" panose="02040502050405020303" pitchFamily="18" charset="0"/>
              </a:rPr>
              <a:t> </a:t>
            </a:r>
            <a:r>
              <a:rPr lang="en-GB" b="1" dirty="0" err="1" smtClean="0">
                <a:latin typeface="Georgia" panose="02040502050405020303" pitchFamily="18" charset="0"/>
              </a:rPr>
              <a:t>Requerimiento</a:t>
            </a:r>
            <a:r>
              <a:rPr lang="en-GB" b="1" dirty="0" smtClean="0">
                <a:latin typeface="Georgia" panose="02040502050405020303" pitchFamily="18" charset="0"/>
              </a:rPr>
              <a:t> de </a:t>
            </a:r>
            <a:r>
              <a:rPr lang="en-GB" b="1" dirty="0" err="1" smtClean="0">
                <a:latin typeface="Georgia" panose="02040502050405020303" pitchFamily="18" charset="0"/>
              </a:rPr>
              <a:t>información</a:t>
            </a:r>
            <a:endParaRPr kumimoji="0" lang="en-GB" sz="14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URRENT_COLOR_STATUS" val="1"/>
  <p:tag name="ORIGINAL_COLOR_LIST14" val="1129059;16777215;1069452;7119555;9944533;12901095;14871795;1129059"/>
  <p:tag name="ORIGINAL_COLOR_LIST13" val="7119555;1129059;1069452;7119555;9944533;12901095;14871795;16777215"/>
  <p:tag name="ORIGINAL_COLOR_LIST12" val="38865;16777215;113639;55039;6744312;10088443;13432829;38865"/>
  <p:tag name="ORIGINAL_COLOR_LIST11" val="55039;38865;113639;55039;6744312;10088443;13432829;16777215"/>
  <p:tag name="ORIGINAL_COLOR_LIST10" val="677022;16777215;20948;29438;6728446;10078207;13427711;677022"/>
  <p:tag name="ORIGINAL_COLOR_LIST9" val="29438;677022;20948;29438;6728446;10078207;13427711;16777215"/>
  <p:tag name="ORIGINAL_COLOR_LIST8" val="1339504;16777215;40077;904367;7266511;10087391;13628911;1339504"/>
  <p:tag name="ORIGINAL_COLOR_LIST7" val="904367;1339504;40077;904367;7266511;10087391;13628911;16777215"/>
  <p:tag name="ORIGINAL_COLOR_LIST6" val="7489850;16777215;10905126;14002237;15125387;15654065;16248536;7489850"/>
  <p:tag name="ORIGINAL_COLOR_LIST5" val="14002237;7489850;10905126;14002237;15125387;15654065;16248536;16777215"/>
  <p:tag name="ORIGINAL_COLOR_LIST4" val="1184027;16777215;4342358;10002346;12699084;14080477;15396078;1184027"/>
  <p:tag name="ORIGINAL_COLOR_LIST3" val="10002346;1184027;4342358;10002346;12699084;14080477;15396078;16777215"/>
  <p:tag name="ORIGINAL_COLOR_LIST2" val="1313403;16777215;591295;3292667;8686589;11383293;14080254;1313403"/>
  <p:tag name="ORIGINAL_COLOR_LIST1" val="3292667;1313403;591295;3292667;8686589;11383293;14080254;16777215"/>
</p:tagLst>
</file>

<file path=ppt/theme/theme1.xml><?xml version="1.0" encoding="utf-8"?>
<a:theme xmlns:a="http://schemas.openxmlformats.org/drawingml/2006/main" name="tb4_onscreen_v2.1">
  <a:themeElements>
    <a:clrScheme name="tb4_onscreen_v2.1 5">
      <a:dk1>
        <a:srgbClr val="3A4972"/>
      </a:dk1>
      <a:lt1>
        <a:srgbClr val="FFFFFF"/>
      </a:lt1>
      <a:dk2>
        <a:srgbClr val="3DA8D5"/>
      </a:dk2>
      <a:lt2>
        <a:srgbClr val="2666A6"/>
      </a:lt2>
      <a:accent1>
        <a:srgbClr val="8BCBE6"/>
      </a:accent1>
      <a:accent2>
        <a:srgbClr val="B1DCEE"/>
      </a:accent2>
      <a:accent3>
        <a:srgbClr val="FFFFFF"/>
      </a:accent3>
      <a:accent4>
        <a:srgbClr val="303D60"/>
      </a:accent4>
      <a:accent5>
        <a:srgbClr val="C4E2F0"/>
      </a:accent5>
      <a:accent6>
        <a:srgbClr val="A0C7D8"/>
      </a:accent6>
      <a:hlink>
        <a:srgbClr val="D8EEF7"/>
      </a:hlink>
      <a:folHlink>
        <a:srgbClr val="3A4972"/>
      </a:folHlink>
    </a:clrScheme>
    <a:fontScheme name="tb4_onscreen_v2.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4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b4_onscreen_v2.1 1">
        <a:dk1>
          <a:srgbClr val="7B0A14"/>
        </a:dk1>
        <a:lt1>
          <a:srgbClr val="FFFFFF"/>
        </a:lt1>
        <a:dk2>
          <a:srgbClr val="FB3D32"/>
        </a:dk2>
        <a:lt2>
          <a:srgbClr val="BF0509"/>
        </a:lt2>
        <a:accent1>
          <a:srgbClr val="FD8B84"/>
        </a:accent1>
        <a:accent2>
          <a:srgbClr val="FDB1AD"/>
        </a:accent2>
        <a:accent3>
          <a:srgbClr val="FFFFFF"/>
        </a:accent3>
        <a:accent4>
          <a:srgbClr val="68070F"/>
        </a:accent4>
        <a:accent5>
          <a:srgbClr val="FEC4C2"/>
        </a:accent5>
        <a:accent6>
          <a:srgbClr val="E5A09C"/>
        </a:accent6>
        <a:hlink>
          <a:srgbClr val="FED8D6"/>
        </a:hlink>
        <a:folHlink>
          <a:srgbClr val="7B0A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b4_onscreen_v2.1 2">
        <a:dk1>
          <a:srgbClr val="FED8D6"/>
        </a:dk1>
        <a:lt1>
          <a:srgbClr val="FFFFFF"/>
        </a:lt1>
        <a:dk2>
          <a:srgbClr val="7B0A14"/>
        </a:dk2>
        <a:lt2>
          <a:srgbClr val="FDB1AD"/>
        </a:lt2>
        <a:accent1>
          <a:srgbClr val="FD8B84"/>
        </a:accent1>
        <a:accent2>
          <a:srgbClr val="FB3D32"/>
        </a:accent2>
        <a:accent3>
          <a:srgbClr val="BFAAAA"/>
        </a:accent3>
        <a:accent4>
          <a:srgbClr val="DADADA"/>
        </a:accent4>
        <a:accent5>
          <a:srgbClr val="FEC4C2"/>
        </a:accent5>
        <a:accent6>
          <a:srgbClr val="E3362C"/>
        </a:accent6>
        <a:hlink>
          <a:srgbClr val="BF0509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b4_onscreen_v2.1 3">
        <a:dk1>
          <a:srgbClr val="1B1112"/>
        </a:dk1>
        <a:lt1>
          <a:srgbClr val="FFFFFF"/>
        </a:lt1>
        <a:dk2>
          <a:srgbClr val="AA9F98"/>
        </a:dk2>
        <a:lt2>
          <a:srgbClr val="564242"/>
        </a:lt2>
        <a:accent1>
          <a:srgbClr val="CCC5C1"/>
        </a:accent1>
        <a:accent2>
          <a:srgbClr val="DDD9D6"/>
        </a:accent2>
        <a:accent3>
          <a:srgbClr val="FFFFFF"/>
        </a:accent3>
        <a:accent4>
          <a:srgbClr val="150D0E"/>
        </a:accent4>
        <a:accent5>
          <a:srgbClr val="E2DFDD"/>
        </a:accent5>
        <a:accent6>
          <a:srgbClr val="C8C4C2"/>
        </a:accent6>
        <a:hlink>
          <a:srgbClr val="EEECEA"/>
        </a:hlink>
        <a:folHlink>
          <a:srgbClr val="1B111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b4_onscreen_v2.1 4">
        <a:dk1>
          <a:srgbClr val="EEECEA"/>
        </a:dk1>
        <a:lt1>
          <a:srgbClr val="FFFFFF"/>
        </a:lt1>
        <a:dk2>
          <a:srgbClr val="1B1112"/>
        </a:dk2>
        <a:lt2>
          <a:srgbClr val="DDD9D6"/>
        </a:lt2>
        <a:accent1>
          <a:srgbClr val="CCC5C1"/>
        </a:accent1>
        <a:accent2>
          <a:srgbClr val="AA9F98"/>
        </a:accent2>
        <a:accent3>
          <a:srgbClr val="ABAAAA"/>
        </a:accent3>
        <a:accent4>
          <a:srgbClr val="DADADA"/>
        </a:accent4>
        <a:accent5>
          <a:srgbClr val="E2DFDD"/>
        </a:accent5>
        <a:accent6>
          <a:srgbClr val="9A9089"/>
        </a:accent6>
        <a:hlink>
          <a:srgbClr val="564242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b4_onscreen_v2.1 5">
        <a:dk1>
          <a:srgbClr val="3A4972"/>
        </a:dk1>
        <a:lt1>
          <a:srgbClr val="FFFFFF"/>
        </a:lt1>
        <a:dk2>
          <a:srgbClr val="3DA8D5"/>
        </a:dk2>
        <a:lt2>
          <a:srgbClr val="2666A6"/>
        </a:lt2>
        <a:accent1>
          <a:srgbClr val="8BCBE6"/>
        </a:accent1>
        <a:accent2>
          <a:srgbClr val="B1DCEE"/>
        </a:accent2>
        <a:accent3>
          <a:srgbClr val="FFFFFF"/>
        </a:accent3>
        <a:accent4>
          <a:srgbClr val="303D60"/>
        </a:accent4>
        <a:accent5>
          <a:srgbClr val="C4E2F0"/>
        </a:accent5>
        <a:accent6>
          <a:srgbClr val="A0C7D8"/>
        </a:accent6>
        <a:hlink>
          <a:srgbClr val="D8EEF7"/>
        </a:hlink>
        <a:folHlink>
          <a:srgbClr val="3A49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b4_onscreen_v2.1 6">
        <a:dk1>
          <a:srgbClr val="D8EEF7"/>
        </a:dk1>
        <a:lt1>
          <a:srgbClr val="FFFFFF"/>
        </a:lt1>
        <a:dk2>
          <a:srgbClr val="3A4972"/>
        </a:dk2>
        <a:lt2>
          <a:srgbClr val="B1DCEE"/>
        </a:lt2>
        <a:accent1>
          <a:srgbClr val="8BCBE6"/>
        </a:accent1>
        <a:accent2>
          <a:srgbClr val="3DA8D5"/>
        </a:accent2>
        <a:accent3>
          <a:srgbClr val="AEB1BC"/>
        </a:accent3>
        <a:accent4>
          <a:srgbClr val="DADADA"/>
        </a:accent4>
        <a:accent5>
          <a:srgbClr val="C4E2F0"/>
        </a:accent5>
        <a:accent6>
          <a:srgbClr val="3698C1"/>
        </a:accent6>
        <a:hlink>
          <a:srgbClr val="2666A6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b4_onscreen_v2.1 7">
        <a:dk1>
          <a:srgbClr val="633A11"/>
        </a:dk1>
        <a:lt1>
          <a:srgbClr val="FFFFFF"/>
        </a:lt1>
        <a:dk2>
          <a:srgbClr val="C3A26C"/>
        </a:dk2>
        <a:lt2>
          <a:srgbClr val="8C5110"/>
        </a:lt2>
        <a:accent1>
          <a:srgbClr val="D5BD97"/>
        </a:accent1>
        <a:accent2>
          <a:srgbClr val="E7DAC4"/>
        </a:accent2>
        <a:accent3>
          <a:srgbClr val="FFFFFF"/>
        </a:accent3>
        <a:accent4>
          <a:srgbClr val="53300D"/>
        </a:accent4>
        <a:accent5>
          <a:srgbClr val="E7DBC9"/>
        </a:accent5>
        <a:accent6>
          <a:srgbClr val="D1C5B1"/>
        </a:accent6>
        <a:hlink>
          <a:srgbClr val="F3ECE2"/>
        </a:hlink>
        <a:folHlink>
          <a:srgbClr val="633A1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b4_onscreen_v2.1 8">
        <a:dk1>
          <a:srgbClr val="F3ECE2"/>
        </a:dk1>
        <a:lt1>
          <a:srgbClr val="FFFFFF"/>
        </a:lt1>
        <a:dk2>
          <a:srgbClr val="633A11"/>
        </a:dk2>
        <a:lt2>
          <a:srgbClr val="E7DAC4"/>
        </a:lt2>
        <a:accent1>
          <a:srgbClr val="D5BD97"/>
        </a:accent1>
        <a:accent2>
          <a:srgbClr val="C3A26C"/>
        </a:accent2>
        <a:accent3>
          <a:srgbClr val="B7AEAA"/>
        </a:accent3>
        <a:accent4>
          <a:srgbClr val="DADADA"/>
        </a:accent4>
        <a:accent5>
          <a:srgbClr val="E7DBC9"/>
        </a:accent5>
        <a:accent6>
          <a:srgbClr val="B09261"/>
        </a:accent6>
        <a:hlink>
          <a:srgbClr val="8C511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b4_onscreen_v2.1 9">
        <a:dk1>
          <a:srgbClr val="707014"/>
        </a:dk1>
        <a:lt1>
          <a:srgbClr val="FFFFFF"/>
        </a:lt1>
        <a:dk2>
          <a:srgbClr val="AFCC0D"/>
        </a:dk2>
        <a:lt2>
          <a:srgbClr val="8D9C00"/>
        </a:lt2>
        <a:accent1>
          <a:srgbClr val="CFE06E"/>
        </a:accent1>
        <a:accent2>
          <a:srgbClr val="DFEB9E"/>
        </a:accent2>
        <a:accent3>
          <a:srgbClr val="FFFFFF"/>
        </a:accent3>
        <a:accent4>
          <a:srgbClr val="5F5F0F"/>
        </a:accent4>
        <a:accent5>
          <a:srgbClr val="E4EDBA"/>
        </a:accent5>
        <a:accent6>
          <a:srgbClr val="CAD58F"/>
        </a:accent6>
        <a:hlink>
          <a:srgbClr val="EFF5CF"/>
        </a:hlink>
        <a:folHlink>
          <a:srgbClr val="7070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b4_onscreen_v2.1 10">
        <a:dk1>
          <a:srgbClr val="EFF5CF"/>
        </a:dk1>
        <a:lt1>
          <a:srgbClr val="FFFFFF"/>
        </a:lt1>
        <a:dk2>
          <a:srgbClr val="707014"/>
        </a:dk2>
        <a:lt2>
          <a:srgbClr val="DFEB9E"/>
        </a:lt2>
        <a:accent1>
          <a:srgbClr val="CFE06E"/>
        </a:accent1>
        <a:accent2>
          <a:srgbClr val="AFCC0D"/>
        </a:accent2>
        <a:accent3>
          <a:srgbClr val="BBBBAA"/>
        </a:accent3>
        <a:accent4>
          <a:srgbClr val="DADADA"/>
        </a:accent4>
        <a:accent5>
          <a:srgbClr val="E4EDBA"/>
        </a:accent5>
        <a:accent6>
          <a:srgbClr val="9EB90B"/>
        </a:accent6>
        <a:hlink>
          <a:srgbClr val="8D9C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b4_onscreen_v2.1 11">
        <a:dk1>
          <a:srgbClr val="9E540A"/>
        </a:dk1>
        <a:lt1>
          <a:srgbClr val="FFFFFF"/>
        </a:lt1>
        <a:dk2>
          <a:srgbClr val="FE7200"/>
        </a:dk2>
        <a:lt2>
          <a:srgbClr val="D4510A"/>
        </a:lt2>
        <a:accent1>
          <a:srgbClr val="FEAA66"/>
        </a:accent1>
        <a:accent2>
          <a:srgbClr val="FFC799"/>
        </a:accent2>
        <a:accent3>
          <a:srgbClr val="FFFFFF"/>
        </a:accent3>
        <a:accent4>
          <a:srgbClr val="864607"/>
        </a:accent4>
        <a:accent5>
          <a:srgbClr val="FED2B8"/>
        </a:accent5>
        <a:accent6>
          <a:srgbClr val="E7B48A"/>
        </a:accent6>
        <a:hlink>
          <a:srgbClr val="FFE3CC"/>
        </a:hlink>
        <a:folHlink>
          <a:srgbClr val="9E54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b4_onscreen_v2.1 12">
        <a:dk1>
          <a:srgbClr val="FFE3CC"/>
        </a:dk1>
        <a:lt1>
          <a:srgbClr val="FFFFFF"/>
        </a:lt1>
        <a:dk2>
          <a:srgbClr val="9E540A"/>
        </a:dk2>
        <a:lt2>
          <a:srgbClr val="FFC799"/>
        </a:lt2>
        <a:accent1>
          <a:srgbClr val="FEAA66"/>
        </a:accent1>
        <a:accent2>
          <a:srgbClr val="FE7200"/>
        </a:accent2>
        <a:accent3>
          <a:srgbClr val="CCB3AA"/>
        </a:accent3>
        <a:accent4>
          <a:srgbClr val="DADADA"/>
        </a:accent4>
        <a:accent5>
          <a:srgbClr val="FED2B8"/>
        </a:accent5>
        <a:accent6>
          <a:srgbClr val="E66700"/>
        </a:accent6>
        <a:hlink>
          <a:srgbClr val="D4510A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2_PwC">
  <a:themeElements>
    <a:clrScheme name="12_PwC 1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FFFFFF"/>
      </a:accent3>
      <a:accent4>
        <a:srgbClr val="000000"/>
      </a:accent4>
      <a:accent5>
        <a:srgbClr val="CEABAB"/>
      </a:accent5>
      <a:accent6>
        <a:srgbClr val="CB2A1A"/>
      </a:accent6>
      <a:hlink>
        <a:srgbClr val="0000FF"/>
      </a:hlink>
      <a:folHlink>
        <a:srgbClr val="0000FF"/>
      </a:folHlink>
    </a:clrScheme>
    <a:fontScheme name="12_PwC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2_PwC 1">
        <a:dk1>
          <a:srgbClr val="000000"/>
        </a:dk1>
        <a:lt1>
          <a:srgbClr val="FFFFFF"/>
        </a:lt1>
        <a:dk2>
          <a:srgbClr val="A32020"/>
        </a:dk2>
        <a:lt2>
          <a:srgbClr val="FFFFFF"/>
        </a:lt2>
        <a:accent1>
          <a:srgbClr val="A32020"/>
        </a:accent1>
        <a:accent2>
          <a:srgbClr val="E0301E"/>
        </a:accent2>
        <a:accent3>
          <a:srgbClr val="FFFFFF"/>
        </a:accent3>
        <a:accent4>
          <a:srgbClr val="000000"/>
        </a:accent4>
        <a:accent5>
          <a:srgbClr val="CEABAB"/>
        </a:accent5>
        <a:accent6>
          <a:srgbClr val="CB2A1A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wC">
  <a:themeElements>
    <a:clrScheme name="1_PwC 1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FFFFFF"/>
      </a:accent3>
      <a:accent4>
        <a:srgbClr val="000000"/>
      </a:accent4>
      <a:accent5>
        <a:srgbClr val="CEABAB"/>
      </a:accent5>
      <a:accent6>
        <a:srgbClr val="CB2A1A"/>
      </a:accent6>
      <a:hlink>
        <a:srgbClr val="0000FF"/>
      </a:hlink>
      <a:folHlink>
        <a:srgbClr val="0000FF"/>
      </a:folHlink>
    </a:clrScheme>
    <a:fontScheme name="1_PwC">
      <a:majorFont>
        <a:latin typeface="Georgi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wC 1">
        <a:dk1>
          <a:srgbClr val="000000"/>
        </a:dk1>
        <a:lt1>
          <a:srgbClr val="FFFFFF"/>
        </a:lt1>
        <a:dk2>
          <a:srgbClr val="A32020"/>
        </a:dk2>
        <a:lt2>
          <a:srgbClr val="FFFFFF"/>
        </a:lt2>
        <a:accent1>
          <a:srgbClr val="A32020"/>
        </a:accent1>
        <a:accent2>
          <a:srgbClr val="E0301E"/>
        </a:accent2>
        <a:accent3>
          <a:srgbClr val="FFFFFF"/>
        </a:accent3>
        <a:accent4>
          <a:srgbClr val="000000"/>
        </a:accent4>
        <a:accent5>
          <a:srgbClr val="CEABAB"/>
        </a:accent5>
        <a:accent6>
          <a:srgbClr val="CB2A1A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C:\Project Eden\WorkFiles\PwC 2005\Phase 4\Onscreen templates\tb4_onscreen_v2.1.pot</Template>
  <TotalTime>4812</TotalTime>
  <Words>376</Words>
  <Application>Microsoft Office PowerPoint</Application>
  <PresentationFormat>Personalizado</PresentationFormat>
  <Paragraphs>74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Georgia</vt:lpstr>
      <vt:lpstr>tb4_onscreen_v2.1</vt:lpstr>
      <vt:lpstr>12_PwC</vt:lpstr>
      <vt:lpstr>1_PwC</vt:lpstr>
      <vt:lpstr>Digitalización de las comunicaciones con las AAPP</vt:lpstr>
      <vt:lpstr>Presentación de PowerPoint</vt:lpstr>
      <vt:lpstr>1. Nuestro caso: Tasa por Ocupación del Dominio Público Local </vt:lpstr>
      <vt:lpstr>2. Plataforma de Comunicación: REC</vt:lpstr>
      <vt:lpstr>3. Medio de Conexión: Smart Box</vt:lpstr>
      <vt:lpstr>4. Comunicación ingresos brutos </vt:lpstr>
      <vt:lpstr>5. Respuesta del Ayuntamiento </vt:lpstr>
      <vt:lpstr>6. Verificación de datos </vt:lpstr>
      <vt:lpstr>7. Pago </vt:lpstr>
      <vt:lpstr>8. Cierre contribuyente </vt:lpstr>
    </vt:vector>
  </TitlesOfParts>
  <Company>PricewaterhouseCoopers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None</dc:title>
  <dc:creator>Alberto Vila</dc:creator>
  <cp:lastModifiedBy>David Mellado Ramirez</cp:lastModifiedBy>
  <cp:revision>417</cp:revision>
  <cp:lastPrinted>2018-05-07T09:13:45Z</cp:lastPrinted>
  <dcterms:created xsi:type="dcterms:W3CDTF">2005-05-17T08:46:34Z</dcterms:created>
  <dcterms:modified xsi:type="dcterms:W3CDTF">2019-01-23T14:56:49Z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B4 template version">
    <vt:r8>4</vt:r8>
  </property>
  <property fmtid="{D5CDD505-2E9C-101B-9397-08002B2CF9AE}" pid="3" name="TB4 template type">
    <vt:lpwstr>Onscreen</vt:lpwstr>
  </property>
</Properties>
</file>