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"/>
  </p:notesMasterIdLst>
  <p:handoutMasterIdLst>
    <p:handoutMasterId r:id="rId5"/>
  </p:handoutMasterIdLst>
  <p:sldIdLst>
    <p:sldId id="304" r:id="rId2"/>
    <p:sldId id="579" r:id="rId3"/>
  </p:sldIdLst>
  <p:sldSz cx="9906000" cy="6858000" type="A4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000" b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16">
          <p15:clr>
            <a:srgbClr val="A4A3A4"/>
          </p15:clr>
        </p15:guide>
        <p15:guide id="2" orient="horz" pos="3917">
          <p15:clr>
            <a:srgbClr val="A4A3A4"/>
          </p15:clr>
        </p15:guide>
        <p15:guide id="3" orient="horz" pos="3600">
          <p15:clr>
            <a:srgbClr val="A4A3A4"/>
          </p15:clr>
        </p15:guide>
        <p15:guide id="4" orient="horz" pos="813">
          <p15:clr>
            <a:srgbClr val="A4A3A4"/>
          </p15:clr>
        </p15:guide>
        <p15:guide id="5" orient="horz" pos="3639">
          <p15:clr>
            <a:srgbClr val="A4A3A4"/>
          </p15:clr>
        </p15:guide>
        <p15:guide id="6" orient="horz" pos="3846">
          <p15:clr>
            <a:srgbClr val="A4A3A4"/>
          </p15:clr>
        </p15:guide>
        <p15:guide id="7" orient="horz" pos="4216">
          <p15:clr>
            <a:srgbClr val="A4A3A4"/>
          </p15:clr>
        </p15:guide>
        <p15:guide id="8" pos="3121">
          <p15:clr>
            <a:srgbClr val="A4A3A4"/>
          </p15:clr>
        </p15:guide>
        <p15:guide id="9" pos="6026">
          <p15:clr>
            <a:srgbClr val="A4A3A4"/>
          </p15:clr>
        </p15:guide>
        <p15:guide id="10" pos="711">
          <p15:clr>
            <a:srgbClr val="A4A3A4"/>
          </p15:clr>
        </p15:guide>
        <p15:guide id="11" pos="4342">
          <p15:clr>
            <a:srgbClr val="A4A3A4"/>
          </p15:clr>
        </p15:guide>
        <p15:guide id="12" pos="4914">
          <p15:clr>
            <a:srgbClr val="A4A3A4"/>
          </p15:clr>
        </p15:guide>
        <p15:guide id="13" pos="6101">
          <p15:clr>
            <a:srgbClr val="A4A3A4"/>
          </p15:clr>
        </p15:guide>
        <p15:guide id="14" pos="544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2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CC99"/>
    <a:srgbClr val="FFD303"/>
    <a:srgbClr val="E0E5F0"/>
    <a:srgbClr val="D5DCEA"/>
    <a:srgbClr val="FF9933"/>
    <a:srgbClr val="B2B2B2"/>
    <a:srgbClr val="FFCC66"/>
    <a:srgbClr val="FF9900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6" autoAdjust="0"/>
    <p:restoredTop sz="91400" autoAdjust="0"/>
  </p:normalViewPr>
  <p:slideViewPr>
    <p:cSldViewPr snapToGrid="0" showGuides="1">
      <p:cViewPr varScale="1">
        <p:scale>
          <a:sx n="96" d="100"/>
          <a:sy n="96" d="100"/>
        </p:scale>
        <p:origin x="1648" y="-63"/>
      </p:cViewPr>
      <p:guideLst>
        <p:guide orient="horz" pos="616"/>
        <p:guide orient="horz" pos="3917"/>
        <p:guide orient="horz" pos="3600"/>
        <p:guide orient="horz" pos="813"/>
        <p:guide orient="horz" pos="3639"/>
        <p:guide orient="horz" pos="3846"/>
        <p:guide orient="horz" pos="4216"/>
        <p:guide pos="3121"/>
        <p:guide pos="6026"/>
        <p:guide pos="711"/>
        <p:guide pos="4342"/>
        <p:guide pos="4914"/>
        <p:guide pos="6101"/>
        <p:guide pos="54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360" y="-108"/>
      </p:cViewPr>
      <p:guideLst>
        <p:guide orient="horz" pos="3222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nández Díez Javier" userId="a030af30-e678-4278-8c8a-c07c0fee0bb9" providerId="ADAL" clId="{39089CB2-35F8-400B-98E8-D12BA97856C7}"/>
    <pc:docChg chg="modSld">
      <pc:chgData name="Hernández Díez Javier" userId="a030af30-e678-4278-8c8a-c07c0fee0bb9" providerId="ADAL" clId="{39089CB2-35F8-400B-98E8-D12BA97856C7}" dt="2019-01-30T16:13:59.241" v="9" actId="20577"/>
      <pc:docMkLst>
        <pc:docMk/>
      </pc:docMkLst>
      <pc:sldChg chg="modSp">
        <pc:chgData name="Hernández Díez Javier" userId="a030af30-e678-4278-8c8a-c07c0fee0bb9" providerId="ADAL" clId="{39089CB2-35F8-400B-98E8-D12BA97856C7}" dt="2019-01-30T16:13:59.241" v="9" actId="20577"/>
        <pc:sldMkLst>
          <pc:docMk/>
          <pc:sldMk cId="2893932536" sldId="579"/>
        </pc:sldMkLst>
        <pc:spChg chg="mod">
          <ac:chgData name="Hernández Díez Javier" userId="a030af30-e678-4278-8c8a-c07c0fee0bb9" providerId="ADAL" clId="{39089CB2-35F8-400B-98E8-D12BA97856C7}" dt="2019-01-30T16:13:59.241" v="9" actId="20577"/>
          <ac:spMkLst>
            <pc:docMk/>
            <pc:sldMk cId="2893932536" sldId="579"/>
            <ac:spMk id="5" creationId="{00000000-0000-0000-0000-000000000000}"/>
          </ac:spMkLst>
        </pc:spChg>
      </pc:sldChg>
    </pc:docChg>
  </pc:docChgLst>
  <pc:docChgLst>
    <pc:chgData name="Hernández Díez Javier" userId="a030af30-e678-4278-8c8a-c07c0fee0bb9" providerId="ADAL" clId="{03C1D3AB-3982-437D-A01D-7F6F3DB3B949}"/>
    <pc:docChg chg="undo custSel modSld">
      <pc:chgData name="Hernández Díez Javier" userId="a030af30-e678-4278-8c8a-c07c0fee0bb9" providerId="ADAL" clId="{03C1D3AB-3982-437D-A01D-7F6F3DB3B949}" dt="2019-02-04T15:33:22.364" v="1096" actId="20577"/>
      <pc:docMkLst>
        <pc:docMk/>
      </pc:docMkLst>
      <pc:sldChg chg="modSp">
        <pc:chgData name="Hernández Díez Javier" userId="a030af30-e678-4278-8c8a-c07c0fee0bb9" providerId="ADAL" clId="{03C1D3AB-3982-437D-A01D-7F6F3DB3B949}" dt="2019-02-04T15:29:08.590" v="117" actId="20577"/>
        <pc:sldMkLst>
          <pc:docMk/>
          <pc:sldMk cId="0" sldId="304"/>
        </pc:sldMkLst>
        <pc:spChg chg="mod">
          <ac:chgData name="Hernández Díez Javier" userId="a030af30-e678-4278-8c8a-c07c0fee0bb9" providerId="ADAL" clId="{03C1D3AB-3982-437D-A01D-7F6F3DB3B949}" dt="2019-02-04T15:29:08.590" v="117" actId="20577"/>
          <ac:spMkLst>
            <pc:docMk/>
            <pc:sldMk cId="0" sldId="304"/>
            <ac:spMk id="2" creationId="{00000000-0000-0000-0000-000000000000}"/>
          </ac:spMkLst>
        </pc:spChg>
      </pc:sldChg>
      <pc:sldChg chg="modSp">
        <pc:chgData name="Hernández Díez Javier" userId="a030af30-e678-4278-8c8a-c07c0fee0bb9" providerId="ADAL" clId="{03C1D3AB-3982-437D-A01D-7F6F3DB3B949}" dt="2019-02-04T15:33:22.364" v="1096" actId="20577"/>
        <pc:sldMkLst>
          <pc:docMk/>
          <pc:sldMk cId="2893932536" sldId="579"/>
        </pc:sldMkLst>
        <pc:spChg chg="mod">
          <ac:chgData name="Hernández Díez Javier" userId="a030af30-e678-4278-8c8a-c07c0fee0bb9" providerId="ADAL" clId="{03C1D3AB-3982-437D-A01D-7F6F3DB3B949}" dt="2019-02-04T15:29:15.196" v="127" actId="20577"/>
          <ac:spMkLst>
            <pc:docMk/>
            <pc:sldMk cId="2893932536" sldId="579"/>
            <ac:spMk id="2" creationId="{00000000-0000-0000-0000-000000000000}"/>
          </ac:spMkLst>
        </pc:spChg>
        <pc:spChg chg="mod">
          <ac:chgData name="Hernández Díez Javier" userId="a030af30-e678-4278-8c8a-c07c0fee0bb9" providerId="ADAL" clId="{03C1D3AB-3982-437D-A01D-7F6F3DB3B949}" dt="2019-02-04T15:33:22.364" v="1096" actId="20577"/>
          <ac:spMkLst>
            <pc:docMk/>
            <pc:sldMk cId="2893932536" sldId="579"/>
            <ac:spMk id="5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B422AC0-F840-4D08-B061-61B95D44C674}" type="datetimeFigureOut">
              <a:rPr lang="es-ES"/>
              <a:pPr>
                <a:defRPr/>
              </a:pPr>
              <a:t>04/02/2019</a:t>
            </a:fld>
            <a:endParaRPr lang="es-ES" dirty="0"/>
          </a:p>
        </p:txBody>
      </p:sp>
      <p:sp>
        <p:nvSpPr>
          <p:cNvPr id="1480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1480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650" y="9720824"/>
            <a:ext cx="3076976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4FC830B-E4CA-4267-ADC7-B4184C92C4A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403934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977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50" y="1"/>
            <a:ext cx="3076976" cy="512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>
            <a:lvl1pPr algn="r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860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6763"/>
            <a:ext cx="5548312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103" y="4861236"/>
            <a:ext cx="5678770" cy="460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824"/>
            <a:ext cx="3076977" cy="51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59" tIns="47228" rIns="94459" bIns="47228" numCol="1" anchor="b" anchorCtr="0" compatLnSpc="1">
            <a:prstTxWarp prst="textNoShape">
              <a:avLst/>
            </a:prstTxWarp>
          </a:bodyPr>
          <a:lstStyle>
            <a:lvl1pPr algn="l">
              <a:defRPr sz="1300" b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284191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 userDrawn="1"/>
        </p:nvSpPr>
        <p:spPr bwMode="auto">
          <a:xfrm>
            <a:off x="0" y="4284663"/>
            <a:ext cx="9906000" cy="257333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</a:schemeClr>
              </a:gs>
              <a:gs pos="50000">
                <a:schemeClr val="bg2"/>
              </a:gs>
              <a:gs pos="100000">
                <a:schemeClr val="accent2">
                  <a:alpha val="75000"/>
                </a:schemeClr>
              </a:gs>
            </a:gsLst>
            <a:lin ang="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s-ES" dirty="0">
              <a:cs typeface="+mn-cs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12135" y="2870495"/>
            <a:ext cx="8815388" cy="501650"/>
          </a:xfrm>
        </p:spPr>
        <p:txBody>
          <a:bodyPr anchor="b">
            <a:spAutoFit/>
          </a:bodyPr>
          <a:lstStyle>
            <a:lvl1pPr defTabSz="915988" eaLnBrk="0" hangingPunct="0">
              <a:spcBef>
                <a:spcPct val="50000"/>
              </a:spcBef>
              <a:defRPr b="0">
                <a:solidFill>
                  <a:schemeClr val="tx2"/>
                </a:solidFill>
              </a:defRPr>
            </a:lvl1pPr>
          </a:lstStyle>
          <a:p>
            <a:r>
              <a:rPr lang="es-ES_tradnl" dirty="0"/>
              <a:t>título principal de la presentación</a:t>
            </a:r>
          </a:p>
        </p:txBody>
      </p:sp>
      <p:sp>
        <p:nvSpPr>
          <p:cNvPr id="62470" name="Rectangle 6"/>
          <p:cNvSpPr>
            <a:spLocks noGrp="1" noChangeAspect="1" noChangeArrowheads="1"/>
          </p:cNvSpPr>
          <p:nvPr>
            <p:ph type="subTitle" idx="1"/>
          </p:nvPr>
        </p:nvSpPr>
        <p:spPr>
          <a:xfrm>
            <a:off x="533404" y="4633923"/>
            <a:ext cx="5211763" cy="407987"/>
          </a:xfrm>
        </p:spPr>
        <p:txBody>
          <a:bodyPr lIns="36038" tIns="36038" rIns="36038" bIns="36038">
            <a:spAutoFit/>
          </a:bodyPr>
          <a:lstStyle>
            <a:lvl1pPr marL="0" indent="0" eaLnBrk="0" hangingPunct="0">
              <a:lnSpc>
                <a:spcPct val="100000"/>
              </a:lnSpc>
              <a:buNone/>
              <a:defRPr b="1"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subtítulo de la presentación</a:t>
            </a:r>
          </a:p>
        </p:txBody>
      </p:sp>
      <p:pic>
        <p:nvPicPr>
          <p:cNvPr id="8" name="Picture 1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" r="46924" b="-1"/>
          <a:stretch/>
        </p:blipFill>
        <p:spPr bwMode="auto">
          <a:xfrm>
            <a:off x="303975" y="376015"/>
            <a:ext cx="1182993" cy="67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95967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373" y="693828"/>
            <a:ext cx="9440562" cy="4924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73" y="1346466"/>
            <a:ext cx="9440562" cy="511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7 Imagen" descr="logo_ministerio2.g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50"/>
          <a:stretch>
            <a:fillRect/>
          </a:stretch>
        </p:blipFill>
        <p:spPr bwMode="auto">
          <a:xfrm>
            <a:off x="1204957" y="0"/>
            <a:ext cx="8701043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9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10"/>
            <a:ext cx="84201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16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039" y="650789"/>
            <a:ext cx="9456609" cy="47779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4039" y="1320802"/>
            <a:ext cx="4645712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5697" y="1320802"/>
            <a:ext cx="4604951" cy="520356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3114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81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81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887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364" y="3966883"/>
            <a:ext cx="5675189" cy="289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6 Rectángulo"/>
          <p:cNvSpPr/>
          <p:nvPr userDrawn="1"/>
        </p:nvSpPr>
        <p:spPr bwMode="auto">
          <a:xfrm>
            <a:off x="4217364" y="3966883"/>
            <a:ext cx="5688636" cy="2846667"/>
          </a:xfrm>
          <a:prstGeom prst="rect">
            <a:avLst/>
          </a:prstGeom>
          <a:solidFill>
            <a:schemeClr val="bg1">
              <a:alpha val="69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344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192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60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27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lIns="91541" tIns="45769" rIns="91541" bIns="45769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73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031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409575"/>
            <a:ext cx="2228850" cy="6122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5" y="409575"/>
            <a:ext cx="6534150" cy="6122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4391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199" y="1625600"/>
            <a:ext cx="4381501" cy="2376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199" y="4154498"/>
            <a:ext cx="4381501" cy="2378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41215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467600" cy="638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625602"/>
            <a:ext cx="8915400" cy="4906963"/>
          </a:xfrm>
        </p:spPr>
        <p:txBody>
          <a:bodyPr lIns="91541" tIns="45769" rIns="91541" bIns="45769"/>
          <a:lstStyle/>
          <a:p>
            <a:pPr lvl="0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4299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80" y="409585"/>
            <a:ext cx="7315008" cy="101580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s-E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95303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1625602"/>
            <a:ext cx="4381501" cy="490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2095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11175" y="573088"/>
            <a:ext cx="74676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34" tIns="36034" rIns="36034" bIns="360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Clic para editar estilo título patrón</a:t>
            </a:r>
            <a:endParaRPr lang="en-US" dirty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25600"/>
            <a:ext cx="8915400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532" tIns="45765" rIns="91532" bIns="45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encabezado (</a:t>
            </a:r>
            <a:r>
              <a:rPr lang="es-ES_tradnl" dirty="0" err="1"/>
              <a:t>arial</a:t>
            </a:r>
            <a:r>
              <a:rPr lang="es-ES_tradnl" dirty="0"/>
              <a:t> 22, minúsculas, verde)</a:t>
            </a:r>
          </a:p>
          <a:p>
            <a:pPr lvl="1"/>
            <a:r>
              <a:rPr lang="es-ES_tradnl" dirty="0"/>
              <a:t>Cuerpo de texto (</a:t>
            </a:r>
            <a:r>
              <a:rPr lang="es-ES_tradnl" dirty="0" err="1"/>
              <a:t>arial</a:t>
            </a:r>
            <a:r>
              <a:rPr lang="es-ES_tradnl" dirty="0"/>
              <a:t> 18, mayúsculas y minúsculas, negro)</a:t>
            </a:r>
          </a:p>
          <a:p>
            <a:pPr lvl="2"/>
            <a:r>
              <a:rPr lang="es-ES" dirty="0"/>
              <a:t>Nivel 1 (</a:t>
            </a:r>
            <a:r>
              <a:rPr lang="es-ES" dirty="0" err="1"/>
              <a:t>arial</a:t>
            </a:r>
            <a:r>
              <a:rPr lang="es-ES" dirty="0"/>
              <a:t> 16, mayúsculas y minúsculas, negro)</a:t>
            </a:r>
          </a:p>
          <a:p>
            <a:pPr lvl="3"/>
            <a:r>
              <a:rPr lang="es-ES" dirty="0"/>
              <a:t>Nivel 2 (</a:t>
            </a:r>
            <a:r>
              <a:rPr lang="es-ES" dirty="0" err="1"/>
              <a:t>arial</a:t>
            </a:r>
            <a:r>
              <a:rPr lang="es-ES" dirty="0"/>
              <a:t> 15, mayúsculas y minúsculas, negro)</a:t>
            </a:r>
          </a:p>
          <a:p>
            <a:pPr lvl="4"/>
            <a:r>
              <a:rPr lang="es-ES" dirty="0"/>
              <a:t>Nivel 3 (</a:t>
            </a:r>
            <a:r>
              <a:rPr lang="es-ES" dirty="0" err="1"/>
              <a:t>arial</a:t>
            </a:r>
            <a:r>
              <a:rPr lang="es-ES" dirty="0"/>
              <a:t> 14, mayúsculas y minúsculas, negro)</a:t>
            </a:r>
            <a:endParaRPr lang="es-ES_tradnl" dirty="0"/>
          </a:p>
        </p:txBody>
      </p:sp>
      <p:pic>
        <p:nvPicPr>
          <p:cNvPr id="9" name="Picture 13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22288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Rectángulo"/>
          <p:cNvSpPr>
            <a:spLocks/>
          </p:cNvSpPr>
          <p:nvPr userDrawn="1"/>
        </p:nvSpPr>
        <p:spPr>
          <a:xfrm>
            <a:off x="1213503" y="0"/>
            <a:ext cx="8692498" cy="676800"/>
          </a:xfrm>
          <a:prstGeom prst="rect">
            <a:avLst/>
          </a:prstGeom>
          <a:solidFill>
            <a:srgbClr val="FFD30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0234" r:id="rId1"/>
    <p:sldLayoutId id="2147490235" r:id="rId2"/>
    <p:sldLayoutId id="2147490211" r:id="rId3"/>
    <p:sldLayoutId id="2147490212" r:id="rId4"/>
    <p:sldLayoutId id="2147490213" r:id="rId5"/>
    <p:sldLayoutId id="2147490214" r:id="rId6"/>
    <p:sldLayoutId id="2147490215" r:id="rId7"/>
    <p:sldLayoutId id="2147490216" r:id="rId8"/>
    <p:sldLayoutId id="2147490217" r:id="rId9"/>
    <p:sldLayoutId id="2147490218" r:id="rId10"/>
    <p:sldLayoutId id="2147490219" r:id="rId11"/>
    <p:sldLayoutId id="2147490220" r:id="rId12"/>
    <p:sldLayoutId id="2147490221" r:id="rId13"/>
    <p:sldLayoutId id="2147490222" r:id="rId14"/>
  </p:sldLayoutIdLst>
  <p:transition/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har char="•"/>
        <a:defRPr sz="2200"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defTabSz="915988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Font typeface="Wingdings" pitchFamily="2" charset="2"/>
        <a:buChar char="–"/>
        <a:defRPr sz="2800">
          <a:solidFill>
            <a:schemeClr val="tx1"/>
          </a:solidFill>
          <a:latin typeface="+mn-lt"/>
        </a:defRPr>
      </a:lvl2pPr>
      <a:lvl3pPr marL="631825" indent="-27305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3pPr>
      <a:lvl4pPr marL="1039813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4pPr>
      <a:lvl5pPr marL="1447800" indent="-228600" algn="l" defTabSz="915988" rtl="0" eaLnBrk="0" fontAlgn="base" hangingPunct="0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5pPr>
      <a:lvl6pPr marL="19050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6pPr>
      <a:lvl7pPr marL="23622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7pPr>
      <a:lvl8pPr marL="28194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8pPr>
      <a:lvl9pPr marL="3276600" indent="-228600" algn="l" defTabSz="915988" rtl="0" fontAlgn="base">
        <a:lnSpc>
          <a:spcPct val="110000"/>
        </a:lnSpc>
        <a:spcBef>
          <a:spcPct val="30000"/>
        </a:spcBef>
        <a:spcAft>
          <a:spcPct val="0"/>
        </a:spcAft>
        <a:buClr>
          <a:srgbClr val="9AAE04"/>
        </a:buClr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31420806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meo.com/314255467/382f9c5e6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45306" y="1465811"/>
            <a:ext cx="8815388" cy="2534984"/>
          </a:xfrm>
        </p:spPr>
        <p:txBody>
          <a:bodyPr/>
          <a:lstStyle/>
          <a:p>
            <a:pPr algn="r"/>
            <a:r>
              <a:rPr lang="es-ES" sz="3200" dirty="0"/>
              <a:t>FORO POR EL DOCUMENTO ELECTRÓNICO</a:t>
            </a:r>
            <a:br>
              <a:rPr lang="es-ES" sz="3200" dirty="0"/>
            </a:br>
            <a:br>
              <a:rPr lang="es-ES" sz="3200" dirty="0"/>
            </a:br>
            <a:r>
              <a:rPr lang="es-ES" sz="3200" dirty="0"/>
              <a:t>Piloto de Tramitación Automatizada de la Liquidación de las Tasas de </a:t>
            </a:r>
            <a:br>
              <a:rPr lang="es-ES" sz="3200" dirty="0"/>
            </a:br>
            <a:r>
              <a:rPr lang="es-ES" sz="3200" dirty="0" err="1"/>
              <a:t>Ocupacion</a:t>
            </a:r>
            <a:r>
              <a:rPr lang="es-ES" sz="3200" dirty="0"/>
              <a:t> de Dominio Público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767492" y="4682049"/>
            <a:ext cx="5211763" cy="851455"/>
          </a:xfrm>
        </p:spPr>
        <p:txBody>
          <a:bodyPr/>
          <a:lstStyle/>
          <a:p>
            <a:pPr algn="r"/>
            <a:r>
              <a:rPr lang="es-ES" dirty="0"/>
              <a:t>Madrid 31 de enero de 2019</a:t>
            </a:r>
          </a:p>
          <a:p>
            <a:endParaRPr lang="es-ES" dirty="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/>
            <a:r>
              <a:rPr lang="es-ES" dirty="0"/>
              <a:t>Contenidos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398891" y="1186875"/>
            <a:ext cx="915352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800" dirty="0">
                <a:solidFill>
                  <a:schemeClr val="tx1"/>
                </a:solidFill>
              </a:rPr>
              <a:t>Tras haber realizado los trabajos de modelización del documento Excel de Liquidación de TODP (entre la documentación), se trata de un modelo de tramitación automatizada que incluye los siguientes servicios:</a:t>
            </a:r>
          </a:p>
          <a:p>
            <a:pPr lvl="0"/>
            <a:endParaRPr lang="es-ES" sz="1800" dirty="0">
              <a:solidFill>
                <a:schemeClr val="tx1"/>
              </a:solidFill>
            </a:endParaRPr>
          </a:p>
          <a:p>
            <a:pPr marL="228600" lvl="0" indent="-228600"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Registro Electrónico por parte del presentador mediante Servicios Web de la solicitud de liquidación</a:t>
            </a:r>
          </a:p>
          <a:p>
            <a:pPr marL="228600" lvl="0" indent="-228600"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Notificación automatizada al presentador mediante los servicios de LEMA-Notifica (pendiente de publicación WSDL) de la información relativa al pago y plazos.</a:t>
            </a:r>
          </a:p>
          <a:p>
            <a:pPr marL="228600" lvl="0" indent="-228600"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Registro Electrónico por parte del presentador del justificante de pago</a:t>
            </a:r>
          </a:p>
          <a:p>
            <a:pPr marL="228600" indent="-228600">
              <a:buFontTx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Notificación automatizada al presentador mediante los servicios de LEMA-Notifica (pendiente de publicación WSDL) de la resolución </a:t>
            </a:r>
            <a:r>
              <a:rPr lang="es-ES" sz="1800" dirty="0" err="1">
                <a:solidFill>
                  <a:schemeClr val="tx1"/>
                </a:solidFill>
              </a:rPr>
              <a:t>defintiiva</a:t>
            </a:r>
            <a:r>
              <a:rPr lang="es-ES" sz="1800" dirty="0">
                <a:solidFill>
                  <a:schemeClr val="tx1"/>
                </a:solidFill>
              </a:rPr>
              <a:t>.</a:t>
            </a:r>
          </a:p>
          <a:p>
            <a:pPr lvl="0"/>
            <a:endParaRPr lang="es-ES" sz="1800" dirty="0">
              <a:solidFill>
                <a:schemeClr val="tx1"/>
              </a:solidFill>
            </a:endParaRPr>
          </a:p>
          <a:p>
            <a:pPr lvl="0"/>
            <a:r>
              <a:rPr lang="es-ES" sz="1800" dirty="0">
                <a:solidFill>
                  <a:schemeClr val="tx1"/>
                </a:solidFill>
              </a:rPr>
              <a:t>Para su ilustración, se han realizado dos vídeos ilustrativos:</a:t>
            </a:r>
          </a:p>
          <a:p>
            <a:pPr lvl="0"/>
            <a:endParaRPr lang="es-ES" sz="1800" dirty="0">
              <a:solidFill>
                <a:schemeClr val="tx1"/>
              </a:solidFill>
            </a:endParaRPr>
          </a:p>
          <a:p>
            <a:pPr lvl="0"/>
            <a:r>
              <a:rPr lang="es-ES" sz="1800" dirty="0">
                <a:solidFill>
                  <a:schemeClr val="tx1"/>
                </a:solidFill>
              </a:rPr>
              <a:t>PwC, en calidad de presentación</a:t>
            </a:r>
          </a:p>
          <a:p>
            <a:pPr marL="285750" lvl="0" indent="-285750">
              <a:buFontTx/>
              <a:buChar char="-"/>
            </a:pPr>
            <a:r>
              <a:rPr lang="es-ES" sz="1800" dirty="0">
                <a:solidFill>
                  <a:schemeClr val="tx1"/>
                </a:solidFill>
              </a:rPr>
              <a:t>Presentación en la documentación</a:t>
            </a:r>
          </a:p>
          <a:p>
            <a:pPr marL="285750" lvl="0" indent="-285750">
              <a:buFontTx/>
              <a:buChar char="-"/>
            </a:pPr>
            <a:r>
              <a:rPr lang="es-ES" sz="1800" dirty="0">
                <a:solidFill>
                  <a:schemeClr val="tx1"/>
                </a:solidFill>
              </a:rPr>
              <a:t>Vídeo: </a:t>
            </a:r>
            <a:r>
              <a:rPr lang="es-ES" sz="1800" dirty="0">
                <a:solidFill>
                  <a:schemeClr val="tx1"/>
                </a:solidFill>
                <a:hlinkClick r:id="rId3"/>
              </a:rPr>
              <a:t>https://vimeo.com/314208060</a:t>
            </a:r>
            <a:r>
              <a:rPr lang="es-ES" sz="1800" dirty="0">
                <a:solidFill>
                  <a:schemeClr val="tx1"/>
                </a:solidFill>
              </a:rPr>
              <a:t> (</a:t>
            </a:r>
            <a:r>
              <a:rPr lang="es-ES" sz="1800" dirty="0" err="1">
                <a:solidFill>
                  <a:schemeClr val="tx1"/>
                </a:solidFill>
              </a:rPr>
              <a:t>password</a:t>
            </a:r>
            <a:r>
              <a:rPr lang="es-ES" sz="1800" dirty="0">
                <a:solidFill>
                  <a:schemeClr val="tx1"/>
                </a:solidFill>
              </a:rPr>
              <a:t>: </a:t>
            </a:r>
            <a:r>
              <a:rPr lang="es-ES" sz="1800" dirty="0" err="1">
                <a:solidFill>
                  <a:schemeClr val="tx1"/>
                </a:solidFill>
              </a:rPr>
              <a:t>betxi</a:t>
            </a:r>
            <a:r>
              <a:rPr lang="es-ES" sz="1800" dirty="0">
                <a:solidFill>
                  <a:schemeClr val="tx1"/>
                </a:solidFill>
              </a:rPr>
              <a:t>)</a:t>
            </a:r>
          </a:p>
          <a:p>
            <a:pPr lvl="0"/>
            <a:r>
              <a:rPr lang="es-ES" sz="1800" dirty="0" err="1">
                <a:solidFill>
                  <a:schemeClr val="tx1"/>
                </a:solidFill>
              </a:rPr>
              <a:t>esPublico</a:t>
            </a:r>
            <a:r>
              <a:rPr lang="es-ES" sz="1800" dirty="0">
                <a:solidFill>
                  <a:schemeClr val="tx1"/>
                </a:solidFill>
              </a:rPr>
              <a:t>, en calidad de administración</a:t>
            </a:r>
          </a:p>
          <a:p>
            <a:pPr marL="285750" lvl="0" indent="-285750">
              <a:buFontTx/>
              <a:buChar char="-"/>
            </a:pPr>
            <a:r>
              <a:rPr lang="es-ES" sz="1800" dirty="0">
                <a:solidFill>
                  <a:schemeClr val="tx1"/>
                </a:solidFill>
              </a:rPr>
              <a:t>Vídeo: </a:t>
            </a:r>
            <a:r>
              <a:rPr lang="es-ES" sz="1800" dirty="0">
                <a:solidFill>
                  <a:schemeClr val="tx1"/>
                </a:solidFill>
                <a:hlinkClick r:id="rId4"/>
              </a:rPr>
              <a:t>https://vimeo.com/314255467/382f9c5e67</a:t>
            </a:r>
            <a:r>
              <a:rPr lang="es-ES" sz="1800" dirty="0">
                <a:solidFill>
                  <a:schemeClr val="tx1"/>
                </a:solidFill>
              </a:rPr>
              <a:t> </a:t>
            </a:r>
          </a:p>
          <a:p>
            <a:pPr lvl="0"/>
            <a:endParaRPr lang="es-ES" sz="1800" dirty="0">
              <a:solidFill>
                <a:schemeClr val="tx1"/>
              </a:solidFill>
            </a:endParaRPr>
          </a:p>
          <a:p>
            <a:pPr lvl="0"/>
            <a:endParaRPr lang="es-ES" sz="1800" dirty="0">
              <a:solidFill>
                <a:schemeClr val="tx1"/>
              </a:solidFill>
            </a:endParaRPr>
          </a:p>
          <a:p>
            <a:pPr marL="228600" lvl="0" indent="-228600">
              <a:buAutoNum type="arabicPeriod"/>
            </a:pPr>
            <a:endParaRPr lang="es-E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32536"/>
      </p:ext>
    </p:extLst>
  </p:cSld>
  <p:clrMapOvr>
    <a:masterClrMapping/>
  </p:clrMapOvr>
</p:sld>
</file>

<file path=ppt/theme/theme1.xml><?xml version="1.0" encoding="utf-8"?>
<a:theme xmlns:a="http://schemas.openxmlformats.org/drawingml/2006/main" name="Portada">
  <a:themeElements>
    <a:clrScheme name="Personalizado 6">
      <a:dk1>
        <a:srgbClr val="000000"/>
      </a:dk1>
      <a:lt1>
        <a:srgbClr val="FFFFFF"/>
      </a:lt1>
      <a:dk2>
        <a:srgbClr val="7192C5"/>
      </a:dk2>
      <a:lt2>
        <a:srgbClr val="969696"/>
      </a:lt2>
      <a:accent1>
        <a:srgbClr val="777777"/>
      </a:accent1>
      <a:accent2>
        <a:srgbClr val="B2B2B2"/>
      </a:accent2>
      <a:accent3>
        <a:srgbClr val="FFFFFF"/>
      </a:accent3>
      <a:accent4>
        <a:srgbClr val="000000"/>
      </a:accent4>
      <a:accent5>
        <a:srgbClr val="BDBDBD"/>
      </a:accent5>
      <a:accent6>
        <a:srgbClr val="C8A61F"/>
      </a:accent6>
      <a:hlink>
        <a:srgbClr val="1994A4"/>
      </a:hlink>
      <a:folHlink>
        <a:srgbClr val="960F68"/>
      </a:folHlink>
    </a:clrScheme>
    <a:fontScheme name="Portad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rtada 1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777777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DBDBD"/>
        </a:accent5>
        <a:accent6>
          <a:srgbClr val="A1A1A1"/>
        </a:accent6>
        <a:hlink>
          <a:srgbClr val="1994A4"/>
        </a:hlink>
        <a:folHlink>
          <a:srgbClr val="960F6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2">
        <a:dk1>
          <a:srgbClr val="000000"/>
        </a:dk1>
        <a:lt1>
          <a:srgbClr val="FFFFFF"/>
        </a:lt1>
        <a:dk2>
          <a:srgbClr val="9AAE04"/>
        </a:dk2>
        <a:lt2>
          <a:srgbClr val="969696"/>
        </a:lt2>
        <a:accent1>
          <a:srgbClr val="205390"/>
        </a:accent1>
        <a:accent2>
          <a:srgbClr val="339966"/>
        </a:accent2>
        <a:accent3>
          <a:srgbClr val="FFFFFF"/>
        </a:accent3>
        <a:accent4>
          <a:srgbClr val="000000"/>
        </a:accent4>
        <a:accent5>
          <a:srgbClr val="ABB3C6"/>
        </a:accent5>
        <a:accent6>
          <a:srgbClr val="2D8A5C"/>
        </a:accent6>
        <a:hlink>
          <a:srgbClr val="1994A4"/>
        </a:hlink>
        <a:folHlink>
          <a:srgbClr val="0073C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rtada 3">
        <a:dk1>
          <a:srgbClr val="000000"/>
        </a:dk1>
        <a:lt1>
          <a:srgbClr val="FFFFFF"/>
        </a:lt1>
        <a:dk2>
          <a:srgbClr val="9AAE04"/>
        </a:dk2>
        <a:lt2>
          <a:srgbClr val="960F68"/>
        </a:lt2>
        <a:accent1>
          <a:srgbClr val="643269"/>
        </a:accent1>
        <a:accent2>
          <a:srgbClr val="E39F03"/>
        </a:accent2>
        <a:accent3>
          <a:srgbClr val="FFFFFF"/>
        </a:accent3>
        <a:accent4>
          <a:srgbClr val="000000"/>
        </a:accent4>
        <a:accent5>
          <a:srgbClr val="B8ADB9"/>
        </a:accent5>
        <a:accent6>
          <a:srgbClr val="CE9002"/>
        </a:accent6>
        <a:hlink>
          <a:srgbClr val="DDB322"/>
        </a:hlink>
        <a:folHlink>
          <a:srgbClr val="D7673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110621</TotalTime>
  <Words>163</Words>
  <Application>Microsoft Office PowerPoint</Application>
  <PresentationFormat>A4 (210 x 297 mm)</PresentationFormat>
  <Paragraphs>18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Wingdings</vt:lpstr>
      <vt:lpstr>Portada</vt:lpstr>
      <vt:lpstr>FORO POR EL DOCUMENTO ELECTRÓNICO  Piloto de Tramitación Automatizada de la Liquidación de las Tasas de  Ocupacion de Dominio Público</vt:lpstr>
      <vt:lpstr>Contenidos</vt:lpstr>
    </vt:vector>
  </TitlesOfParts>
  <Company>everis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 (arial 28, verde, minúsculas)</dc:title>
  <dc:creator>everis</dc:creator>
  <cp:lastModifiedBy>Hernández Díez Javier</cp:lastModifiedBy>
  <cp:revision>2811</cp:revision>
  <dcterms:created xsi:type="dcterms:W3CDTF">2006-12-22T10:38:39Z</dcterms:created>
  <dcterms:modified xsi:type="dcterms:W3CDTF">2019-02-04T15:33:25Z</dcterms:modified>
</cp:coreProperties>
</file>