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8" r:id="rId10"/>
    <p:sldId id="289" r:id="rId11"/>
    <p:sldId id="290" r:id="rId12"/>
    <p:sldId id="291" r:id="rId13"/>
    <p:sldId id="294" r:id="rId14"/>
    <p:sldId id="292" r:id="rId15"/>
    <p:sldId id="293" r:id="rId16"/>
    <p:sldId id="287" r:id="rId17"/>
    <p:sldId id="295" r:id="rId18"/>
    <p:sldId id="296" r:id="rId19"/>
    <p:sldId id="297" r:id="rId20"/>
    <p:sldId id="298" r:id="rId21"/>
    <p:sldId id="299" r:id="rId22"/>
    <p:sldId id="300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64" r:id="rId33"/>
    <p:sldId id="267" r:id="rId34"/>
    <p:sldId id="265" r:id="rId35"/>
    <p:sldId id="266" r:id="rId36"/>
    <p:sldId id="268" r:id="rId37"/>
    <p:sldId id="269" r:id="rId38"/>
    <p:sldId id="270" r:id="rId39"/>
    <p:sldId id="271" r:id="rId40"/>
    <p:sldId id="272" r:id="rId41"/>
    <p:sldId id="273" r:id="rId42"/>
    <p:sldId id="274" r:id="rId43"/>
    <p:sldId id="275" r:id="rId44"/>
    <p:sldId id="276" r:id="rId45"/>
    <p:sldId id="277" r:id="rId4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55568-D851-4351-B4E4-939EE25A3236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FDC74-C2E9-4D14-B0C2-B655CCBF6A0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860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4000" b="1" cap="all" baseline="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A58F6526-E0AD-44BD-AAEC-A22B75794DBF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5681EA5-A5BB-47B4-AAF7-1FEFD9F850DA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D4BF8A3-F7F2-489D-8D44-F9BA21F97A6B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1A47A365-DA51-476B-86CF-8F375B7B70EF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BFAE5D-1AE4-475F-88EF-44CB5866EFB6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bg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bg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bg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bg2"/>
              </a:solidFill>
              <a:latin typeface="Garamond" panose="02020404030301010803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A78ECA-1499-4E9D-AE33-80F397BFC2CC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3633F0F-B4A8-4BD1-908F-639551FFA813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FDCBEE0-2005-4695-B493-92B382B8072A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E2ADC5E-E666-4D7E-87AC-941F0542CCA4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56E1426-7B10-4A6C-AC23-3FEE6E99FD50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BEB7F24-5A66-458D-BC81-35929AB336A0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F550335-F432-48E3-8672-F9123BD89AD7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323014-6404-486A-AC9A-4B83BBE9C759}"/>
              </a:ext>
            </a:extLst>
          </p:cNvPr>
          <p:cNvSpPr txBox="1"/>
          <p:nvPr userDrawn="1"/>
        </p:nvSpPr>
        <p:spPr>
          <a:xfrm>
            <a:off x="8135888" y="-3797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F(d</a:t>
            </a:r>
            <a:r>
              <a:rPr lang="es-ES" sz="3200" kern="1200" baseline="300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e</a:t>
            </a:r>
            <a:r>
              <a:rPr lang="es-ES" sz="3200" kern="1200" dirty="0">
                <a:solidFill>
                  <a:schemeClr val="tx2"/>
                </a:solidFill>
                <a:effectLst>
                  <a:reflection blurRad="6350" stA="31000" endPos="35500" dir="5400000" sy="-90000" algn="bl"/>
                </a:effectLst>
                <a:latin typeface="Garamond" panose="02020404030301010803" pitchFamily="18" charset="0"/>
                <a:ea typeface="+mn-ea"/>
                <a:cs typeface="+mn-cs"/>
              </a:rPr>
              <a:t>)</a:t>
            </a:r>
            <a:endParaRPr lang="es-ES" sz="3200" dirty="0">
              <a:solidFill>
                <a:schemeClr val="tx2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5CB5684-390C-4FFB-901A-CD8E03E18F4D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1FD790A-CCF4-43C9-BA3B-038AC0F5E6A8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D87669D-2B6D-46FC-86EA-D7D303B6B354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DC57B70-93E9-4630-ACF0-CCF9B834B2CA}"/>
              </a:ext>
            </a:extLst>
          </p:cNvPr>
          <p:cNvSpPr/>
          <p:nvPr userDrawn="1"/>
        </p:nvSpPr>
        <p:spPr>
          <a:xfrm>
            <a:off x="1547664" y="0"/>
            <a:ext cx="2088232" cy="620688"/>
          </a:xfrm>
          <a:prstGeom prst="rect">
            <a:avLst/>
          </a:prstGeom>
          <a:solidFill>
            <a:srgbClr val="FFD3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1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528685"/>
            <a:ext cx="9144000" cy="3325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45310"/>
            <a:ext cx="28956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8A1B22B-ABD1-402A-A24B-BC23424A28F1}" type="datetimeFigureOut">
              <a:rPr lang="es-ES" smtClean="0"/>
              <a:pPr/>
              <a:t>13/06/2018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545310"/>
            <a:ext cx="41148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6545310"/>
            <a:ext cx="1066800" cy="2992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47E8612-6175-4B51-8664-593C5013FC6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Rectángulo"/>
          <p:cNvSpPr>
            <a:spLocks/>
          </p:cNvSpPr>
          <p:nvPr/>
        </p:nvSpPr>
        <p:spPr>
          <a:xfrm>
            <a:off x="2033337" y="0"/>
            <a:ext cx="7110663" cy="676800"/>
          </a:xfrm>
          <a:prstGeom prst="rect">
            <a:avLst/>
          </a:prstGeom>
          <a:solidFill>
            <a:srgbClr val="FFD30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68600" cy="676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dministracionelectronica.gob.es/ccd" TargetMode="External"/><Relationship Id="rId2" Type="http://schemas.openxmlformats.org/officeDocument/2006/relationships/hyperlink" Target="http://administracionelectronica.gob.es/lem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administracionelectronica.gob.es/re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tastro.meh.es/esp/referencia_catastral_1.asp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sz="3200" dirty="0"/>
              <a:t>2ª reunión </a:t>
            </a:r>
            <a:br>
              <a:rPr lang="es-ES_tradnl" sz="3200" dirty="0"/>
            </a:br>
            <a:r>
              <a:rPr lang="es-ES_tradnl" sz="3200" dirty="0"/>
              <a:t>del foro por el documento-e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/>
              <a:t>13 de junio de 2018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869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16" y="836712"/>
            <a:ext cx="8856984" cy="615280"/>
          </a:xfrm>
        </p:spPr>
        <p:txBody>
          <a:bodyPr>
            <a:normAutofit fontScale="90000"/>
          </a:bodyPr>
          <a:lstStyle/>
          <a:p>
            <a:r>
              <a:rPr lang="es-ES" dirty="0"/>
              <a:t>Orden del Día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4611B27-924C-4354-BD22-C3212A54C8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553505"/>
            <a:ext cx="7200800" cy="493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602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2E741B-A1BE-42AC-9BD5-5A46A77D5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1. Aprobación de Acta 15/2/2018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23435F-22B1-489F-A526-1F7923A7C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err="1"/>
              <a:t>Highlights</a:t>
            </a:r>
            <a:r>
              <a:rPr lang="es-ES_tradnl" dirty="0"/>
              <a:t>:</a:t>
            </a:r>
          </a:p>
          <a:p>
            <a:pPr lvl="1"/>
            <a:r>
              <a:rPr lang="es-ES_tradnl" dirty="0"/>
              <a:t>Nuevos servicios </a:t>
            </a:r>
            <a:r>
              <a:rPr lang="es-ES_tradnl" dirty="0" err="1"/>
              <a:t>Adm</a:t>
            </a:r>
            <a:r>
              <a:rPr lang="es-ES_tradnl" dirty="0"/>
              <a:t>. Electrónica</a:t>
            </a:r>
          </a:p>
          <a:p>
            <a:pPr lvl="2"/>
            <a:endParaRPr lang="es-ES_tradnl" dirty="0"/>
          </a:p>
          <a:p>
            <a:pPr lvl="2"/>
            <a:r>
              <a:rPr lang="es-ES_tradnl" dirty="0" err="1"/>
              <a:t>Reg.Electrónico</a:t>
            </a:r>
            <a:r>
              <a:rPr lang="es-ES_tradnl" dirty="0"/>
              <a:t> / </a:t>
            </a:r>
            <a:r>
              <a:rPr lang="es-ES_tradnl" dirty="0" err="1"/>
              <a:t>Notificacion</a:t>
            </a:r>
            <a:r>
              <a:rPr lang="es-ES_tradnl" dirty="0"/>
              <a:t> Electrónica / Contactos / </a:t>
            </a:r>
            <a:r>
              <a:rPr lang="es-ES_tradnl" dirty="0" err="1"/>
              <a:t>DirE</a:t>
            </a:r>
            <a:endParaRPr lang="es-ES_tradnl" dirty="0"/>
          </a:p>
          <a:p>
            <a:pPr lvl="2"/>
            <a:r>
              <a:rPr lang="es-ES_tradnl" dirty="0"/>
              <a:t>Resolución de realización de pruebas de integración</a:t>
            </a:r>
          </a:p>
          <a:p>
            <a:pPr lvl="2"/>
            <a:r>
              <a:rPr lang="es-ES_tradnl" dirty="0"/>
              <a:t>Intercambios de Ficheros por referencias</a:t>
            </a:r>
          </a:p>
          <a:p>
            <a:pPr lvl="3"/>
            <a:endParaRPr lang="es-ES_tradnl" dirty="0"/>
          </a:p>
          <a:p>
            <a:pPr lvl="1"/>
            <a:r>
              <a:rPr lang="es-ES_tradnl" dirty="0"/>
              <a:t>Trabajos resultantes de la reunión</a:t>
            </a:r>
          </a:p>
          <a:p>
            <a:pPr lvl="1"/>
            <a:endParaRPr lang="es-ES_tradnl" dirty="0"/>
          </a:p>
          <a:p>
            <a:pPr lvl="2"/>
            <a:r>
              <a:rPr lang="es-ES_tradnl" dirty="0"/>
              <a:t>Modificación de especificaciones de Intercambio de ficheros por referencias, tales como la inclusión de “hash”</a:t>
            </a:r>
          </a:p>
          <a:p>
            <a:pPr lvl="2"/>
            <a:r>
              <a:rPr lang="es-ES_tradnl" dirty="0"/>
              <a:t>Liquidación Tasas de Ocupación de Dominio Público</a:t>
            </a:r>
          </a:p>
          <a:p>
            <a:pPr lvl="2"/>
            <a:r>
              <a:rPr lang="es-ES_tradnl" dirty="0"/>
              <a:t>Expedientes de Obra Nueva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9788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A0A33C-3620-42B1-AC78-F8FD00A7B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2. Tramitación Automatizada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DE62F8-7A71-4047-B05B-8A924B141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ES" b="1" dirty="0">
                <a:solidFill>
                  <a:schemeClr val="tx2">
                    <a:lumMod val="75000"/>
                  </a:schemeClr>
                </a:solidFill>
              </a:rPr>
              <a:t>Proyecto Real Decreto desarrollo Ley 39/2015 y Ley 40/2015</a:t>
            </a:r>
            <a:r>
              <a:rPr lang="es-ES" dirty="0"/>
              <a:t> </a:t>
            </a:r>
          </a:p>
          <a:p>
            <a:pPr>
              <a:buNone/>
            </a:pPr>
            <a:endParaRPr lang="es-ES" dirty="0"/>
          </a:p>
          <a:p>
            <a:r>
              <a:rPr lang="es-ES" b="1" dirty="0"/>
              <a:t>Artículo 9. </a:t>
            </a:r>
            <a:r>
              <a:rPr lang="es-ES" b="1" i="1" dirty="0"/>
              <a:t>Actuación administrativa.</a:t>
            </a:r>
          </a:p>
          <a:p>
            <a:pPr marL="457200" indent="-457200">
              <a:buNone/>
            </a:pPr>
            <a:r>
              <a:rPr lang="es-ES" dirty="0"/>
              <a:t>Con arreglo a los medios materiales disponibles, la forma de tramitación para llevar a cabo una actuación administrativa deberá seguir el siguiente </a:t>
            </a:r>
            <a:r>
              <a:rPr lang="es-ES" b="1" dirty="0"/>
              <a:t>orden de prelación</a:t>
            </a:r>
            <a:r>
              <a:rPr lang="es-ES" dirty="0"/>
              <a:t>:</a:t>
            </a:r>
          </a:p>
          <a:p>
            <a:pPr marL="457200" indent="-457200">
              <a:buNone/>
            </a:pPr>
            <a:endParaRPr lang="es-ES" dirty="0"/>
          </a:p>
          <a:p>
            <a:pPr marL="457200" indent="-457200">
              <a:buNone/>
            </a:pPr>
            <a:r>
              <a:rPr lang="es-ES" b="1" dirty="0"/>
              <a:t>a) Automatizada</a:t>
            </a:r>
            <a:r>
              <a:rPr lang="es-ES" dirty="0"/>
              <a:t>: cuando los criterios en los que se fundamente la decisión puedan ser objeto de </a:t>
            </a:r>
            <a:r>
              <a:rPr lang="es-ES" u="sng" dirty="0"/>
              <a:t>tratamiento informatizado </a:t>
            </a:r>
            <a:r>
              <a:rPr lang="es-ES" dirty="0"/>
              <a:t>en relación con la información de soporte de la misma, no siendo necesaria la intervención directa de un empleado público.</a:t>
            </a:r>
          </a:p>
          <a:p>
            <a:pPr marL="457200" indent="-457200">
              <a:buNone/>
            </a:pPr>
            <a:r>
              <a:rPr lang="es-ES" b="1" dirty="0"/>
              <a:t>b) Colectiva</a:t>
            </a:r>
            <a:r>
              <a:rPr lang="es-ES" dirty="0"/>
              <a:t>: cuando el análisis de la información que de soporte a la decisión permita calificar a los expedientes mediante atributos que sirvan de base para que el empleado público pueda realizar la </a:t>
            </a:r>
            <a:r>
              <a:rPr lang="es-ES" u="sng" dirty="0"/>
              <a:t>actuación sobre un colectivo de expedientes con atributos comunes</a:t>
            </a:r>
            <a:r>
              <a:rPr lang="es-ES" dirty="0"/>
              <a:t>.</a:t>
            </a:r>
          </a:p>
          <a:p>
            <a:pPr marL="457200" indent="-457200">
              <a:buNone/>
            </a:pPr>
            <a:r>
              <a:rPr lang="es-ES" b="1" dirty="0"/>
              <a:t>c) Individual</a:t>
            </a:r>
            <a:r>
              <a:rPr lang="es-ES" dirty="0"/>
              <a:t>: cuando no sea posible analizar informáticamente el contenido de la información de soporte a la decisión, porque </a:t>
            </a:r>
            <a:r>
              <a:rPr lang="es-ES" u="sng" dirty="0"/>
              <a:t>no se pueda traducir a una regla de tramitación automatizada</a:t>
            </a:r>
            <a:r>
              <a:rPr lang="es-ES" dirty="0"/>
              <a:t> o a un atributo que clasifique el expediente para su tramitación colectiva o bien porque las condiciones del expediente así lo aconsejen, será necesario aplicar los criterios de decisión de forma individualizada.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6752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6C741-B031-4D75-9349-F9EA3B454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2.1. </a:t>
            </a:r>
            <a:r>
              <a:rPr lang="es-ES_tradnl" dirty="0" err="1"/>
              <a:t>Building</a:t>
            </a:r>
            <a:r>
              <a:rPr lang="es-ES_tradnl" dirty="0"/>
              <a:t> Blocks</a:t>
            </a:r>
            <a:endParaRPr lang="es-E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BFEFBB6-5DB3-44AE-8225-F8B959EEC7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00" y="1484313"/>
            <a:ext cx="6713600" cy="4876800"/>
          </a:xfrm>
        </p:spPr>
      </p:pic>
    </p:spTree>
    <p:extLst>
      <p:ext uri="{BB962C8B-B14F-4D97-AF65-F5344CB8AC3E}">
        <p14:creationId xmlns:p14="http://schemas.microsoft.com/office/powerpoint/2010/main" val="3097885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237E5-0033-4B0D-88F3-03930B40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2.2. Notificación Automatizada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BDAE68-010A-44EA-857E-377940399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  <a:p>
            <a:r>
              <a:rPr lang="es-ES_tradnl" dirty="0">
                <a:hlinkClick r:id="rId2"/>
              </a:rPr>
              <a:t>h</a:t>
            </a:r>
            <a:r>
              <a:rPr lang="es-ES" dirty="0">
                <a:hlinkClick r:id="rId2"/>
              </a:rPr>
              <a:t>ttp://administracionelectronica.Gob.es/lema</a:t>
            </a:r>
            <a:endParaRPr lang="es-ES" dirty="0"/>
          </a:p>
          <a:p>
            <a:endParaRPr lang="es-ES_tradnl" dirty="0"/>
          </a:p>
          <a:p>
            <a:r>
              <a:rPr lang="es-ES_tradnl" dirty="0">
                <a:hlinkClick r:id="rId3"/>
              </a:rPr>
              <a:t>h</a:t>
            </a:r>
            <a:r>
              <a:rPr lang="es-ES" dirty="0">
                <a:hlinkClick r:id="rId3"/>
              </a:rPr>
              <a:t>ttp://administracionelectronica.Gob.es/ccd</a:t>
            </a:r>
            <a:r>
              <a:rPr lang="es-ES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9969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237E5-0033-4B0D-88F3-03930B40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2.3. Registro Electrónico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BDAE68-010A-44EA-857E-377940399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r>
              <a:rPr lang="es-ES_tradnl" dirty="0">
                <a:hlinkClick r:id="rId2"/>
              </a:rPr>
              <a:t>h</a:t>
            </a:r>
            <a:r>
              <a:rPr lang="es-ES" dirty="0">
                <a:hlinkClick r:id="rId2"/>
              </a:rPr>
              <a:t>ttp://administracionelectronica.Gob.es/rec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4747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10F17-1A2E-41B8-A8A7-A6E6B549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2.4. Grupos de Trabajo de </a:t>
            </a:r>
            <a:r>
              <a:rPr lang="es-ES_tradnl" dirty="0" err="1"/>
              <a:t>G.Doc</a:t>
            </a:r>
            <a:r>
              <a:rPr lang="es-ES_tradnl" dirty="0"/>
              <a:t>.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F88877-D2B1-478C-9887-FC369935B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  <a:p>
            <a:r>
              <a:rPr lang="es-ES_tradnl" dirty="0"/>
              <a:t>En la reunión de 15 de febrero se organizaron un conjunto de Equipos de Trabajo con el objetivo de concretar lo necesario para llevar a cabo la tramitación automatizada mediante:</a:t>
            </a:r>
          </a:p>
          <a:p>
            <a:endParaRPr lang="es-ES_tradnl" dirty="0"/>
          </a:p>
          <a:p>
            <a:pPr lvl="1"/>
            <a:r>
              <a:rPr lang="es-ES_tradnl" dirty="0"/>
              <a:t>Modelización de Vocabulario Común</a:t>
            </a:r>
          </a:p>
          <a:p>
            <a:pPr lvl="1"/>
            <a:r>
              <a:rPr lang="es-ES_tradnl" dirty="0" err="1"/>
              <a:t>Modelízación</a:t>
            </a:r>
            <a:r>
              <a:rPr lang="es-ES_tradnl" dirty="0"/>
              <a:t> de Evidencias Electrónicas</a:t>
            </a:r>
          </a:p>
          <a:p>
            <a:pPr lvl="1"/>
            <a:r>
              <a:rPr lang="es-ES_tradnl" dirty="0"/>
              <a:t>Modelización de Documentos Estructurados Sectoriales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3468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848" y="4196680"/>
            <a:ext cx="7848600" cy="1752600"/>
          </a:xfrm>
        </p:spPr>
        <p:txBody>
          <a:bodyPr>
            <a:normAutofit/>
          </a:bodyPr>
          <a:lstStyle/>
          <a:p>
            <a:pPr algn="r"/>
            <a:r>
              <a:rPr lang="es-ES_tradnl" sz="3400" b="1" dirty="0"/>
              <a:t>Grupo de trabajo:</a:t>
            </a:r>
          </a:p>
          <a:p>
            <a:pPr algn="r"/>
            <a:r>
              <a:rPr lang="es-ES_tradnl" sz="3400" b="1" dirty="0"/>
              <a:t>Modelos de metadatos comunes</a:t>
            </a:r>
            <a:endParaRPr lang="es-ES" sz="3400" b="1" dirty="0"/>
          </a:p>
        </p:txBody>
      </p:sp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5700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16" y="836712"/>
            <a:ext cx="8856984" cy="615280"/>
          </a:xfrm>
        </p:spPr>
        <p:txBody>
          <a:bodyPr>
            <a:normAutofit fontScale="90000"/>
          </a:bodyPr>
          <a:lstStyle/>
          <a:p>
            <a:r>
              <a:rPr lang="es-ES" dirty="0"/>
              <a:t>Equipo de trabajo: Metadatos comunes (EMC)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r>
              <a:rPr lang="es-ES" b="1" dirty="0">
                <a:solidFill>
                  <a:schemeClr val="tx2">
                    <a:lumMod val="75000"/>
                  </a:schemeClr>
                </a:solidFill>
              </a:rPr>
              <a:t>Proyecto Real Decreto desarrollo Ley 39/2015 y Ley 40/2015</a:t>
            </a:r>
            <a:r>
              <a:rPr lang="es-ES" dirty="0"/>
              <a:t> </a:t>
            </a:r>
          </a:p>
          <a:p>
            <a:pPr>
              <a:buNone/>
            </a:pPr>
            <a:endParaRPr lang="es-ES" dirty="0"/>
          </a:p>
          <a:p>
            <a:r>
              <a:rPr lang="es-ES" b="1" dirty="0"/>
              <a:t>Artículo 9. </a:t>
            </a:r>
            <a:r>
              <a:rPr lang="es-ES" b="1" i="1" dirty="0"/>
              <a:t>Actuación administrativa.</a:t>
            </a:r>
          </a:p>
          <a:p>
            <a:pPr marL="457200" indent="-457200">
              <a:buNone/>
            </a:pPr>
            <a:r>
              <a:rPr lang="es-ES" sz="2300" dirty="0"/>
              <a:t>Con arreglo a los medios materiales disponibles, la forma de tramitación para llevar a cabo una actuación administrativa deberá seguir el siguiente </a:t>
            </a:r>
            <a:r>
              <a:rPr lang="es-ES" sz="2300" b="1" dirty="0"/>
              <a:t>orden de prelación</a:t>
            </a:r>
            <a:r>
              <a:rPr lang="es-ES" sz="2300" dirty="0"/>
              <a:t>:</a:t>
            </a:r>
          </a:p>
          <a:p>
            <a:pPr marL="457200" indent="-457200">
              <a:buNone/>
            </a:pPr>
            <a:endParaRPr lang="es-ES" sz="2300" dirty="0"/>
          </a:p>
          <a:p>
            <a:pPr marL="457200" indent="-457200">
              <a:buNone/>
            </a:pPr>
            <a:r>
              <a:rPr lang="es-ES" sz="2300" b="1" dirty="0"/>
              <a:t>a) Automatizada</a:t>
            </a:r>
            <a:r>
              <a:rPr lang="es-ES" sz="2300" dirty="0"/>
              <a:t>: cuando los criterios en los que se fundamente la decisión puedan ser objeto de </a:t>
            </a:r>
            <a:r>
              <a:rPr lang="es-ES" sz="2300" u="sng" dirty="0"/>
              <a:t>tratamiento informatizado </a:t>
            </a:r>
            <a:r>
              <a:rPr lang="es-ES" sz="2300" dirty="0"/>
              <a:t>en relación con la información de soporte de la misma, no siendo necesaria la intervención directa de un empleado público.</a:t>
            </a:r>
          </a:p>
          <a:p>
            <a:pPr marL="457200" indent="-457200">
              <a:buNone/>
            </a:pPr>
            <a:r>
              <a:rPr lang="es-ES" sz="2300" b="1" dirty="0"/>
              <a:t>b) Colectiva</a:t>
            </a:r>
            <a:r>
              <a:rPr lang="es-ES" sz="2300" dirty="0"/>
              <a:t>: cuando el análisis de la información que de soporte a la decisión permita calificar a los expedientes mediante atributos que sirvan de base para que el empleado público pueda realizar la </a:t>
            </a:r>
            <a:r>
              <a:rPr lang="es-ES" sz="2300" u="sng" dirty="0"/>
              <a:t>actuación sobre un colectivo de expedientes con atributos comunes</a:t>
            </a:r>
            <a:r>
              <a:rPr lang="es-ES" sz="2300" dirty="0"/>
              <a:t>.</a:t>
            </a:r>
          </a:p>
          <a:p>
            <a:pPr marL="457200" indent="-457200">
              <a:buNone/>
            </a:pPr>
            <a:r>
              <a:rPr lang="es-ES" sz="2300" b="1" dirty="0"/>
              <a:t>c) Individual</a:t>
            </a:r>
            <a:r>
              <a:rPr lang="es-ES" sz="2300" dirty="0"/>
              <a:t>: cuando no sea posible analizar informáticamente el contenido de la información de soporte a la decisión, porque </a:t>
            </a:r>
            <a:r>
              <a:rPr lang="es-ES" sz="2300" u="sng" dirty="0"/>
              <a:t>no se pueda traducir a una regla de tramitación automatizada</a:t>
            </a:r>
            <a:r>
              <a:rPr lang="es-ES" sz="2300" dirty="0"/>
              <a:t> o a un atributo que clasifique el expediente para su tramitación colectiva o bien porque las condiciones del expediente así lo aconsejen, será necesario aplicar los criterios de decisión de forma individualizada.</a:t>
            </a:r>
          </a:p>
          <a:p>
            <a:pPr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3696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36712"/>
            <a:ext cx="8579296" cy="615280"/>
          </a:xfrm>
        </p:spPr>
        <p:txBody>
          <a:bodyPr>
            <a:normAutofit fontScale="90000"/>
          </a:bodyPr>
          <a:lstStyle/>
          <a:p>
            <a:r>
              <a:rPr lang="es-ES" dirty="0"/>
              <a:t>Equipo de trabajo: Metadatos comunes (EMC)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660776"/>
          </a:xfrm>
        </p:spPr>
        <p:txBody>
          <a:bodyPr>
            <a:normAutofit/>
          </a:bodyPr>
          <a:lstStyle/>
          <a:p>
            <a:r>
              <a:rPr lang="es-ES" b="1" dirty="0"/>
              <a:t>Objetivos</a:t>
            </a:r>
          </a:p>
          <a:p>
            <a:pPr lvl="1"/>
            <a:r>
              <a:rPr lang="es-ES" dirty="0"/>
              <a:t>Definir vocabularios comunes para Interesado / Representante / Procedimiento / etc.</a:t>
            </a:r>
          </a:p>
          <a:p>
            <a:pPr lvl="1"/>
            <a:r>
              <a:rPr lang="es-ES" dirty="0"/>
              <a:t>Definir conversión de vocabularios </a:t>
            </a:r>
          </a:p>
          <a:p>
            <a:endParaRPr lang="es-ES" dirty="0"/>
          </a:p>
          <a:p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115616" y="3645024"/>
          <a:ext cx="6768752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7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1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Negocio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Esquema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Archivo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eEMGDE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Comunes (Interesado,</a:t>
                      </a:r>
                      <a:r>
                        <a:rPr lang="es-ES" baseline="0" dirty="0"/>
                        <a:t> Representante, Procedimiento, Trámite, </a:t>
                      </a:r>
                      <a:r>
                        <a:rPr lang="es-ES" baseline="0" dirty="0" err="1"/>
                        <a:t>Ud</a:t>
                      </a:r>
                      <a:r>
                        <a:rPr lang="es-ES" baseline="0" dirty="0"/>
                        <a:t> </a:t>
                      </a:r>
                      <a:r>
                        <a:rPr lang="es-ES" baseline="0" dirty="0" err="1"/>
                        <a:t>Admva</a:t>
                      </a:r>
                      <a:r>
                        <a:rPr lang="es-ES" baseline="0" dirty="0"/>
                        <a:t>…)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eEMC</a:t>
                      </a:r>
                      <a:endParaRPr lang="es-ES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Obras (Sectorial)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eEMO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Sanidad (Sectorial)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eEMS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Otros… (Sectorial)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4 Flecha abajo"/>
          <p:cNvSpPr/>
          <p:nvPr/>
        </p:nvSpPr>
        <p:spPr>
          <a:xfrm rot="1813507">
            <a:off x="6934775" y="3176190"/>
            <a:ext cx="552018" cy="15259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5524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36712"/>
            <a:ext cx="8579296" cy="615280"/>
          </a:xfrm>
        </p:spPr>
        <p:txBody>
          <a:bodyPr>
            <a:normAutofit fontScale="90000"/>
          </a:bodyPr>
          <a:lstStyle/>
          <a:p>
            <a:r>
              <a:rPr lang="es-ES" dirty="0"/>
              <a:t>Equipo de trabajo: Metadatos comunes (EMC)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7637190" cy="434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340768"/>
            <a:ext cx="6121921" cy="3048568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8" name="7 Flecha derecha"/>
          <p:cNvSpPr/>
          <p:nvPr/>
        </p:nvSpPr>
        <p:spPr>
          <a:xfrm rot="20156472">
            <a:off x="3545542" y="4435785"/>
            <a:ext cx="79208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8801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92696"/>
            <a:ext cx="8579296" cy="615280"/>
          </a:xfrm>
        </p:spPr>
        <p:txBody>
          <a:bodyPr>
            <a:normAutofit fontScale="90000"/>
          </a:bodyPr>
          <a:lstStyle/>
          <a:p>
            <a:r>
              <a:rPr lang="es-ES" dirty="0"/>
              <a:t>Esquema Metadatos Comunes (EMC)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39552" y="2348880"/>
            <a:ext cx="30963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pPr>
              <a:buFont typeface="Arial" pitchFamily="34" charset="0"/>
              <a:buChar char="•"/>
            </a:pPr>
            <a:r>
              <a:rPr lang="es-ES" dirty="0"/>
              <a:t> Documento ENI tendría metadatos mínimos obligatorios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 Podría contener metadatos adicionales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 La etiqueta “Contenido” del documento ENI incluiría un documento sectorial estructurado/normalizado.</a:t>
            </a:r>
          </a:p>
          <a:p>
            <a:pPr>
              <a:buFont typeface="Arial" pitchFamily="34" charset="0"/>
              <a:buChar char="•"/>
            </a:pPr>
            <a:r>
              <a:rPr lang="es-ES" dirty="0"/>
              <a:t> </a:t>
            </a:r>
            <a:r>
              <a:rPr lang="es-ES" dirty="0" err="1"/>
              <a:t>Ej</a:t>
            </a:r>
            <a:r>
              <a:rPr lang="es-ES" dirty="0"/>
              <a:t>: Tasa Ocupación Dominio Público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772816"/>
            <a:ext cx="489585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539552" y="1412776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Ejemplo 2: Documento Sectorial normalizado incluido como contenido en documento ENI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37604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/>
              <a:t>Equipo de trabajo: Metadatos comunes (EMC)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876800"/>
          </a:xfrm>
        </p:spPr>
        <p:txBody>
          <a:bodyPr>
            <a:normAutofit/>
          </a:bodyPr>
          <a:lstStyle/>
          <a:p>
            <a:r>
              <a:rPr lang="es-ES" dirty="0"/>
              <a:t>Plazos</a:t>
            </a:r>
          </a:p>
          <a:p>
            <a:pPr lvl="1"/>
            <a:r>
              <a:rPr lang="es-ES" b="1" dirty="0"/>
              <a:t>Junio/Julio 2018:</a:t>
            </a:r>
          </a:p>
          <a:p>
            <a:pPr lvl="2"/>
            <a:r>
              <a:rPr lang="es-ES" dirty="0"/>
              <a:t>Propuesta de diccionario de metadatos de Interesado y Representante</a:t>
            </a:r>
          </a:p>
          <a:p>
            <a:pPr lvl="2"/>
            <a:r>
              <a:rPr lang="es-ES" dirty="0"/>
              <a:t>Propuesta de diccionario para Trámite, Procedimiento, Unidad Administrativa</a:t>
            </a:r>
          </a:p>
          <a:p>
            <a:pPr lvl="2">
              <a:buNone/>
            </a:pPr>
            <a:endParaRPr lang="es-ES" dirty="0"/>
          </a:p>
          <a:p>
            <a:pPr lvl="1"/>
            <a:r>
              <a:rPr lang="es-ES" b="1" dirty="0"/>
              <a:t>Septiembre/Octubre 2018:</a:t>
            </a:r>
          </a:p>
          <a:p>
            <a:pPr lvl="2"/>
            <a:r>
              <a:rPr lang="es-ES" dirty="0"/>
              <a:t>Publicar /proponer un </a:t>
            </a:r>
            <a:r>
              <a:rPr lang="es-ES" dirty="0" err="1"/>
              <a:t>conversor</a:t>
            </a:r>
            <a:r>
              <a:rPr lang="es-ES" dirty="0"/>
              <a:t> de metadatos de interoperabilidad comunes:</a:t>
            </a:r>
          </a:p>
          <a:p>
            <a:pPr lvl="3"/>
            <a:r>
              <a:rPr lang="es-ES" dirty="0"/>
              <a:t>Documento-e</a:t>
            </a:r>
          </a:p>
          <a:p>
            <a:pPr lvl="3"/>
            <a:r>
              <a:rPr lang="es-ES" dirty="0"/>
              <a:t>Expediente-e</a:t>
            </a:r>
          </a:p>
          <a:p>
            <a:pPr lvl="3"/>
            <a:r>
              <a:rPr lang="es-ES" dirty="0"/>
              <a:t>Registro-e</a:t>
            </a:r>
          </a:p>
          <a:p>
            <a:pPr lvl="3"/>
            <a:r>
              <a:rPr lang="es-ES" dirty="0" err="1"/>
              <a:t>eEMGDE</a:t>
            </a:r>
            <a:endParaRPr lang="es-ES" dirty="0"/>
          </a:p>
          <a:p>
            <a:pPr lvl="3"/>
            <a:r>
              <a:rPr lang="es-ES" dirty="0"/>
              <a:t>Otros de uso común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4990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908720"/>
            <a:ext cx="9036496" cy="471264"/>
          </a:xfrm>
        </p:spPr>
        <p:txBody>
          <a:bodyPr>
            <a:normAutofit fontScale="90000"/>
          </a:bodyPr>
          <a:lstStyle/>
          <a:p>
            <a:r>
              <a:rPr lang="es-ES" dirty="0"/>
              <a:t>Equipo de trabajo: Metadatos comunes (EMC)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060848"/>
            <a:ext cx="3960440" cy="4444752"/>
          </a:xfrm>
        </p:spPr>
        <p:txBody>
          <a:bodyPr>
            <a:normAutofit/>
          </a:bodyPr>
          <a:lstStyle/>
          <a:p>
            <a:r>
              <a:rPr lang="es-ES" dirty="0"/>
              <a:t>Evolución de los trabajos</a:t>
            </a:r>
          </a:p>
          <a:p>
            <a:pPr>
              <a:buNone/>
            </a:pPr>
            <a:endParaRPr lang="es-ES" dirty="0"/>
          </a:p>
          <a:p>
            <a:pPr lvl="1"/>
            <a:r>
              <a:rPr lang="es-ES" dirty="0"/>
              <a:t>Creado equipo de trabajo (CCAA, Diputaciones, Ayuntamientos, Ministerios)</a:t>
            </a:r>
          </a:p>
          <a:p>
            <a:pPr lvl="1">
              <a:buNone/>
            </a:pPr>
            <a:endParaRPr lang="es-ES" dirty="0"/>
          </a:p>
          <a:p>
            <a:pPr lvl="1"/>
            <a:r>
              <a:rPr lang="es-ES" dirty="0"/>
              <a:t>Iniciado Borrador de Esquema de metadatos comunes</a:t>
            </a:r>
          </a:p>
          <a:p>
            <a:pPr lvl="2">
              <a:buNone/>
            </a:pPr>
            <a:endParaRPr lang="es-ES" dirty="0"/>
          </a:p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2564904"/>
            <a:ext cx="4533603" cy="299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3432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848" y="4196680"/>
            <a:ext cx="7848600" cy="1752600"/>
          </a:xfrm>
        </p:spPr>
        <p:txBody>
          <a:bodyPr>
            <a:normAutofit/>
          </a:bodyPr>
          <a:lstStyle/>
          <a:p>
            <a:pPr algn="r"/>
            <a:r>
              <a:rPr lang="es-ES_tradnl" sz="3400" b="1" dirty="0"/>
              <a:t>Grupo de trabajo:</a:t>
            </a:r>
          </a:p>
          <a:p>
            <a:pPr algn="r"/>
            <a:r>
              <a:rPr lang="es-ES_tradnl" sz="3400" b="1" dirty="0"/>
              <a:t>Modelos de evidencias electrónicas</a:t>
            </a:r>
            <a:endParaRPr lang="es-ES" sz="3400" b="1" dirty="0"/>
          </a:p>
        </p:txBody>
      </p:sp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0641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Contenidos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es-ES_tradnl" dirty="0"/>
          </a:p>
          <a:p>
            <a:pPr marL="457200" indent="-457200">
              <a:buFont typeface="+mj-lt"/>
              <a:buAutoNum type="arabicPeriod"/>
            </a:pPr>
            <a:r>
              <a:rPr lang="es-ES" sz="2800" dirty="0">
                <a:solidFill>
                  <a:schemeClr val="tx2"/>
                </a:solidFill>
              </a:rPr>
              <a:t>Introducción, objeto y ámbito del grupo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800" dirty="0">
                <a:solidFill>
                  <a:schemeClr val="tx2"/>
                </a:solidFill>
              </a:rPr>
              <a:t>Modo de trabajo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800" dirty="0">
                <a:solidFill>
                  <a:schemeClr val="tx2"/>
                </a:solidFill>
              </a:rPr>
              <a:t>Propuesta calendario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800" dirty="0">
                <a:solidFill>
                  <a:schemeClr val="tx2"/>
                </a:solidFill>
              </a:rPr>
              <a:t>Distribución de trabajos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800" dirty="0">
                <a:solidFill>
                  <a:schemeClr val="tx2"/>
                </a:solidFill>
              </a:rPr>
              <a:t>Ruegos y preguntas</a:t>
            </a:r>
            <a:endParaRPr lang="es-E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88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1738342"/>
          </a:xfrm>
        </p:spPr>
        <p:txBody>
          <a:bodyPr>
            <a:normAutofit fontScale="77500" lnSpcReduction="20000"/>
          </a:bodyPr>
          <a:lstStyle/>
          <a:p>
            <a:pPr marL="274320" lvl="1" indent="0" algn="just">
              <a:buNone/>
            </a:pPr>
            <a:r>
              <a:rPr lang="es-ES" sz="1600" b="1" dirty="0">
                <a:solidFill>
                  <a:schemeClr val="tx2"/>
                </a:solidFill>
              </a:rPr>
              <a:t>EVIDENCIA</a:t>
            </a:r>
            <a:r>
              <a:rPr lang="es-ES" sz="1600" dirty="0">
                <a:solidFill>
                  <a:schemeClr val="tx2"/>
                </a:solidFill>
              </a:rPr>
              <a:t> (RAE): </a:t>
            </a:r>
          </a:p>
          <a:p>
            <a:pPr marL="274320" lvl="1" indent="0" algn="just">
              <a:buNone/>
            </a:pPr>
            <a:r>
              <a:rPr lang="es-ES" sz="1600" dirty="0">
                <a:solidFill>
                  <a:schemeClr val="tx2"/>
                </a:solidFill>
              </a:rPr>
              <a:t>Def.1.- “Certeza clara y manifiesta de la que no se puede dudar”</a:t>
            </a:r>
          </a:p>
          <a:p>
            <a:pPr marL="274320" lvl="1" indent="0" algn="just">
              <a:buNone/>
            </a:pPr>
            <a:r>
              <a:rPr lang="es-ES" sz="1600" dirty="0">
                <a:solidFill>
                  <a:schemeClr val="tx2"/>
                </a:solidFill>
              </a:rPr>
              <a:t>Def.2.- “Prueba determinante en un proceso” </a:t>
            </a:r>
          </a:p>
          <a:p>
            <a:pPr marL="274320" lvl="1" indent="0" algn="just">
              <a:buNone/>
            </a:pPr>
            <a:endParaRPr lang="es-ES" sz="16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600" b="1" dirty="0">
                <a:solidFill>
                  <a:schemeClr val="tx2"/>
                </a:solidFill>
              </a:rPr>
              <a:t>EVIDENCIA ELECTRÓNICA</a:t>
            </a:r>
            <a:r>
              <a:rPr lang="es-ES" sz="1600" dirty="0">
                <a:solidFill>
                  <a:schemeClr val="tx2"/>
                </a:solidFill>
              </a:rPr>
              <a:t>: dato digital derivado de la actividad que es almacenado o ha sido transmitido y tiene la función de servir como prueba (Base de datos, ficheros </a:t>
            </a:r>
            <a:r>
              <a:rPr lang="es-ES" sz="1600" dirty="0" err="1">
                <a:solidFill>
                  <a:schemeClr val="tx2"/>
                </a:solidFill>
              </a:rPr>
              <a:t>logs</a:t>
            </a:r>
            <a:r>
              <a:rPr lang="es-ES" sz="1600" dirty="0">
                <a:solidFill>
                  <a:schemeClr val="tx2"/>
                </a:solidFill>
              </a:rPr>
              <a:t>, modelos de intercambio etc.)</a:t>
            </a:r>
          </a:p>
          <a:p>
            <a:pPr marL="274320" lvl="1" indent="0" algn="just">
              <a:buNone/>
            </a:pPr>
            <a:endParaRPr lang="es-ES" sz="16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600" b="1" dirty="0">
                <a:solidFill>
                  <a:schemeClr val="tx2"/>
                </a:solidFill>
              </a:rPr>
              <a:t>CONTEXTO:</a:t>
            </a:r>
          </a:p>
          <a:p>
            <a:pPr marL="274320" lvl="1" indent="0" algn="just">
              <a:buNone/>
            </a:pPr>
            <a:endParaRPr lang="es-ES" sz="19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endParaRPr lang="es-ES" sz="1200" b="1" dirty="0">
              <a:solidFill>
                <a:schemeClr val="tx2"/>
              </a:solidFill>
            </a:endParaRPr>
          </a:p>
          <a:p>
            <a:pPr marL="731520" lvl="1" indent="-457200" algn="just">
              <a:buFont typeface="+mj-lt"/>
              <a:buAutoNum type="alphaLcPeriod"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>
              <a:buNone/>
            </a:pPr>
            <a:endParaRPr lang="es-ES" dirty="0">
              <a:solidFill>
                <a:schemeClr val="tx2"/>
              </a:solidFill>
            </a:endParaRPr>
          </a:p>
          <a:p>
            <a:pPr marL="731520" lvl="1" indent="-457200">
              <a:buFont typeface="+mj-lt"/>
              <a:buAutoNum type="arabicPeriod"/>
            </a:pP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B834D99-B8F8-4B88-BF40-FF49E2A1867D}"/>
              </a:ext>
            </a:extLst>
          </p:cNvPr>
          <p:cNvSpPr txBox="1">
            <a:spLocks/>
          </p:cNvSpPr>
          <p:nvPr/>
        </p:nvSpPr>
        <p:spPr>
          <a:xfrm>
            <a:off x="1403648" y="44624"/>
            <a:ext cx="7668852" cy="61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Introducción, objeto y ámbito del grupo</a:t>
            </a:r>
          </a:p>
        </p:txBody>
      </p:sp>
      <p:pic>
        <p:nvPicPr>
          <p:cNvPr id="5" name="Imagen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47062"/>
            <a:ext cx="6408712" cy="3734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5818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16496"/>
            <a:ext cx="8229600" cy="3364632"/>
          </a:xfrm>
        </p:spPr>
        <p:txBody>
          <a:bodyPr>
            <a:normAutofit/>
          </a:bodyPr>
          <a:lstStyle/>
          <a:p>
            <a:pPr marL="274320" lvl="1" indent="0" algn="just">
              <a:buNone/>
            </a:pPr>
            <a:r>
              <a:rPr lang="es-ES" sz="1800" b="1" dirty="0">
                <a:solidFill>
                  <a:schemeClr val="tx2"/>
                </a:solidFill>
              </a:rPr>
              <a:t>OBJETO</a:t>
            </a:r>
            <a:r>
              <a:rPr lang="es-ES" sz="1800" dirty="0">
                <a:solidFill>
                  <a:schemeClr val="tx2"/>
                </a:solidFill>
              </a:rPr>
              <a:t> </a:t>
            </a:r>
          </a:p>
          <a:p>
            <a:pPr marL="274320" lvl="1" indent="0" algn="just">
              <a:buNone/>
            </a:pPr>
            <a:r>
              <a:rPr lang="es-ES" sz="1600" dirty="0">
                <a:solidFill>
                  <a:schemeClr val="tx2"/>
                </a:solidFill>
              </a:rPr>
              <a:t>Definir o encontrar modelos de datos que sirvan para homogeneizar las aplicaciones y que faciliten la gestión y encontrar evidencias electrónicas.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b="1" dirty="0">
                <a:solidFill>
                  <a:schemeClr val="tx2"/>
                </a:solidFill>
              </a:rPr>
              <a:t>ÁMBITO </a:t>
            </a:r>
            <a:r>
              <a:rPr lang="es-ES" sz="1800" dirty="0">
                <a:solidFill>
                  <a:schemeClr val="tx2"/>
                </a:solidFill>
              </a:rPr>
              <a:t>(Aplicaciones en AAPP no sectoriales)</a:t>
            </a:r>
            <a:endParaRPr lang="es-ES" sz="1800" b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sz="1600" dirty="0">
                <a:solidFill>
                  <a:schemeClr val="tx2"/>
                </a:solidFill>
              </a:rPr>
              <a:t>	Registro</a:t>
            </a:r>
          </a:p>
          <a:p>
            <a:pPr marL="0" indent="0" algn="just">
              <a:buNone/>
            </a:pPr>
            <a:r>
              <a:rPr lang="es-ES" sz="1600" dirty="0">
                <a:solidFill>
                  <a:schemeClr val="tx2"/>
                </a:solidFill>
              </a:rPr>
              <a:t>	Notificaciones y comparecencia electrónica </a:t>
            </a:r>
          </a:p>
          <a:p>
            <a:pPr marL="0" indent="0" algn="just">
              <a:buNone/>
            </a:pPr>
            <a:r>
              <a:rPr lang="es-ES" sz="1600" dirty="0">
                <a:solidFill>
                  <a:schemeClr val="tx2"/>
                </a:solidFill>
              </a:rPr>
              <a:t>	Acceso electrónico al expediente</a:t>
            </a:r>
          </a:p>
          <a:p>
            <a:pPr marL="0" indent="0" algn="just">
              <a:buNone/>
            </a:pPr>
            <a:r>
              <a:rPr lang="es-ES" sz="1600" dirty="0">
                <a:solidFill>
                  <a:schemeClr val="tx2"/>
                </a:solidFill>
              </a:rPr>
              <a:t>	Tramitación electrónica</a:t>
            </a:r>
          </a:p>
          <a:p>
            <a:pPr marL="0" indent="0" algn="just">
              <a:buNone/>
            </a:pPr>
            <a:r>
              <a:rPr lang="es-ES" sz="1600" dirty="0">
                <a:solidFill>
                  <a:schemeClr val="tx2"/>
                </a:solidFill>
              </a:rPr>
              <a:t>	Intercambio de información entre AAPP</a:t>
            </a:r>
          </a:p>
          <a:p>
            <a:pPr marL="274320" lvl="1" indent="0" algn="just">
              <a:buNone/>
            </a:pPr>
            <a:endParaRPr lang="es-ES" sz="1200" b="1" dirty="0">
              <a:solidFill>
                <a:schemeClr val="tx2"/>
              </a:solidFill>
            </a:endParaRPr>
          </a:p>
          <a:p>
            <a:pPr marL="731520" lvl="1" indent="-457200" algn="just">
              <a:buFont typeface="+mj-lt"/>
              <a:buAutoNum type="alphaLcPeriod"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>
              <a:buNone/>
            </a:pPr>
            <a:endParaRPr lang="es-ES" dirty="0">
              <a:solidFill>
                <a:schemeClr val="tx2"/>
              </a:solidFill>
            </a:endParaRPr>
          </a:p>
          <a:p>
            <a:pPr marL="731520" lvl="1" indent="-457200">
              <a:buFont typeface="+mj-lt"/>
              <a:buAutoNum type="arabicPeriod"/>
            </a:pP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B834D99-B8F8-4B88-BF40-FF49E2A1867D}"/>
              </a:ext>
            </a:extLst>
          </p:cNvPr>
          <p:cNvSpPr txBox="1">
            <a:spLocks/>
          </p:cNvSpPr>
          <p:nvPr/>
        </p:nvSpPr>
        <p:spPr>
          <a:xfrm>
            <a:off x="1403648" y="44624"/>
            <a:ext cx="7668852" cy="61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Introducción, objeto y ámbito del grupo</a:t>
            </a:r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4806948"/>
            <a:ext cx="972108" cy="439763"/>
          </a:xfrm>
          <a:prstGeom prst="rect">
            <a:avLst/>
          </a:prstGeom>
        </p:spPr>
      </p:pic>
      <p:pic>
        <p:nvPicPr>
          <p:cNvPr id="5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305" y="5405965"/>
            <a:ext cx="432048" cy="313405"/>
          </a:xfrm>
          <a:prstGeom prst="rect">
            <a:avLst/>
          </a:prstGeom>
        </p:spPr>
      </p:pic>
      <p:pic>
        <p:nvPicPr>
          <p:cNvPr id="7" name="Picture 14" descr="Logotipos intermediación de dat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401022"/>
            <a:ext cx="1514475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292" y="4684736"/>
            <a:ext cx="10096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080" y="4893555"/>
            <a:ext cx="864096" cy="904691"/>
          </a:xfrm>
          <a:prstGeom prst="rect">
            <a:avLst/>
          </a:prstGeom>
        </p:spPr>
      </p:pic>
      <p:pic>
        <p:nvPicPr>
          <p:cNvPr id="10" name="Picture 8" descr="Logo Insid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866537"/>
            <a:ext cx="1768553" cy="53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622" y="4409544"/>
            <a:ext cx="84789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441" y="5346870"/>
            <a:ext cx="1065088" cy="45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079537"/>
            <a:ext cx="1106239" cy="44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072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16496"/>
            <a:ext cx="8229600" cy="4228728"/>
          </a:xfrm>
        </p:spPr>
        <p:txBody>
          <a:bodyPr>
            <a:normAutofit fontScale="92500" lnSpcReduction="10000"/>
          </a:bodyPr>
          <a:lstStyle/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Reuniones periódicas mediante videoconferencia para discusión y aprobación de los entregables generados en el grupo.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b="1" dirty="0">
                <a:solidFill>
                  <a:schemeClr val="tx2"/>
                </a:solidFill>
              </a:rPr>
              <a:t>Metodología general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1.-Detectar fuentes de información (Normativa, normas técnicas interoperabilidad, sistema informático amplio uso, documentación etc.)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2.-Situación actual: Identificar metadatos relevantes para las evidencias electrónicas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3.-Recomendaciones: Conforme lo anterior generar un modelo de metadatos y recomendaciones etc.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b="1" dirty="0">
                <a:solidFill>
                  <a:schemeClr val="tx2"/>
                </a:solidFill>
              </a:rPr>
              <a:t>Herramientas</a:t>
            </a:r>
          </a:p>
          <a:p>
            <a:pPr marL="274320" lvl="1" indent="0" algn="just">
              <a:buNone/>
            </a:pPr>
            <a:r>
              <a:rPr lang="es-ES" sz="1700" dirty="0">
                <a:solidFill>
                  <a:schemeClr val="tx2"/>
                </a:solidFill>
              </a:rPr>
              <a:t>Videoconferencias </a:t>
            </a:r>
            <a:r>
              <a:rPr lang="es-ES" sz="1700" b="1" dirty="0">
                <a:solidFill>
                  <a:schemeClr val="tx2"/>
                </a:solidFill>
              </a:rPr>
              <a:t>REUNETE</a:t>
            </a:r>
            <a:r>
              <a:rPr lang="es-ES" sz="1700" dirty="0">
                <a:solidFill>
                  <a:schemeClr val="tx2"/>
                </a:solidFill>
              </a:rPr>
              <a:t> (https://portalreunete.redsara.es/)</a:t>
            </a:r>
          </a:p>
          <a:p>
            <a:pPr marL="274320" lvl="1" indent="0" algn="just">
              <a:buNone/>
            </a:pPr>
            <a:r>
              <a:rPr lang="es-ES" sz="1700" dirty="0">
                <a:solidFill>
                  <a:schemeClr val="tx2"/>
                </a:solidFill>
              </a:rPr>
              <a:t>Distribución de documentos en </a:t>
            </a:r>
            <a:r>
              <a:rPr lang="es-ES" sz="1700" b="1" dirty="0">
                <a:solidFill>
                  <a:schemeClr val="tx2"/>
                </a:solidFill>
              </a:rPr>
              <a:t>ALMACEN</a:t>
            </a:r>
            <a:r>
              <a:rPr lang="es-ES" sz="1700" dirty="0">
                <a:solidFill>
                  <a:schemeClr val="tx2"/>
                </a:solidFill>
              </a:rPr>
              <a:t> (https://ssweb.seap.minhap.es/almacen/)</a:t>
            </a:r>
          </a:p>
          <a:p>
            <a:pPr marL="274320" lvl="1" indent="0" algn="just">
              <a:buNone/>
            </a:pPr>
            <a:r>
              <a:rPr lang="es-ES" sz="1700" dirty="0">
                <a:solidFill>
                  <a:schemeClr val="tx2"/>
                </a:solidFill>
              </a:rPr>
              <a:t>Espacio en </a:t>
            </a:r>
            <a:r>
              <a:rPr lang="es-ES" sz="1700" b="1" dirty="0">
                <a:solidFill>
                  <a:schemeClr val="tx2"/>
                </a:solidFill>
              </a:rPr>
              <a:t>CIRCABC</a:t>
            </a:r>
            <a:r>
              <a:rPr lang="es-ES" sz="1700" dirty="0">
                <a:solidFill>
                  <a:schemeClr val="tx2"/>
                </a:solidFill>
              </a:rPr>
              <a:t>: https://circa.administracionelectronica.gob.es</a:t>
            </a:r>
          </a:p>
          <a:p>
            <a:pPr marL="274320" lvl="1" indent="0" algn="just">
              <a:buNone/>
            </a:pPr>
            <a:endParaRPr lang="es-ES" sz="1200" b="1" dirty="0">
              <a:solidFill>
                <a:schemeClr val="tx2"/>
              </a:solidFill>
            </a:endParaRPr>
          </a:p>
          <a:p>
            <a:pPr marL="731520" lvl="1" indent="-457200" algn="just">
              <a:buFont typeface="+mj-lt"/>
              <a:buAutoNum type="alphaLcPeriod"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>
              <a:buNone/>
            </a:pPr>
            <a:endParaRPr lang="es-ES" dirty="0">
              <a:solidFill>
                <a:schemeClr val="tx2"/>
              </a:solidFill>
            </a:endParaRPr>
          </a:p>
          <a:p>
            <a:pPr marL="731520" lvl="1" indent="-457200">
              <a:buFont typeface="+mj-lt"/>
              <a:buAutoNum type="arabicPeriod"/>
            </a:pP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B834D99-B8F8-4B88-BF40-FF49E2A1867D}"/>
              </a:ext>
            </a:extLst>
          </p:cNvPr>
          <p:cNvSpPr txBox="1">
            <a:spLocks/>
          </p:cNvSpPr>
          <p:nvPr/>
        </p:nvSpPr>
        <p:spPr>
          <a:xfrm>
            <a:off x="1403648" y="44624"/>
            <a:ext cx="7668852" cy="61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Modo de trabajo</a:t>
            </a:r>
          </a:p>
        </p:txBody>
      </p:sp>
    </p:spTree>
    <p:extLst>
      <p:ext uri="{BB962C8B-B14F-4D97-AF65-F5344CB8AC3E}">
        <p14:creationId xmlns:p14="http://schemas.microsoft.com/office/powerpoint/2010/main" val="1028207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16496"/>
            <a:ext cx="8229600" cy="4228728"/>
          </a:xfrm>
        </p:spPr>
        <p:txBody>
          <a:bodyPr>
            <a:normAutofit lnSpcReduction="10000"/>
          </a:bodyPr>
          <a:lstStyle/>
          <a:p>
            <a:pPr marL="274320" lvl="1" indent="0" algn="just">
              <a:buNone/>
            </a:pPr>
            <a:endParaRPr lang="es-ES" sz="1800" b="1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b="1" dirty="0">
                <a:solidFill>
                  <a:schemeClr val="tx2"/>
                </a:solidFill>
              </a:rPr>
              <a:t>Junio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Reunión (Videoconferencia)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Introducción y lanzamiento del Grupo de Trabajo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Asignación de interlocutores por evidencia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b="1" dirty="0">
                <a:solidFill>
                  <a:schemeClr val="tx2"/>
                </a:solidFill>
              </a:rPr>
              <a:t>Julio-Agosto-Septiembre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Revisión de los modelos distribuidos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b="1" dirty="0">
                <a:solidFill>
                  <a:schemeClr val="tx2"/>
                </a:solidFill>
              </a:rPr>
              <a:t>Septiembre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Reunión (Videoconferencia)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Resultado de revisión modelos anteriores y aprobación para su publicación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Discusión modelo de BPM-Información de tramitación</a:t>
            </a:r>
          </a:p>
          <a:p>
            <a:pPr marL="274320" lvl="1" indent="0" algn="just">
              <a:buNone/>
            </a:pPr>
            <a:endParaRPr lang="es-ES" sz="1200" b="1" dirty="0">
              <a:solidFill>
                <a:schemeClr val="tx2"/>
              </a:solidFill>
            </a:endParaRPr>
          </a:p>
          <a:p>
            <a:pPr marL="731520" lvl="1" indent="-457200" algn="just">
              <a:buFont typeface="+mj-lt"/>
              <a:buAutoNum type="alphaLcPeriod"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>
              <a:buNone/>
            </a:pPr>
            <a:endParaRPr lang="es-ES" dirty="0">
              <a:solidFill>
                <a:schemeClr val="tx2"/>
              </a:solidFill>
            </a:endParaRPr>
          </a:p>
          <a:p>
            <a:pPr marL="731520" lvl="1" indent="-457200">
              <a:buFont typeface="+mj-lt"/>
              <a:buAutoNum type="arabicPeriod"/>
            </a:pP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B834D99-B8F8-4B88-BF40-FF49E2A1867D}"/>
              </a:ext>
            </a:extLst>
          </p:cNvPr>
          <p:cNvSpPr txBox="1">
            <a:spLocks/>
          </p:cNvSpPr>
          <p:nvPr/>
        </p:nvSpPr>
        <p:spPr>
          <a:xfrm>
            <a:off x="1403648" y="44624"/>
            <a:ext cx="7668852" cy="61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Propuesta de calendario</a:t>
            </a:r>
          </a:p>
        </p:txBody>
      </p:sp>
    </p:spTree>
    <p:extLst>
      <p:ext uri="{BB962C8B-B14F-4D97-AF65-F5344CB8AC3E}">
        <p14:creationId xmlns:p14="http://schemas.microsoft.com/office/powerpoint/2010/main" val="4266026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16496"/>
            <a:ext cx="8229600" cy="4228728"/>
          </a:xfrm>
        </p:spPr>
        <p:txBody>
          <a:bodyPr>
            <a:normAutofit lnSpcReduction="10000"/>
          </a:bodyPr>
          <a:lstStyle/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Asignación de interlocutores (Propuesta: 2 por trabajo):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1.</a:t>
            </a:r>
            <a:r>
              <a:rPr lang="es-ES" sz="1800" b="1" dirty="0">
                <a:solidFill>
                  <a:schemeClr val="tx2"/>
                </a:solidFill>
              </a:rPr>
              <a:t>Registros</a:t>
            </a:r>
            <a:r>
              <a:rPr lang="es-ES" sz="1800" dirty="0">
                <a:solidFill>
                  <a:schemeClr val="tx2"/>
                </a:solidFill>
              </a:rPr>
              <a:t> Electrónicos (p. ej. Geiser, SIR, norma SICRESv3 etc.)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2.</a:t>
            </a:r>
            <a:r>
              <a:rPr lang="es-ES" sz="1800" b="1" dirty="0">
                <a:solidFill>
                  <a:schemeClr val="tx2"/>
                </a:solidFill>
              </a:rPr>
              <a:t>Notificaciones y comparecencias </a:t>
            </a:r>
            <a:r>
              <a:rPr lang="es-ES" sz="1800" dirty="0">
                <a:solidFill>
                  <a:schemeClr val="tx2"/>
                </a:solidFill>
              </a:rPr>
              <a:t>(p.ej. </a:t>
            </a:r>
            <a:r>
              <a:rPr lang="es-ES" sz="1800" dirty="0" err="1">
                <a:solidFill>
                  <a:schemeClr val="tx2"/>
                </a:solidFill>
              </a:rPr>
              <a:t>Notific</a:t>
            </a:r>
            <a:r>
              <a:rPr lang="es-ES" sz="1800" dirty="0">
                <a:solidFill>
                  <a:schemeClr val="tx2"/>
                </a:solidFill>
              </a:rPr>
              <a:t>@, DEH, Carpeta ciudadana)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3.</a:t>
            </a:r>
            <a:r>
              <a:rPr lang="es-ES" sz="1800" b="1" dirty="0">
                <a:solidFill>
                  <a:schemeClr val="tx2"/>
                </a:solidFill>
              </a:rPr>
              <a:t>Acceso electrónico </a:t>
            </a:r>
            <a:r>
              <a:rPr lang="es-ES" sz="1800" dirty="0">
                <a:solidFill>
                  <a:schemeClr val="tx2"/>
                </a:solidFill>
              </a:rPr>
              <a:t>al expediente y documentos (p.ej. una Sede Electrónica o trazabilidad en un sistema interno)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4.</a:t>
            </a:r>
            <a:r>
              <a:rPr lang="es-ES" sz="1800" b="1" dirty="0">
                <a:solidFill>
                  <a:schemeClr val="tx2"/>
                </a:solidFill>
              </a:rPr>
              <a:t>Tramitación</a:t>
            </a:r>
            <a:r>
              <a:rPr lang="es-ES" sz="1800" dirty="0">
                <a:solidFill>
                  <a:schemeClr val="tx2"/>
                </a:solidFill>
              </a:rPr>
              <a:t> del expediente (P.ej. Acceda, tramitador)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5.</a:t>
            </a:r>
            <a:r>
              <a:rPr lang="es-ES" sz="1800" b="1" dirty="0">
                <a:solidFill>
                  <a:schemeClr val="tx2"/>
                </a:solidFill>
              </a:rPr>
              <a:t>Intercambio de información entre AAPP </a:t>
            </a:r>
            <a:r>
              <a:rPr lang="es-ES" sz="1800" dirty="0">
                <a:solidFill>
                  <a:schemeClr val="tx2"/>
                </a:solidFill>
              </a:rPr>
              <a:t>(P.ej. Plataforma de Intermediación, </a:t>
            </a:r>
            <a:r>
              <a:rPr lang="es-ES" sz="1800" dirty="0" err="1">
                <a:solidFill>
                  <a:schemeClr val="tx2"/>
                </a:solidFill>
              </a:rPr>
              <a:t>Inside</a:t>
            </a:r>
            <a:r>
              <a:rPr lang="es-ES" sz="1800" dirty="0">
                <a:solidFill>
                  <a:schemeClr val="tx2"/>
                </a:solidFill>
              </a:rPr>
              <a:t>).</a:t>
            </a:r>
            <a:endParaRPr lang="es-ES" sz="1200" dirty="0">
              <a:solidFill>
                <a:schemeClr val="tx2"/>
              </a:solidFill>
            </a:endParaRPr>
          </a:p>
          <a:p>
            <a:pPr marL="731520" lvl="1" indent="-457200" algn="just">
              <a:buFont typeface="+mj-lt"/>
              <a:buAutoNum type="alphaLcPeriod"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>
              <a:buNone/>
            </a:pPr>
            <a:endParaRPr lang="es-ES" dirty="0">
              <a:solidFill>
                <a:schemeClr val="tx2"/>
              </a:solidFill>
            </a:endParaRPr>
          </a:p>
          <a:p>
            <a:pPr marL="731520" lvl="1" indent="-457200">
              <a:buFont typeface="+mj-lt"/>
              <a:buAutoNum type="arabicPeriod"/>
            </a:pPr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B834D99-B8F8-4B88-BF40-FF49E2A1867D}"/>
              </a:ext>
            </a:extLst>
          </p:cNvPr>
          <p:cNvSpPr txBox="1">
            <a:spLocks/>
          </p:cNvSpPr>
          <p:nvPr/>
        </p:nvSpPr>
        <p:spPr>
          <a:xfrm>
            <a:off x="1403648" y="44624"/>
            <a:ext cx="7668852" cy="61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Distribución de trabajos</a:t>
            </a:r>
          </a:p>
        </p:txBody>
      </p:sp>
    </p:spTree>
    <p:extLst>
      <p:ext uri="{BB962C8B-B14F-4D97-AF65-F5344CB8AC3E}">
        <p14:creationId xmlns:p14="http://schemas.microsoft.com/office/powerpoint/2010/main" val="1273981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848" y="4196680"/>
            <a:ext cx="7848600" cy="1752600"/>
          </a:xfrm>
        </p:spPr>
        <p:txBody>
          <a:bodyPr>
            <a:normAutofit/>
          </a:bodyPr>
          <a:lstStyle/>
          <a:p>
            <a:pPr algn="r"/>
            <a:r>
              <a:rPr lang="es-ES_tradnl" sz="3400" b="1" dirty="0"/>
              <a:t>Grupo de trabajo:</a:t>
            </a:r>
          </a:p>
          <a:p>
            <a:pPr algn="r"/>
            <a:r>
              <a:rPr lang="es-ES_tradnl" sz="3400" b="1" dirty="0"/>
              <a:t>Modelos de datos sectoriales</a:t>
            </a:r>
            <a:endParaRPr lang="es-ES" sz="3400" b="1" dirty="0"/>
          </a:p>
        </p:txBody>
      </p:sp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2585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Contenidos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38437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es-ES_tradnl" sz="2800" dirty="0"/>
          </a:p>
          <a:p>
            <a:pPr marL="457200" indent="-457200">
              <a:buFont typeface="+mj-lt"/>
              <a:buAutoNum type="arabicPeriod"/>
            </a:pPr>
            <a:r>
              <a:rPr lang="es-ES" sz="3200" dirty="0">
                <a:solidFill>
                  <a:schemeClr val="tx2"/>
                </a:solidFill>
              </a:rPr>
              <a:t>Justificación de la formación del grupo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3200" dirty="0">
                <a:solidFill>
                  <a:schemeClr val="tx2"/>
                </a:solidFill>
              </a:rPr>
              <a:t>Objetivos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3200" dirty="0">
                <a:solidFill>
                  <a:schemeClr val="tx2"/>
                </a:solidFill>
              </a:rPr>
              <a:t>Ejemplo de modelo de datos: el </a:t>
            </a:r>
            <a:r>
              <a:rPr lang="es-ES" sz="3200" dirty="0" err="1">
                <a:solidFill>
                  <a:schemeClr val="tx2"/>
                </a:solidFill>
              </a:rPr>
              <a:t>eEMGDE</a:t>
            </a:r>
            <a:endParaRPr lang="es-ES" sz="3200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3200" dirty="0">
                <a:solidFill>
                  <a:schemeClr val="tx2"/>
                </a:solidFill>
              </a:rPr>
              <a:t>Propuesta de calendario</a:t>
            </a:r>
          </a:p>
          <a:p>
            <a:pPr marL="0" indent="0">
              <a:buNone/>
            </a:pPr>
            <a:endParaRPr lang="es-ES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608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16" y="908720"/>
            <a:ext cx="8856984" cy="504056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tx2">
                    <a:lumMod val="75000"/>
                  </a:schemeClr>
                </a:solidFill>
              </a:rPr>
              <a:t>1. Justificación de la formación del grupo</a:t>
            </a:r>
            <a:endParaRPr lang="es-ES" sz="2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443792"/>
          </a:xfrm>
        </p:spPr>
        <p:txBody>
          <a:bodyPr>
            <a:noAutofit/>
          </a:bodyPr>
          <a:lstStyle/>
          <a:p>
            <a:pPr marL="457200" indent="-457200" algn="just">
              <a:buAutoNum type="arabicPeriod"/>
            </a:pPr>
            <a:r>
              <a:rPr lang="es-ES" sz="1800" dirty="0"/>
              <a:t>Esquema Nacional de Interoperabilidad establece requisitos, componentes y estructuras de intercambio de documentos-e y expedientes-e de las AAPP sujetos a Procedimiento Administrativo Común</a:t>
            </a:r>
          </a:p>
          <a:p>
            <a:pPr marL="457200" indent="-457200" algn="just">
              <a:buFont typeface="Arial" pitchFamily="34" charset="0"/>
              <a:buAutoNum type="arabicPeriod"/>
            </a:pPr>
            <a:r>
              <a:rPr lang="es-ES" sz="1800" dirty="0"/>
              <a:t>Este marco ENI deja fuera sectores de alta especialización que precisan modelos de datos específicos para dar soporte a sus actividades y procesos.</a:t>
            </a:r>
          </a:p>
          <a:p>
            <a:pPr marL="457200" indent="-457200" algn="just">
              <a:buFont typeface="Arial" pitchFamily="34" charset="0"/>
              <a:buAutoNum type="arabicPeriod"/>
            </a:pPr>
            <a:r>
              <a:rPr lang="es-ES" sz="1800" dirty="0"/>
              <a:t>Estos sectores necesitan establecer mecanismos de intercambio entre las redes de centros que proveen los servicios y entre los sistemas que articulan estas redes y, yendo un poco más allá, entre el sector público y el sector privado, por cuanto la frontera entre uno y otro en la prestación de servicios esenciales no siempre resulta nítida.</a:t>
            </a:r>
          </a:p>
          <a:p>
            <a:pPr marL="457200" indent="-457200" algn="just">
              <a:buFont typeface="Arial" pitchFamily="34" charset="0"/>
              <a:buAutoNum type="arabicPeriod"/>
            </a:pPr>
            <a:r>
              <a:rPr lang="es-ES" sz="1800" dirty="0"/>
              <a:t>Nos referimos a sectores como el </a:t>
            </a: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sanitario</a:t>
            </a:r>
            <a:r>
              <a:rPr lang="es-ES" sz="1800" dirty="0"/>
              <a:t>, el </a:t>
            </a: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educativo</a:t>
            </a:r>
            <a:r>
              <a:rPr lang="es-ES" sz="1800" dirty="0"/>
              <a:t>, el </a:t>
            </a: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socio-asistencial</a:t>
            </a:r>
            <a:r>
              <a:rPr lang="es-ES" sz="1800" dirty="0"/>
              <a:t>, proyectos de </a:t>
            </a: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obras</a:t>
            </a:r>
            <a:r>
              <a:rPr lang="es-ES" sz="1800" dirty="0"/>
              <a:t>, conservación a documentos a largo plazo (</a:t>
            </a:r>
            <a:r>
              <a:rPr lang="es-E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archivo</a:t>
            </a:r>
            <a:r>
              <a:rPr lang="es-ES" sz="1800" dirty="0"/>
              <a:t>), etc., que ya han desarrollado especificaciones sobre modelos y estructuras de información con un potencial de integración intersectorial muy alto en algunos casos y con una compatibilidad con las estructuras del ENI variable en función del momento de su definición y de su grado de especialización.</a:t>
            </a:r>
          </a:p>
          <a:p>
            <a:pPr algn="just">
              <a:buNone/>
            </a:pPr>
            <a:endParaRPr lang="es-ES" sz="1800" dirty="0"/>
          </a:p>
        </p:txBody>
      </p:sp>
      <p:sp>
        <p:nvSpPr>
          <p:cNvPr id="4" name="Rectángulo 3"/>
          <p:cNvSpPr/>
          <p:nvPr/>
        </p:nvSpPr>
        <p:spPr>
          <a:xfrm>
            <a:off x="3131840" y="692696"/>
            <a:ext cx="5565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000" b="1" dirty="0">
                <a:solidFill>
                  <a:schemeClr val="bg1">
                    <a:lumMod val="50000"/>
                  </a:schemeClr>
                </a:solidFill>
              </a:rPr>
              <a:t>Modelos de datos sectoriales</a:t>
            </a:r>
            <a:endParaRPr lang="es-E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9897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16" y="1124744"/>
            <a:ext cx="8856984" cy="720080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tx2">
                    <a:lumMod val="75000"/>
                  </a:schemeClr>
                </a:solidFill>
              </a:rPr>
              <a:t>2. Objetivos</a:t>
            </a:r>
            <a:endParaRPr lang="es-ES" sz="2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718200-28DA-4D8C-A3EF-55D37975D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443792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_tradnl" dirty="0"/>
              <a:t>Identificar los sectores que generan modelos de datos específicos para su gestión</a:t>
            </a:r>
            <a:endParaRPr lang="es-ES" dirty="0"/>
          </a:p>
          <a:p>
            <a:pPr lvl="0" algn="just"/>
            <a:r>
              <a:rPr lang="es-ES_tradnl" dirty="0"/>
              <a:t>Identificar los modelos de datos aprobados para cada sector: a nivel autonómico, nacional y europeo.</a:t>
            </a:r>
            <a:endParaRPr lang="es-ES" dirty="0"/>
          </a:p>
          <a:p>
            <a:pPr lvl="0" algn="just"/>
            <a:r>
              <a:rPr lang="es-ES_tradnl" dirty="0"/>
              <a:t>Localizar la documentación oficial generada en torno a cada modelo</a:t>
            </a:r>
            <a:endParaRPr lang="es-ES" dirty="0"/>
          </a:p>
          <a:p>
            <a:pPr lvl="0" algn="just"/>
            <a:r>
              <a:rPr lang="es-ES_tradnl" dirty="0"/>
              <a:t>Recoger la normativa que establece el uso obligatorio de cada modelo</a:t>
            </a:r>
            <a:endParaRPr lang="es-ES" dirty="0"/>
          </a:p>
          <a:p>
            <a:pPr lvl="0" algn="just"/>
            <a:r>
              <a:rPr lang="es-ES_tradnl" dirty="0"/>
              <a:t>Estimar el grado de implantación en cada sector y ámbito territorial</a:t>
            </a:r>
            <a:endParaRPr lang="es-ES" dirty="0"/>
          </a:p>
          <a:p>
            <a:pPr lvl="0" algn="just"/>
            <a:r>
              <a:rPr lang="es-ES_tradnl" dirty="0"/>
              <a:t>Hacer una propuesta de interoperabilidad intersectorial</a:t>
            </a:r>
            <a:endParaRPr lang="es-ES" dirty="0"/>
          </a:p>
          <a:p>
            <a:pPr algn="just"/>
            <a:r>
              <a:rPr lang="es-ES_tradnl" dirty="0"/>
              <a:t>Abrir las vías de colaboración público-privada en sectores críticos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3131840" y="755412"/>
            <a:ext cx="5565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000" b="1" dirty="0">
                <a:solidFill>
                  <a:schemeClr val="bg1">
                    <a:lumMod val="50000"/>
                  </a:schemeClr>
                </a:solidFill>
              </a:rPr>
              <a:t>Modelos de datos sectoriales</a:t>
            </a:r>
            <a:endParaRPr lang="es-E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720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B7514-100E-4E54-9C18-5039E9BA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685" y="1124744"/>
            <a:ext cx="8856984" cy="50564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ES" sz="2400" dirty="0">
                <a:solidFill>
                  <a:schemeClr val="tx2">
                    <a:lumMod val="75000"/>
                  </a:schemeClr>
                </a:solidFill>
              </a:rPr>
              <a:t>3. Ejemplo de modelo de datos:</a:t>
            </a:r>
            <a:endParaRPr lang="es-ES" sz="2400" dirty="0"/>
          </a:p>
        </p:txBody>
      </p:sp>
      <p:sp>
        <p:nvSpPr>
          <p:cNvPr id="4" name="Rectángulo 3"/>
          <p:cNvSpPr/>
          <p:nvPr/>
        </p:nvSpPr>
        <p:spPr>
          <a:xfrm>
            <a:off x="3131840" y="755412"/>
            <a:ext cx="5565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000" b="1" dirty="0">
                <a:solidFill>
                  <a:schemeClr val="bg1">
                    <a:lumMod val="50000"/>
                  </a:schemeClr>
                </a:solidFill>
              </a:rPr>
              <a:t>Modelos de datos sectoriales</a:t>
            </a:r>
            <a:endParaRPr lang="es-E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9351" y="2636912"/>
            <a:ext cx="83852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Clr>
                <a:srgbClr val="4F81BD"/>
              </a:buClr>
              <a:buSzPct val="85000"/>
            </a:pPr>
            <a:r>
              <a:rPr lang="es-ES" dirty="0">
                <a:solidFill>
                  <a:prstClr val="black"/>
                </a:solidFill>
              </a:rPr>
              <a:t>El e-EMGDE establece: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14486" y="2276872"/>
            <a:ext cx="83339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spc="-100" dirty="0">
                <a:solidFill>
                  <a:srgbClr val="1F497D">
                    <a:lumMod val="75000"/>
                  </a:srgbClr>
                </a:solidFill>
              </a:rPr>
              <a:t>Definición y características del modelo</a:t>
            </a:r>
            <a:endParaRPr lang="es-ES" sz="16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916" y="1152140"/>
            <a:ext cx="4309148" cy="1112959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380583" y="3026335"/>
            <a:ext cx="838529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Clr>
                <a:srgbClr val="4F81BD"/>
              </a:buClr>
              <a:buSzPct val="85000"/>
            </a:pPr>
            <a:r>
              <a:rPr lang="es-ES" b="1" dirty="0">
                <a:solidFill>
                  <a:prstClr val="black"/>
                </a:solidFill>
              </a:rPr>
              <a:t>1. El modelo conceptual en el que se apoya el modelo de metadatos:</a:t>
            </a:r>
          </a:p>
          <a:p>
            <a:pPr lvl="0" algn="just">
              <a:spcBef>
                <a:spcPct val="20000"/>
              </a:spcBef>
              <a:buClr>
                <a:srgbClr val="4F81BD"/>
              </a:buClr>
              <a:buSzPct val="85000"/>
            </a:pPr>
            <a:r>
              <a:rPr lang="es-ES" dirty="0">
                <a:solidFill>
                  <a:prstClr val="black"/>
                </a:solidFill>
              </a:rPr>
              <a:t>El </a:t>
            </a:r>
            <a:r>
              <a:rPr lang="es-ES" dirty="0" err="1">
                <a:solidFill>
                  <a:prstClr val="black"/>
                </a:solidFill>
              </a:rPr>
              <a:t>eEMGDE</a:t>
            </a:r>
            <a:r>
              <a:rPr lang="es-ES" dirty="0">
                <a:solidFill>
                  <a:prstClr val="black"/>
                </a:solidFill>
              </a:rPr>
              <a:t> se basa en un modelo entidad-relación que reconoce las siguientes entidades:</a:t>
            </a:r>
          </a:p>
        </p:txBody>
      </p:sp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1934628" y="3717586"/>
            <a:ext cx="5362575" cy="2457450"/>
            <a:chOff x="1191" y="1386"/>
            <a:chExt cx="3378" cy="1548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91" y="1386"/>
              <a:ext cx="3378" cy="1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1" y="1386"/>
              <a:ext cx="3366" cy="1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49144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131840" y="755412"/>
            <a:ext cx="5565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000" b="1" dirty="0">
                <a:solidFill>
                  <a:schemeClr val="bg1">
                    <a:lumMod val="50000"/>
                  </a:schemeClr>
                </a:solidFill>
              </a:rPr>
              <a:t>Modelos de datos sectoriales</a:t>
            </a:r>
            <a:endParaRPr lang="es-E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14486" y="1196752"/>
            <a:ext cx="83339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spc="-100" dirty="0">
                <a:solidFill>
                  <a:srgbClr val="1F497D">
                    <a:lumMod val="75000"/>
                  </a:srgbClr>
                </a:solidFill>
              </a:rPr>
              <a:t>Definición y características del modelo</a:t>
            </a:r>
            <a:endParaRPr lang="es-ES" sz="1600" dirty="0"/>
          </a:p>
        </p:txBody>
      </p:sp>
      <p:sp>
        <p:nvSpPr>
          <p:cNvPr id="12" name="Rectángulo 11"/>
          <p:cNvSpPr/>
          <p:nvPr/>
        </p:nvSpPr>
        <p:spPr>
          <a:xfrm>
            <a:off x="414486" y="1568076"/>
            <a:ext cx="83852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Clr>
                <a:srgbClr val="4F81BD"/>
              </a:buClr>
              <a:buSzPct val="85000"/>
            </a:pPr>
            <a:r>
              <a:rPr lang="es-ES" b="1" dirty="0">
                <a:solidFill>
                  <a:prstClr val="black"/>
                </a:solidFill>
              </a:rPr>
              <a:t>2. Descripción de cada uno de los elementos y subelementos:</a:t>
            </a:r>
          </a:p>
        </p:txBody>
      </p:sp>
      <p:grpSp>
        <p:nvGrpSpPr>
          <p:cNvPr id="13" name="Lienzo 4"/>
          <p:cNvGrpSpPr/>
          <p:nvPr/>
        </p:nvGrpSpPr>
        <p:grpSpPr>
          <a:xfrm>
            <a:off x="414486" y="1935730"/>
            <a:ext cx="6136005" cy="5242062"/>
            <a:chOff x="0" y="-141015"/>
            <a:chExt cx="6136005" cy="5908085"/>
          </a:xfrm>
        </p:grpSpPr>
        <p:sp>
          <p:nvSpPr>
            <p:cNvPr id="19" name="Rectángulo 18"/>
            <p:cNvSpPr/>
            <p:nvPr/>
          </p:nvSpPr>
          <p:spPr>
            <a:xfrm>
              <a:off x="1080135" y="895350"/>
              <a:ext cx="5055870" cy="4871720"/>
            </a:xfrm>
            <a:prstGeom prst="rect">
              <a:avLst/>
            </a:prstGeom>
            <a:noFill/>
            <a:ln>
              <a:noFill/>
            </a:ln>
          </p:spPr>
        </p:sp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41015"/>
              <a:ext cx="5165626" cy="5012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Lienzo 6"/>
          <p:cNvGrpSpPr/>
          <p:nvPr/>
        </p:nvGrpSpPr>
        <p:grpSpPr>
          <a:xfrm>
            <a:off x="4015377" y="4221088"/>
            <a:ext cx="6566392" cy="7610346"/>
            <a:chOff x="-364982" y="-144016"/>
            <a:chExt cx="6566392" cy="7610346"/>
          </a:xfrm>
        </p:grpSpPr>
        <p:sp>
          <p:nvSpPr>
            <p:cNvPr id="17" name="Rectángulo 16"/>
            <p:cNvSpPr/>
            <p:nvPr/>
          </p:nvSpPr>
          <p:spPr>
            <a:xfrm>
              <a:off x="1080135" y="5678805"/>
              <a:ext cx="5121275" cy="1787525"/>
            </a:xfrm>
            <a:prstGeom prst="rect">
              <a:avLst/>
            </a:prstGeom>
            <a:noFill/>
            <a:ln>
              <a:noFill/>
            </a:ln>
          </p:spPr>
        </p:sp>
        <p:pic>
          <p:nvPicPr>
            <p:cNvPr id="18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4982" y="-144016"/>
              <a:ext cx="5060807" cy="1766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223793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131840" y="755412"/>
            <a:ext cx="5565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000" b="1" dirty="0">
                <a:solidFill>
                  <a:schemeClr val="bg1">
                    <a:lumMod val="50000"/>
                  </a:schemeClr>
                </a:solidFill>
              </a:rPr>
              <a:t>Modelos de datos sectoriales</a:t>
            </a:r>
            <a:endParaRPr lang="es-E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14486" y="1196752"/>
            <a:ext cx="83339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spc="-100" dirty="0">
                <a:solidFill>
                  <a:srgbClr val="1F497D">
                    <a:lumMod val="75000"/>
                  </a:srgbClr>
                </a:solidFill>
              </a:rPr>
              <a:t>Definición y características del modelo</a:t>
            </a:r>
            <a:endParaRPr lang="es-ES" sz="1600" dirty="0"/>
          </a:p>
        </p:txBody>
      </p:sp>
      <p:sp>
        <p:nvSpPr>
          <p:cNvPr id="12" name="Rectángulo 11"/>
          <p:cNvSpPr/>
          <p:nvPr/>
        </p:nvSpPr>
        <p:spPr>
          <a:xfrm>
            <a:off x="414486" y="1568076"/>
            <a:ext cx="8385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Clr>
                <a:srgbClr val="4F81BD"/>
              </a:buClr>
              <a:buSzPct val="85000"/>
            </a:pPr>
            <a:r>
              <a:rPr lang="es-ES" b="1" dirty="0">
                <a:solidFill>
                  <a:prstClr val="black"/>
                </a:solidFill>
              </a:rPr>
              <a:t>3. Esquemas de valores necesarios para cumplimentar los valores de los elementos de metadatos, cuando procede, en apéndices:</a:t>
            </a: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441325" y="2656334"/>
            <a:ext cx="8358188" cy="628650"/>
            <a:chOff x="278" y="1623"/>
            <a:chExt cx="5265" cy="396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8" y="1623"/>
              <a:ext cx="5265" cy="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" y="1623"/>
              <a:ext cx="527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441325" y="3717032"/>
            <a:ext cx="8274051" cy="576262"/>
            <a:chOff x="278" y="2659"/>
            <a:chExt cx="5212" cy="363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278" y="2659"/>
              <a:ext cx="5201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pic>
          <p:nvPicPr>
            <p:cNvPr id="2057" name="Picture 9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028"/>
            <a:stretch/>
          </p:blipFill>
          <p:spPr bwMode="auto">
            <a:xfrm>
              <a:off x="278" y="2659"/>
              <a:ext cx="5212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CuadroTexto 10"/>
          <p:cNvSpPr txBox="1"/>
          <p:nvPr/>
        </p:nvSpPr>
        <p:spPr>
          <a:xfrm>
            <a:off x="441325" y="2348880"/>
            <a:ext cx="3482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eEMGDE9.1 – Tipo de Acceso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467544" y="3429000"/>
            <a:ext cx="6192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eEMGDE21.1.1 – [</a:t>
            </a:r>
            <a:r>
              <a:rPr lang="es-ES" sz="1600" dirty="0" err="1"/>
              <a:t>Trazabilidad.Accion.DescripcionAccion</a:t>
            </a:r>
            <a:endParaRPr lang="es-ES" sz="1600" dirty="0"/>
          </a:p>
        </p:txBody>
      </p:sp>
      <p:grpSp>
        <p:nvGrpSpPr>
          <p:cNvPr id="16" name="Group 12"/>
          <p:cNvGrpSpPr>
            <a:grpSpLocks noChangeAspect="1"/>
          </p:cNvGrpSpPr>
          <p:nvPr/>
        </p:nvGrpSpPr>
        <p:grpSpPr bwMode="auto">
          <a:xfrm>
            <a:off x="1187623" y="4791347"/>
            <a:ext cx="6905393" cy="1589981"/>
            <a:chOff x="1610" y="3158"/>
            <a:chExt cx="2380" cy="548"/>
          </a:xfrm>
        </p:grpSpPr>
        <p:sp>
          <p:nvSpPr>
            <p:cNvPr id="22" name="AutoShape 11"/>
            <p:cNvSpPr>
              <a:spLocks noChangeAspect="1" noChangeArrowheads="1" noTextEdit="1"/>
            </p:cNvSpPr>
            <p:nvPr/>
          </p:nvSpPr>
          <p:spPr bwMode="auto">
            <a:xfrm>
              <a:off x="1610" y="3158"/>
              <a:ext cx="2380" cy="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pic>
          <p:nvPicPr>
            <p:cNvPr id="2061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0" y="3158"/>
              <a:ext cx="2384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CuadroTexto 25"/>
          <p:cNvSpPr txBox="1"/>
          <p:nvPr/>
        </p:nvSpPr>
        <p:spPr>
          <a:xfrm>
            <a:off x="467544" y="4437112"/>
            <a:ext cx="8349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Apéndice 7. Esquema de nombres de relaciones de acciones de gestión de documentos</a:t>
            </a:r>
          </a:p>
        </p:txBody>
      </p:sp>
    </p:spTree>
    <p:extLst>
      <p:ext uri="{BB962C8B-B14F-4D97-AF65-F5344CB8AC3E}">
        <p14:creationId xmlns:p14="http://schemas.microsoft.com/office/powerpoint/2010/main" val="13668411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131840" y="755412"/>
            <a:ext cx="5565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000" b="1" dirty="0">
                <a:solidFill>
                  <a:schemeClr val="bg1">
                    <a:lumMod val="50000"/>
                  </a:schemeClr>
                </a:solidFill>
              </a:rPr>
              <a:t>Modelos de datos sectoriales</a:t>
            </a:r>
            <a:endParaRPr lang="es-E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14486" y="1196752"/>
            <a:ext cx="83339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spc="-100" dirty="0">
                <a:solidFill>
                  <a:srgbClr val="1F497D">
                    <a:lumMod val="75000"/>
                  </a:srgbClr>
                </a:solidFill>
              </a:rPr>
              <a:t>Definición y características del modelo</a:t>
            </a:r>
            <a:endParaRPr lang="es-ES" sz="1600" dirty="0"/>
          </a:p>
        </p:txBody>
      </p:sp>
      <p:sp>
        <p:nvSpPr>
          <p:cNvPr id="12" name="Rectángulo 11"/>
          <p:cNvSpPr/>
          <p:nvPr/>
        </p:nvSpPr>
        <p:spPr>
          <a:xfrm>
            <a:off x="414486" y="1763524"/>
            <a:ext cx="83852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Clr>
                <a:srgbClr val="4F81BD"/>
              </a:buClr>
              <a:buSzPct val="85000"/>
            </a:pPr>
            <a:r>
              <a:rPr lang="es-ES" b="1" dirty="0">
                <a:solidFill>
                  <a:prstClr val="black"/>
                </a:solidFill>
              </a:rPr>
              <a:t>4. Referencias a las normas utilizadas como base: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990476" y="2564904"/>
            <a:ext cx="7109916" cy="1296144"/>
            <a:chOff x="1750" y="1954"/>
            <a:chExt cx="2260" cy="412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50" y="1954"/>
              <a:ext cx="2260" cy="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0" y="1954"/>
              <a:ext cx="2264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502700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131840" y="755412"/>
            <a:ext cx="5565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000" b="1" dirty="0">
                <a:solidFill>
                  <a:schemeClr val="bg1">
                    <a:lumMod val="50000"/>
                  </a:schemeClr>
                </a:solidFill>
              </a:rPr>
              <a:t>Modelos de datos sectoriales</a:t>
            </a:r>
            <a:endParaRPr lang="es-ES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456384"/>
          </a:xfrm>
        </p:spPr>
        <p:txBody>
          <a:bodyPr>
            <a:normAutofit fontScale="92500" lnSpcReduction="10000"/>
          </a:bodyPr>
          <a:lstStyle/>
          <a:p>
            <a:pPr marL="274320" lvl="1" indent="0" algn="just">
              <a:buNone/>
            </a:pPr>
            <a:r>
              <a:rPr lang="es-ES" sz="1800" b="1" dirty="0">
                <a:solidFill>
                  <a:schemeClr val="tx2"/>
                </a:solidFill>
              </a:rPr>
              <a:t>FASE INICIAL</a:t>
            </a:r>
          </a:p>
          <a:p>
            <a:pPr marL="274320" lvl="1" indent="0" algn="just">
              <a:buNone/>
            </a:pPr>
            <a:endParaRPr lang="es-ES" sz="1800" b="1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b="1" dirty="0">
                <a:solidFill>
                  <a:schemeClr val="tx2"/>
                </a:solidFill>
              </a:rPr>
              <a:t>Junio-Julio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Introducción y lanzamiento del Grupo de Trabajo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Identificación de sectores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Asignación de interlocutores por sectores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" sz="1800" b="1" dirty="0">
                <a:solidFill>
                  <a:schemeClr val="tx2"/>
                </a:solidFill>
              </a:rPr>
              <a:t>Julio-Octubre</a:t>
            </a:r>
          </a:p>
          <a:p>
            <a:pPr marL="274320" lvl="1" indent="0" algn="just">
              <a:buNone/>
            </a:pPr>
            <a:r>
              <a:rPr lang="es-ES" sz="1800" dirty="0">
                <a:solidFill>
                  <a:schemeClr val="tx2"/>
                </a:solidFill>
              </a:rPr>
              <a:t>Identificación de </a:t>
            </a:r>
            <a:r>
              <a:rPr lang="es-ES" sz="1800">
                <a:solidFill>
                  <a:schemeClr val="tx2"/>
                </a:solidFill>
              </a:rPr>
              <a:t>modelos existentes/necesarios para cada sector identificado</a:t>
            </a: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r>
              <a:rPr lang="es-ES_tradnl" sz="1800" dirty="0">
                <a:solidFill>
                  <a:schemeClr val="tx2"/>
                </a:solidFill>
              </a:rPr>
              <a:t>Localizar la documentación oficial generada en torno a cada modelo y su normativa</a:t>
            </a:r>
          </a:p>
          <a:p>
            <a:pPr marL="274320" lvl="1" indent="0" algn="just">
              <a:buNone/>
            </a:pPr>
            <a:r>
              <a:rPr lang="es-ES_tradnl" sz="1800" dirty="0">
                <a:solidFill>
                  <a:schemeClr val="tx2"/>
                </a:solidFill>
              </a:rPr>
              <a:t>Planificación de la siguiente fase en función de los resultados obtenidos</a:t>
            </a: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  <a:p>
            <a:pPr marL="274320" lvl="1" indent="0" algn="just">
              <a:buNone/>
            </a:pPr>
            <a:endParaRPr lang="es-ES" sz="1800" dirty="0">
              <a:solidFill>
                <a:schemeClr val="tx2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11560" y="1556792"/>
            <a:ext cx="44855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buClr>
                <a:srgbClr val="4F81BD"/>
              </a:buClr>
              <a:buSzPct val="85000"/>
            </a:pPr>
            <a:r>
              <a:rPr lang="es-ES" sz="2800" dirty="0">
                <a:solidFill>
                  <a:srgbClr val="1F497D"/>
                </a:solidFill>
              </a:rPr>
              <a:t>4. Propuesta de calendario</a:t>
            </a:r>
          </a:p>
        </p:txBody>
      </p:sp>
    </p:spTree>
    <p:extLst>
      <p:ext uri="{BB962C8B-B14F-4D97-AF65-F5344CB8AC3E}">
        <p14:creationId xmlns:p14="http://schemas.microsoft.com/office/powerpoint/2010/main" val="28609655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CBBB1B-D216-4818-850C-075D9B169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3. Liquidación de Tasas de </a:t>
            </a:r>
            <a:r>
              <a:rPr lang="es-ES_tradnl" dirty="0" err="1"/>
              <a:t>Ocup</a:t>
            </a:r>
            <a:r>
              <a:rPr lang="es-ES_tradnl" dirty="0"/>
              <a:t>. DP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72AA5F-10B2-4213-814E-C11CCA7EA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Documento Propuesta y Modelo de Documento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90F5F2-A2B4-452B-AA77-9F78D5F56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88840"/>
            <a:ext cx="3851920" cy="269158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BC9F23B-7954-4CE4-BB70-DA86326AF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3502860"/>
            <a:ext cx="6324328" cy="285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445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CBBB1B-D216-4818-850C-075D9B169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3. Liquidación de Tasas de </a:t>
            </a:r>
            <a:r>
              <a:rPr lang="es-ES_tradnl" dirty="0" err="1"/>
              <a:t>Ocup</a:t>
            </a:r>
            <a:r>
              <a:rPr lang="es-ES_tradnl" dirty="0"/>
              <a:t>. DP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72AA5F-10B2-4213-814E-C11CCA7EA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Trabajos realizados</a:t>
            </a:r>
          </a:p>
          <a:p>
            <a:pPr lvl="1"/>
            <a:r>
              <a:rPr lang="es-ES_tradnl" dirty="0"/>
              <a:t>Modelización del Documento</a:t>
            </a:r>
          </a:p>
          <a:p>
            <a:pPr lvl="1"/>
            <a:r>
              <a:rPr lang="es-ES_tradnl" dirty="0"/>
              <a:t>Metodología </a:t>
            </a:r>
            <a:r>
              <a:rPr lang="es-ES_tradnl" dirty="0" err="1"/>
              <a:t>eEMGDE</a:t>
            </a:r>
            <a:r>
              <a:rPr lang="es-ES_tradnl" dirty="0"/>
              <a:t> (EDS)</a:t>
            </a:r>
          </a:p>
          <a:p>
            <a:pPr lvl="1"/>
            <a:r>
              <a:rPr lang="es-ES_tradnl" dirty="0"/>
              <a:t>Encaje con otros modelos (</a:t>
            </a:r>
            <a:r>
              <a:rPr lang="es-ES_tradnl" dirty="0" err="1"/>
              <a:t>eEMGDE</a:t>
            </a:r>
            <a:r>
              <a:rPr lang="es-ES_tradnl" dirty="0"/>
              <a:t> / Registro-E / ENI)</a:t>
            </a:r>
          </a:p>
          <a:p>
            <a:endParaRPr lang="es-ES_tradnl" dirty="0"/>
          </a:p>
          <a:p>
            <a:r>
              <a:rPr lang="es-ES_tradnl" dirty="0"/>
              <a:t>Estado de Situación</a:t>
            </a:r>
          </a:p>
          <a:p>
            <a:pPr lvl="1"/>
            <a:r>
              <a:rPr lang="es-ES_tradnl" dirty="0"/>
              <a:t>Circulado a todos los componentes del Foro</a:t>
            </a:r>
          </a:p>
          <a:p>
            <a:pPr lvl="1"/>
            <a:r>
              <a:rPr lang="es-ES_tradnl" dirty="0"/>
              <a:t>Sin observaciones negativas ni contribuciones complementarias</a:t>
            </a:r>
          </a:p>
          <a:p>
            <a:pPr lvl="1"/>
            <a:r>
              <a:rPr lang="es-ES_tradnl" dirty="0"/>
              <a:t>Podemos considerar que estaríamos preparados a realizar un piloto de tramitación automatizada</a:t>
            </a:r>
          </a:p>
        </p:txBody>
      </p:sp>
    </p:spTree>
    <p:extLst>
      <p:ext uri="{BB962C8B-B14F-4D97-AF65-F5344CB8AC3E}">
        <p14:creationId xmlns:p14="http://schemas.microsoft.com/office/powerpoint/2010/main" val="40388239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0A4C2-6738-47E8-8EBC-A5C3F7E0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3. Liquidación de Tasas de </a:t>
            </a:r>
            <a:r>
              <a:rPr lang="es-ES_tradnl" dirty="0" err="1"/>
              <a:t>Ocup</a:t>
            </a:r>
            <a:r>
              <a:rPr lang="es-ES_tradnl" dirty="0"/>
              <a:t>. DP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3D1066-FA48-4607-A0B9-62BF1901B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Modelo de la Diputación de Málaga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1A828A0-B263-48E3-89DB-D6FB6B7AB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060848"/>
            <a:ext cx="6079467" cy="430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08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227A85-957B-451C-8E4A-08C39E44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4. Expedientes de Obra Nueva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79FB2E-3877-411E-A189-FC21920B9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Se mantuvo una reunión:</a:t>
            </a:r>
          </a:p>
          <a:p>
            <a:pPr lvl="1"/>
            <a:r>
              <a:rPr lang="es-ES_tradnl" dirty="0"/>
              <a:t>Administración Local</a:t>
            </a:r>
          </a:p>
          <a:p>
            <a:pPr lvl="1"/>
            <a:r>
              <a:rPr lang="es-ES_tradnl" dirty="0"/>
              <a:t>Catastro</a:t>
            </a:r>
          </a:p>
          <a:p>
            <a:pPr lvl="1"/>
            <a:r>
              <a:rPr lang="es-ES_tradnl" dirty="0"/>
              <a:t>Contratación</a:t>
            </a:r>
          </a:p>
          <a:p>
            <a:pPr lvl="1"/>
            <a:r>
              <a:rPr lang="es-ES_tradnl" dirty="0"/>
              <a:t>Sector Privado</a:t>
            </a:r>
          </a:p>
          <a:p>
            <a:pPr lvl="1"/>
            <a:r>
              <a:rPr lang="es-ES_tradnl" dirty="0"/>
              <a:t>SGAD</a:t>
            </a:r>
          </a:p>
          <a:p>
            <a:pPr lvl="1"/>
            <a:r>
              <a:rPr lang="es-ES_tradnl" dirty="0"/>
              <a:t>Coordinación Foro</a:t>
            </a:r>
          </a:p>
          <a:p>
            <a:pPr marL="274320" lvl="1" indent="0">
              <a:buNone/>
            </a:pPr>
            <a:endParaRPr lang="es-ES_tradnl" dirty="0"/>
          </a:p>
          <a:p>
            <a:pPr lvl="1"/>
            <a:endParaRPr lang="es-ES_tradnl" dirty="0"/>
          </a:p>
          <a:p>
            <a:r>
              <a:rPr lang="es-ES_tradnl" dirty="0"/>
              <a:t>Muchos tipos de obras, se intentó, a priori, “centrar el tiro” en expedientes de obra nueva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1927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CDCBF7-EEBE-4431-9AAF-EB40E31FD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4. Expedientes de Obra Nueva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9A3595-4B8F-438E-9AA2-3876D3FF4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_tradnl" dirty="0"/>
              <a:t>Recopilación de Información: Catastro</a:t>
            </a:r>
          </a:p>
          <a:p>
            <a:pPr lvl="1"/>
            <a:endParaRPr lang="es-ES_tradnl" dirty="0"/>
          </a:p>
          <a:p>
            <a:pPr lvl="0"/>
            <a:r>
              <a:rPr lang="es-ES" dirty="0"/>
              <a:t>Imprescindibles:</a:t>
            </a:r>
          </a:p>
          <a:p>
            <a:pPr lvl="1"/>
            <a:r>
              <a:rPr lang="es-ES" b="1" dirty="0"/>
              <a:t>Referencia catastral (14 caracteres)</a:t>
            </a:r>
            <a:r>
              <a:rPr lang="es-ES" dirty="0"/>
              <a:t>. Para identificar el bien inmueble a nivel de finca o parcela (</a:t>
            </a:r>
            <a:r>
              <a:rPr lang="es-ES" u="sng" dirty="0">
                <a:hlinkClick r:id="rId2"/>
              </a:rPr>
              <a:t>http://www.catastro.meh.es/esp/referencia_catastral_1.asp</a:t>
            </a:r>
            <a:r>
              <a:rPr lang="es-ES" dirty="0"/>
              <a:t>)</a:t>
            </a:r>
          </a:p>
          <a:p>
            <a:pPr lvl="1"/>
            <a:r>
              <a:rPr lang="es-ES" b="1" dirty="0"/>
              <a:t>Tipo de obra</a:t>
            </a:r>
            <a:r>
              <a:rPr lang="es-ES" dirty="0"/>
              <a:t>. Suponiendo nuestro caso concreto inicial, estaríamos hablando siempre de obra nueva. Se establecería un identificador a tal efecto (por ejemplo, “nueva construcción”).</a:t>
            </a:r>
          </a:p>
          <a:p>
            <a:pPr lvl="1"/>
            <a:r>
              <a:rPr lang="es-ES" b="1" dirty="0"/>
              <a:t>Número de expediente origen</a:t>
            </a:r>
            <a:r>
              <a:rPr lang="es-ES" dirty="0"/>
              <a:t>. De cara a posible información de retorno, siempre es interesante recoger el número de expediente origen (del ayuntamiento en este caso), aún a sabiendas de que no va a ser único ni normalizado.</a:t>
            </a:r>
          </a:p>
          <a:p>
            <a:pPr lvl="0"/>
            <a:r>
              <a:rPr lang="es-ES" dirty="0"/>
              <a:t>Deseables:</a:t>
            </a:r>
          </a:p>
          <a:p>
            <a:pPr lvl="1"/>
            <a:r>
              <a:rPr lang="es-ES" b="1" dirty="0"/>
              <a:t>Dirección (calle, número, etc.)</a:t>
            </a:r>
            <a:r>
              <a:rPr lang="es-ES" dirty="0"/>
              <a:t>. Aquí habría que establecer el formato. Lo más adecuado sería según el de la Policía.</a:t>
            </a:r>
          </a:p>
          <a:p>
            <a:pPr lvl="1"/>
            <a:r>
              <a:rPr lang="es-ES" b="1" dirty="0"/>
              <a:t>Cuantificación de la importancia de la obra</a:t>
            </a:r>
            <a:r>
              <a:rPr lang="es-ES" dirty="0"/>
              <a:t>. Algún dato que permitiera clasificar la “magnitud”, de cara a posteriores automatizaciones en la tramitación. Por definir, pero tal vez sería adecuado indicar aquí el “presupuesto de ejecución material”.</a:t>
            </a:r>
          </a:p>
          <a:p>
            <a:pPr lvl="2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6742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CDCBF7-EEBE-4431-9AAF-EB40E31FD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4. Expedientes de Obra Nueva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9A3595-4B8F-438E-9AA2-3876D3FF4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/>
              <a:t>Recopilación de Información: Ayuntamiento de Vigo</a:t>
            </a:r>
          </a:p>
          <a:p>
            <a:pPr lvl="1"/>
            <a:endParaRPr lang="es-ES_tradnl" dirty="0"/>
          </a:p>
          <a:p>
            <a:pPr lvl="2"/>
            <a:r>
              <a:rPr lang="es-ES_tradnl" dirty="0"/>
              <a:t>Entre otros muchos:</a:t>
            </a:r>
          </a:p>
          <a:p>
            <a:pPr lvl="2"/>
            <a:endParaRPr lang="es-ES_tradnl" dirty="0"/>
          </a:p>
          <a:p>
            <a:pPr lvl="4"/>
            <a:r>
              <a:rPr lang="es-ES" b="1" dirty="0"/>
              <a:t>REFORMAS Y AMPLIACIONES</a:t>
            </a:r>
            <a:endParaRPr lang="es-ES" sz="2600" dirty="0"/>
          </a:p>
          <a:p>
            <a:pPr lvl="4"/>
            <a:r>
              <a:rPr lang="es-ES" dirty="0"/>
              <a:t>Tipo de Construcción</a:t>
            </a:r>
            <a:endParaRPr lang="es-ES" sz="2600" dirty="0"/>
          </a:p>
          <a:p>
            <a:pPr lvl="4"/>
            <a:r>
              <a:rPr lang="es-ES" dirty="0"/>
              <a:t>Descripción del expediente</a:t>
            </a:r>
            <a:endParaRPr lang="es-ES" sz="2600" dirty="0"/>
          </a:p>
          <a:p>
            <a:pPr lvl="4"/>
            <a:r>
              <a:rPr lang="es-ES" dirty="0"/>
              <a:t>Autores del proyecto</a:t>
            </a:r>
            <a:endParaRPr lang="es-ES" sz="2600" dirty="0"/>
          </a:p>
          <a:p>
            <a:pPr lvl="4"/>
            <a:r>
              <a:rPr lang="es-ES" dirty="0"/>
              <a:t>Director de la ejecución</a:t>
            </a:r>
            <a:endParaRPr lang="es-ES" sz="2600" dirty="0"/>
          </a:p>
          <a:p>
            <a:pPr lvl="4"/>
            <a:r>
              <a:rPr lang="es-ES" dirty="0"/>
              <a:t>Condiciones </a:t>
            </a:r>
            <a:r>
              <a:rPr lang="es-ES" dirty="0" err="1"/>
              <a:t>Urbanisticas</a:t>
            </a:r>
            <a:endParaRPr lang="es-ES" sz="2600" dirty="0"/>
          </a:p>
          <a:p>
            <a:pPr lvl="4"/>
            <a:r>
              <a:rPr lang="es-ES" dirty="0" err="1"/>
              <a:t>Presupuessto</a:t>
            </a:r>
            <a:r>
              <a:rPr lang="es-ES" dirty="0"/>
              <a:t> obra</a:t>
            </a:r>
            <a:endParaRPr lang="es-ES" sz="2600" dirty="0"/>
          </a:p>
          <a:p>
            <a:pPr lvl="4"/>
            <a:r>
              <a:rPr lang="es-ES" dirty="0"/>
              <a:t>Visado de planos</a:t>
            </a:r>
            <a:endParaRPr lang="es-ES" sz="2600" dirty="0"/>
          </a:p>
          <a:p>
            <a:pPr lvl="4"/>
            <a:r>
              <a:rPr lang="es-ES" dirty="0"/>
              <a:t>Reformados planos</a:t>
            </a:r>
            <a:endParaRPr lang="es-ES" sz="2600" dirty="0"/>
          </a:p>
          <a:p>
            <a:pPr lvl="4"/>
            <a:r>
              <a:rPr lang="es-ES" dirty="0"/>
              <a:t>Tabla superficies</a:t>
            </a:r>
            <a:endParaRPr lang="es-ES" sz="2600" dirty="0"/>
          </a:p>
          <a:p>
            <a:pPr lvl="4"/>
            <a:r>
              <a:rPr lang="es-ES" dirty="0"/>
              <a:t>Tabla de cesiones</a:t>
            </a:r>
            <a:endParaRPr lang="es-ES" sz="2600" dirty="0"/>
          </a:p>
          <a:p>
            <a:pPr lvl="4"/>
            <a:r>
              <a:rPr lang="es-ES" dirty="0"/>
              <a:t>Superficie escriturada</a:t>
            </a:r>
            <a:endParaRPr lang="es-ES" sz="2600" dirty="0"/>
          </a:p>
          <a:p>
            <a:pPr lvl="4"/>
            <a:r>
              <a:rPr lang="es-ES" dirty="0"/>
              <a:t>Aval</a:t>
            </a:r>
            <a:endParaRPr lang="es-ES" sz="2600" dirty="0"/>
          </a:p>
          <a:p>
            <a:pPr lvl="4"/>
            <a:r>
              <a:rPr lang="es-ES" dirty="0"/>
              <a:t>Reposición de forjados</a:t>
            </a:r>
            <a:endParaRPr lang="es-ES" sz="2600" dirty="0"/>
          </a:p>
          <a:p>
            <a:pPr lvl="4"/>
            <a:r>
              <a:rPr lang="es-ES" dirty="0"/>
              <a:t>Nueva </a:t>
            </a:r>
            <a:r>
              <a:rPr lang="es-ES" dirty="0" err="1"/>
              <a:t>distrib</a:t>
            </a:r>
            <a:r>
              <a:rPr lang="es-ES" dirty="0"/>
              <a:t>. interior</a:t>
            </a:r>
            <a:endParaRPr lang="es-ES" sz="2600" dirty="0"/>
          </a:p>
          <a:p>
            <a:pPr lvl="4"/>
            <a:r>
              <a:rPr lang="es-ES" dirty="0"/>
              <a:t>Sustitución de cubierta</a:t>
            </a:r>
            <a:endParaRPr lang="es-ES" sz="2600" dirty="0"/>
          </a:p>
          <a:p>
            <a:pPr lvl="3"/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2966F5C-4D51-47FF-9440-2F40F10AE4E0}"/>
              </a:ext>
            </a:extLst>
          </p:cNvPr>
          <p:cNvSpPr/>
          <p:nvPr/>
        </p:nvSpPr>
        <p:spPr>
          <a:xfrm>
            <a:off x="4716016" y="2237422"/>
            <a:ext cx="27180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s-ES" sz="1200" b="1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OBRAS MAYORES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Tipo de Construcción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Tipo de proyecto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Descripción del expediente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Autores del proyecto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Director de la ejecución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 err="1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Cond.Urba.Ordenanzas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Presupuesto obra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Visado de planos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Reformados planos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Ancho de vial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Número </a:t>
            </a:r>
            <a:r>
              <a:rPr lang="es-ES" sz="1200" kern="150" dirty="0" err="1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vivendas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Número plazas garaje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Tiene electricidad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Tiene agua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Tiene pavimentación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Tiene alumbrado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Tiene sumideros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Tabla superficies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Tabla de </a:t>
            </a:r>
            <a:r>
              <a:rPr lang="es-ES" sz="1200" kern="150" dirty="0" err="1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cesines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Superficie escriturada</a:t>
            </a:r>
            <a:endParaRPr lang="es-ES" kern="150" dirty="0"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ES" sz="1200" kern="150" dirty="0">
                <a:solidFill>
                  <a:srgbClr val="000000"/>
                </a:solidFill>
                <a:latin typeface="Consolas" panose="020B0609020204030204" pitchFamily="49" charset="0"/>
                <a:ea typeface="SimSun" panose="02010600030101010101" pitchFamily="2" charset="-122"/>
                <a:cs typeface="Arial" panose="020B0604020202020204" pitchFamily="34" charset="0"/>
              </a:rPr>
              <a:t>Aval</a:t>
            </a:r>
            <a:endParaRPr lang="es-ES" kern="150" dirty="0">
              <a:effectLst/>
              <a:latin typeface="Liberation Serif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1905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1B19-67C9-4851-A7C0-27AACF89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4. Expedientes de Obra Nueva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69DA38-6997-48EA-A49D-215776DA0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P</a:t>
            </a:r>
            <a:r>
              <a:rPr lang="es-ES" dirty="0" err="1"/>
              <a:t>roceso</a:t>
            </a:r>
            <a:r>
              <a:rPr lang="es-ES" dirty="0"/>
              <a:t> general del expediente:</a:t>
            </a:r>
            <a:endParaRPr lang="es-ES_tradnl" dirty="0"/>
          </a:p>
          <a:p>
            <a:pPr lvl="1"/>
            <a:r>
              <a:rPr lang="es-ES_tradnl" dirty="0"/>
              <a:t>T</a:t>
            </a:r>
            <a:r>
              <a:rPr lang="es-ES" dirty="0" err="1"/>
              <a:t>ramitación</a:t>
            </a:r>
            <a:r>
              <a:rPr lang="es-ES" dirty="0"/>
              <a:t> previa a la administración local</a:t>
            </a:r>
          </a:p>
          <a:p>
            <a:pPr lvl="1"/>
            <a:r>
              <a:rPr lang="es-ES_tradnl" dirty="0"/>
              <a:t>T</a:t>
            </a:r>
            <a:r>
              <a:rPr lang="es-ES" dirty="0" err="1"/>
              <a:t>ramitación</a:t>
            </a:r>
            <a:r>
              <a:rPr lang="es-ES" dirty="0"/>
              <a:t> en la propia administración local</a:t>
            </a:r>
          </a:p>
          <a:p>
            <a:pPr lvl="1"/>
            <a:r>
              <a:rPr lang="es-ES_tradnl" dirty="0"/>
              <a:t>C</a:t>
            </a:r>
            <a:r>
              <a:rPr lang="es-ES" dirty="0" err="1"/>
              <a:t>omunicación</a:t>
            </a:r>
            <a:r>
              <a:rPr lang="es-ES" dirty="0"/>
              <a:t> a Catastro</a:t>
            </a:r>
          </a:p>
          <a:p>
            <a:pPr lvl="1"/>
            <a:endParaRPr lang="es-ES_tradnl" dirty="0"/>
          </a:p>
          <a:p>
            <a:r>
              <a:rPr lang="es-ES_tradnl" dirty="0"/>
              <a:t>En gran parte de las administraciones, se extrae información directamente de los documentos que en ocasiones, sí que se transmiten mediante referencias.</a:t>
            </a:r>
          </a:p>
          <a:p>
            <a:r>
              <a:rPr lang="es-ES_tradnl" dirty="0"/>
              <a:t>No existe un modelo de documento estructurado para el proceso, en general.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11352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1B19-67C9-4851-A7C0-27AACF89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4. Expedientes de Obra Nueva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69DA38-6997-48EA-A49D-215776DA0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Propuesta:</a:t>
            </a:r>
          </a:p>
          <a:p>
            <a:endParaRPr lang="es-ES_tradnl" dirty="0"/>
          </a:p>
          <a:p>
            <a:pPr lvl="1"/>
            <a:r>
              <a:rPr lang="es-ES_tradnl" dirty="0"/>
              <a:t>Avanzar en la modelización necesaria desde la parte previa de tramitación que ayude a “cargar” la información necesaria en los sistemas de gestión de los ayuntamientos para poder aplicar los “umbrales” o parámetros de cada uno de ellos (normativas distintas según localización)</a:t>
            </a:r>
          </a:p>
          <a:p>
            <a:pPr lvl="1"/>
            <a:endParaRPr lang="es-ES_tradnl" dirty="0"/>
          </a:p>
          <a:p>
            <a:pPr lvl="1"/>
            <a:r>
              <a:rPr lang="es-ES_tradnl" dirty="0"/>
              <a:t>Avanzar en la comunicación de los datos necesarios por Catastro en forma de Documento Sectorial.</a:t>
            </a:r>
          </a:p>
          <a:p>
            <a:endParaRPr lang="es-ES_tradnl" dirty="0"/>
          </a:p>
          <a:p>
            <a:r>
              <a:rPr lang="es-ES_tradnl" dirty="0"/>
              <a:t>P</a:t>
            </a:r>
            <a:r>
              <a:rPr lang="es-ES" dirty="0"/>
              <a:t>endiente por parte de coordinación:</a:t>
            </a:r>
          </a:p>
          <a:p>
            <a:pPr lvl="1"/>
            <a:r>
              <a:rPr lang="es-ES_tradnl" dirty="0"/>
              <a:t>E</a:t>
            </a:r>
            <a:r>
              <a:rPr lang="es-ES" dirty="0" err="1"/>
              <a:t>studio</a:t>
            </a:r>
            <a:r>
              <a:rPr lang="es-ES" dirty="0"/>
              <a:t> de los metadatos relativos a Contratación.</a:t>
            </a:r>
          </a:p>
        </p:txBody>
      </p:sp>
    </p:spTree>
    <p:extLst>
      <p:ext uri="{BB962C8B-B14F-4D97-AF65-F5344CB8AC3E}">
        <p14:creationId xmlns:p14="http://schemas.microsoft.com/office/powerpoint/2010/main" val="7628908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21B19-67C9-4851-A7C0-27AACF89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5. Propuestas de Modelización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69DA38-6997-48EA-A49D-215776DA0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M</a:t>
            </a:r>
            <a:r>
              <a:rPr lang="es-ES" dirty="0" err="1"/>
              <a:t>odelo</a:t>
            </a:r>
            <a:r>
              <a:rPr lang="es-ES" dirty="0"/>
              <a:t> de recogida de propuestas disponible en la página del Foro:</a:t>
            </a:r>
          </a:p>
          <a:p>
            <a:endParaRPr lang="es-ES_tradnl" dirty="0"/>
          </a:p>
          <a:p>
            <a:endParaRPr lang="es-ES" dirty="0"/>
          </a:p>
          <a:p>
            <a:endParaRPr lang="es-ES_tradnl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6CB7BB-0D53-4B47-A977-0F564D66E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321936"/>
            <a:ext cx="4968552" cy="403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594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5385C4-96C0-49F4-8347-9301252A9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902E896-9185-48F5-A826-9C5D56EA2B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5696" y="1844824"/>
            <a:ext cx="5112568" cy="24367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BE752C8-FB29-49FD-BCB7-9D0E1D2EE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4437112"/>
            <a:ext cx="63150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0098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084AB0-3C2D-4899-A743-164D6A524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E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C8EEB74-36A2-4254-9873-9B82700980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9928" y="1484313"/>
            <a:ext cx="4884144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447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6ACAAD-1CD3-4E9D-84BD-DEE2B704E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6. Propuesta de reutilización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63B4F5-8306-4993-A97D-D8742F111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Modelo de recogida de información equivalente al anterior, más:</a:t>
            </a:r>
          </a:p>
          <a:p>
            <a:endParaRPr lang="es-ES_tradnl" dirty="0"/>
          </a:p>
          <a:p>
            <a:pPr lvl="1"/>
            <a:r>
              <a:rPr lang="es-ES_tradnl" dirty="0"/>
              <a:t>Modelos de datos usados actualmente (XSD)</a:t>
            </a:r>
          </a:p>
          <a:p>
            <a:pPr lvl="1"/>
            <a:r>
              <a:rPr lang="es-ES_tradnl" dirty="0"/>
              <a:t>Flujograma completo actual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0329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968FDA-E701-48E7-93C8-4DEE018C1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7. Objetivos 2018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4EAA9D-94CD-4DB5-B6EB-2681606DE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Se propone al Foro los siguientes objetivos antes de que acabe el año:</a:t>
            </a:r>
          </a:p>
          <a:p>
            <a:endParaRPr lang="es-ES_tradnl" dirty="0"/>
          </a:p>
          <a:p>
            <a:pPr lvl="1"/>
            <a:r>
              <a:rPr lang="es-ES_tradnl" dirty="0"/>
              <a:t>Modelizar, al menos:</a:t>
            </a:r>
          </a:p>
          <a:p>
            <a:pPr lvl="2"/>
            <a:r>
              <a:rPr lang="es-ES_tradnl" dirty="0"/>
              <a:t>5 procedimientos administrativos automatizados</a:t>
            </a:r>
          </a:p>
          <a:p>
            <a:pPr lvl="2"/>
            <a:endParaRPr lang="es-ES_tradnl" dirty="0"/>
          </a:p>
          <a:p>
            <a:pPr lvl="1"/>
            <a:r>
              <a:rPr lang="es-ES_tradnl" dirty="0"/>
              <a:t>Piloto funcional, de, al menos:</a:t>
            </a:r>
          </a:p>
          <a:p>
            <a:pPr lvl="2"/>
            <a:r>
              <a:rPr lang="es-ES_tradnl" dirty="0"/>
              <a:t>1 procedimiento administrativo automatizado (TODP ¿?)</a:t>
            </a:r>
          </a:p>
          <a:p>
            <a:pPr lvl="2"/>
            <a:endParaRPr lang="es-ES_tradnl" dirty="0"/>
          </a:p>
          <a:p>
            <a:pPr lvl="1"/>
            <a:r>
              <a:rPr lang="es-ES_tradnl" dirty="0"/>
              <a:t>Modelizar el expediente automatizado con</a:t>
            </a:r>
          </a:p>
          <a:p>
            <a:pPr lvl="2"/>
            <a:r>
              <a:rPr lang="es-ES_tradnl" dirty="0"/>
              <a:t>Evidencias Electrónicas</a:t>
            </a:r>
          </a:p>
          <a:p>
            <a:pPr lvl="2"/>
            <a:r>
              <a:rPr lang="es-ES_tradnl" dirty="0"/>
              <a:t>Documento Sectorial</a:t>
            </a:r>
          </a:p>
          <a:p>
            <a:pPr lvl="2"/>
            <a:r>
              <a:rPr lang="es-ES_tradnl" dirty="0"/>
              <a:t>Metadatos Comunes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10317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4E8E25-3DD9-4DA6-AA4C-FC4FD50B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8. Ruegos y Preguntas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942CCE-BBA5-4585-8EA2-1D3881FB3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pPr marL="0" indent="0" algn="ctr">
              <a:buNone/>
            </a:pPr>
            <a:r>
              <a:rPr lang="es-ES_tradnl" dirty="0"/>
              <a:t>M</a:t>
            </a:r>
            <a:r>
              <a:rPr lang="es-ES" dirty="0" err="1"/>
              <a:t>uchas</a:t>
            </a:r>
            <a:r>
              <a:rPr lang="es-ES" dirty="0"/>
              <a:t> gracias</a:t>
            </a:r>
          </a:p>
        </p:txBody>
      </p:sp>
    </p:spTree>
    <p:extLst>
      <p:ext uri="{BB962C8B-B14F-4D97-AF65-F5344CB8AC3E}">
        <p14:creationId xmlns:p14="http://schemas.microsoft.com/office/powerpoint/2010/main" val="4479616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da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d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5291</TotalTime>
  <Words>2424</Words>
  <Application>Microsoft Office PowerPoint</Application>
  <PresentationFormat>Presentación en pantalla (4:3)</PresentationFormat>
  <Paragraphs>350</Paragraphs>
  <Slides>45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52" baseType="lpstr">
      <vt:lpstr>SimSun</vt:lpstr>
      <vt:lpstr>Arial</vt:lpstr>
      <vt:lpstr>Calibri</vt:lpstr>
      <vt:lpstr>Consolas</vt:lpstr>
      <vt:lpstr>Garamond</vt:lpstr>
      <vt:lpstr>Liberation Serif</vt:lpstr>
      <vt:lpstr>Claridad</vt:lpstr>
      <vt:lpstr>2ª reunión  del foro por el documento-e</vt:lpstr>
      <vt:lpstr>Orden del Día</vt:lpstr>
      <vt:lpstr>1. Aprobación de Acta 15/2/2018</vt:lpstr>
      <vt:lpstr>2. Tramitación Automatizada</vt:lpstr>
      <vt:lpstr>2.1. Building Blocks</vt:lpstr>
      <vt:lpstr>2.2. Notificación Automatizada</vt:lpstr>
      <vt:lpstr>2.3. Registro Electrónico</vt:lpstr>
      <vt:lpstr>2.4. Grupos de Trabajo de G.Doc. </vt:lpstr>
      <vt:lpstr>Presentación de PowerPoint</vt:lpstr>
      <vt:lpstr>Equipo de trabajo: Metadatos comunes (EMC)</vt:lpstr>
      <vt:lpstr>Equipo de trabajo: Metadatos comunes (EMC)</vt:lpstr>
      <vt:lpstr>Equipo de trabajo: Metadatos comunes (EMC)</vt:lpstr>
      <vt:lpstr>Esquema Metadatos Comunes (EMC)</vt:lpstr>
      <vt:lpstr>Equipo de trabajo: Metadatos comunes (EMC)</vt:lpstr>
      <vt:lpstr>Equipo de trabajo: Metadatos comunes (EMC)</vt:lpstr>
      <vt:lpstr>Presentación de PowerPoint</vt:lpstr>
      <vt:lpstr>Contenidos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Contenidos</vt:lpstr>
      <vt:lpstr>1. Justificación de la formación del grupo</vt:lpstr>
      <vt:lpstr>2. Objetivos</vt:lpstr>
      <vt:lpstr>3. Ejemplo de modelo de datos:</vt:lpstr>
      <vt:lpstr>Presentación de PowerPoint</vt:lpstr>
      <vt:lpstr>Presentación de PowerPoint</vt:lpstr>
      <vt:lpstr>Presentación de PowerPoint</vt:lpstr>
      <vt:lpstr>Presentación de PowerPoint</vt:lpstr>
      <vt:lpstr>3. Liquidación de Tasas de Ocup. DP</vt:lpstr>
      <vt:lpstr>3. Liquidación de Tasas de Ocup. DP</vt:lpstr>
      <vt:lpstr>3. Liquidación de Tasas de Ocup. DP</vt:lpstr>
      <vt:lpstr>4. Expedientes de Obra Nueva</vt:lpstr>
      <vt:lpstr>4. Expedientes de Obra Nueva</vt:lpstr>
      <vt:lpstr>4. Expedientes de Obra Nueva</vt:lpstr>
      <vt:lpstr>4. Expedientes de Obra Nueva</vt:lpstr>
      <vt:lpstr>4. Expedientes de Obra Nueva</vt:lpstr>
      <vt:lpstr>5. Propuestas de Modelización</vt:lpstr>
      <vt:lpstr>Presentación de PowerPoint</vt:lpstr>
      <vt:lpstr>Presentación de PowerPoint</vt:lpstr>
      <vt:lpstr>6. Propuesta de reutilización</vt:lpstr>
      <vt:lpstr>7. Objetivos 2018</vt:lpstr>
      <vt:lpstr>8. Ruegos y Preguntas</vt:lpstr>
    </vt:vector>
  </TitlesOfParts>
  <Company>Ministerio de la presidencia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CMAD Informal del ministerio de la presidencia y para las administraciones territoriales</dc:title>
  <dc:creator>Hernández Díez Javier</dc:creator>
  <cp:lastModifiedBy>Hernández Díez Javier</cp:lastModifiedBy>
  <cp:revision>44</cp:revision>
  <dcterms:created xsi:type="dcterms:W3CDTF">2017-03-29T10:22:49Z</dcterms:created>
  <dcterms:modified xsi:type="dcterms:W3CDTF">2018-06-13T15:44:30Z</dcterms:modified>
</cp:coreProperties>
</file>