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6"/>
  </p:notesMasterIdLst>
  <p:sldIdLst>
    <p:sldId id="262" r:id="rId2"/>
    <p:sldId id="300" r:id="rId3"/>
    <p:sldId id="301" r:id="rId4"/>
    <p:sldId id="305" r:id="rId5"/>
    <p:sldId id="303" r:id="rId6"/>
    <p:sldId id="304" r:id="rId7"/>
    <p:sldId id="294" r:id="rId8"/>
    <p:sldId id="295" r:id="rId9"/>
    <p:sldId id="296" r:id="rId10"/>
    <p:sldId id="297" r:id="rId11"/>
    <p:sldId id="298" r:id="rId12"/>
    <p:sldId id="299" r:id="rId13"/>
    <p:sldId id="307" r:id="rId14"/>
    <p:sldId id="308" r:id="rId15"/>
  </p:sldIdLst>
  <p:sldSz cx="9144000" cy="6858000" type="screen4x3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64B2"/>
    <a:srgbClr val="051DD1"/>
    <a:srgbClr val="FF6699"/>
    <a:srgbClr val="FFFF66"/>
    <a:srgbClr val="FFFF00"/>
    <a:srgbClr val="020C16"/>
    <a:srgbClr val="800080"/>
    <a:srgbClr val="CC3399"/>
    <a:srgbClr val="30DC34"/>
    <a:srgbClr val="55B76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E4D0BB-B96A-4867-ABF2-7F6FAFCA3812}" type="datetimeFigureOut">
              <a:rPr lang="es-ES" smtClean="0"/>
              <a:pPr/>
              <a:t>14/02/2018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E7393B-344D-405A-A6DE-325EA5DAB382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28647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" smtClean="0"/>
              <a:t>14/06/2012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CDAE5-3B81-401B-AAD2-D1C88E0686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dministracionelectronica.gob.es/ctt/resources/Soluciones/323/Descargas/Protocolo%20RemisionNube-v1-13.docx?idIniciativa=323&amp;idElemento=8111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dministracionelectronica.gob.es/ctt/resources/Soluciones/323/Descargas/XSD%20RemisionEnLaNube.xsd?idIniciativa=323&amp;idElemento=8708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67544" y="2746663"/>
            <a:ext cx="81003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es-ES" sz="6000" spc="100" dirty="0">
              <a:latin typeface="Calibri"/>
            </a:endParaRPr>
          </a:p>
        </p:txBody>
      </p:sp>
      <p:sp>
        <p:nvSpPr>
          <p:cNvPr id="2" name="1 Rectángulo redondeado"/>
          <p:cNvSpPr/>
          <p:nvPr/>
        </p:nvSpPr>
        <p:spPr>
          <a:xfrm>
            <a:off x="1403648" y="5445224"/>
            <a:ext cx="7228093" cy="648072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 redondeado"/>
          <p:cNvSpPr/>
          <p:nvPr/>
        </p:nvSpPr>
        <p:spPr>
          <a:xfrm>
            <a:off x="683568" y="4365104"/>
            <a:ext cx="8064896" cy="64807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6000" b="1" dirty="0" smtClean="0">
                <a:solidFill>
                  <a:srgbClr val="0070C0"/>
                </a:solidFill>
                <a:latin typeface="+mj-lt"/>
              </a:rPr>
              <a:t> </a:t>
            </a:r>
            <a:r>
              <a:rPr lang="es-ES" sz="50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Intercambio </a:t>
            </a:r>
            <a:r>
              <a:rPr lang="es-ES" sz="5000" b="1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de expedientes</a:t>
            </a:r>
            <a:endParaRPr lang="es-ES" sz="5000" b="1" dirty="0">
              <a:solidFill>
                <a:schemeClr val="tx2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55310" cy="1080120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1988840"/>
            <a:ext cx="5065024" cy="18860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9411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652934"/>
          </a:xfrm>
        </p:spPr>
        <p:txBody>
          <a:bodyPr>
            <a:normAutofit fontScale="90000"/>
          </a:bodyPr>
          <a:lstStyle/>
          <a:p>
            <a:pPr algn="l"/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Intercambio de Expedientes</a:t>
            </a:r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772" y="1881601"/>
            <a:ext cx="8636000" cy="4497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55310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638944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Crear nuevo expediente</a:t>
            </a:r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2744" y="1815037"/>
            <a:ext cx="6647542" cy="50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55310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638944"/>
          </a:xfrm>
        </p:spPr>
        <p:txBody>
          <a:bodyPr>
            <a:normAutofit fontScale="90000"/>
          </a:bodyPr>
          <a:lstStyle/>
          <a:p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Opciones de intercambio</a:t>
            </a:r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55310" cy="108012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276872"/>
            <a:ext cx="8442920" cy="4086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7 Conector recto de flecha"/>
          <p:cNvCxnSpPr/>
          <p:nvPr/>
        </p:nvCxnSpPr>
        <p:spPr>
          <a:xfrm>
            <a:off x="5076056" y="2204864"/>
            <a:ext cx="2016224" cy="2448272"/>
          </a:xfrm>
          <a:prstGeom prst="straightConnector1">
            <a:avLst/>
          </a:prstGeom>
          <a:ln w="5715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>
            <a:off x="7380312" y="2132856"/>
            <a:ext cx="216024" cy="2520280"/>
          </a:xfrm>
          <a:prstGeom prst="straightConnector1">
            <a:avLst/>
          </a:prstGeom>
          <a:ln w="5715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4499992" y="191683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Remisión MJU</a:t>
            </a:r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804248" y="177281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tx2">
                    <a:lumMod val="75000"/>
                  </a:schemeClr>
                </a:solidFill>
              </a:rPr>
              <a:t>Remisión Nube</a:t>
            </a:r>
            <a:endParaRPr lang="es-E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638944"/>
          </a:xfrm>
        </p:spPr>
        <p:txBody>
          <a:bodyPr>
            <a:noAutofit/>
          </a:bodyPr>
          <a:lstStyle/>
          <a:p>
            <a:r>
              <a:rPr lang="es-ES" sz="3200" dirty="0" smtClean="0">
                <a:solidFill>
                  <a:schemeClr val="tx2">
                    <a:lumMod val="75000"/>
                  </a:schemeClr>
                </a:solidFill>
              </a:rPr>
              <a:t>Intercambio de Expedientes – Remisión Nube</a:t>
            </a:r>
            <a:endParaRPr lang="es-ES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660232" y="2060848"/>
            <a:ext cx="19013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Remisión de credenciales de acceso a </a:t>
            </a:r>
            <a:r>
              <a:rPr lang="es-ES" b="1" dirty="0" smtClean="0"/>
              <a:t>cualquier otra unidad.</a:t>
            </a:r>
          </a:p>
          <a:p>
            <a:endParaRPr lang="es-ES" dirty="0" smtClean="0"/>
          </a:p>
          <a:p>
            <a:r>
              <a:rPr lang="es-ES" dirty="0" smtClean="0"/>
              <a:t>Podría usarse para remisión a </a:t>
            </a:r>
            <a:r>
              <a:rPr lang="es-ES" b="1" dirty="0" smtClean="0"/>
              <a:t>órganos judiciales de CCAA con competencias transferidas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060848"/>
            <a:ext cx="582930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55310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450304"/>
          </a:xfrm>
        </p:spPr>
        <p:txBody>
          <a:bodyPr>
            <a:noAutofit/>
          </a:bodyPr>
          <a:lstStyle/>
          <a:p>
            <a:r>
              <a:rPr lang="es-ES" sz="3600" dirty="0" smtClean="0">
                <a:solidFill>
                  <a:schemeClr val="tx2">
                    <a:lumMod val="75000"/>
                  </a:schemeClr>
                </a:solidFill>
              </a:rPr>
              <a:t>Intercambio de expedientes- Visualización</a:t>
            </a:r>
            <a:endParaRPr lang="es-ES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00808"/>
            <a:ext cx="6120680" cy="4930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55310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so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" y="145"/>
            <a:ext cx="9143171" cy="6857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s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" y="145"/>
            <a:ext cx="9143171" cy="685771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766529" y="5335939"/>
            <a:ext cx="1985527" cy="991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7730" tIns="33865" rIns="67730" bIns="33865" rtlCol="0">
            <a:spAutoFit/>
          </a:bodyPr>
          <a:lstStyle/>
          <a:p>
            <a:r>
              <a:rPr lang="es-ES" sz="1000" dirty="0" smtClean="0"/>
              <a:t>En un futuro, una unidad (judicial o administrativa) solicitará a otra que les remita un expediente electrónico, indicando los datos que permitan identificarlo de una manera automatizada (en proceso)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s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" y="145"/>
            <a:ext cx="9143171" cy="685771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818780" y="5500529"/>
            <a:ext cx="1985527" cy="8378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7730" tIns="33865" rIns="67730" bIns="33865" rtlCol="0">
            <a:spAutoFit/>
          </a:bodyPr>
          <a:lstStyle/>
          <a:p>
            <a:r>
              <a:rPr lang="es-ES" sz="1000" dirty="0" smtClean="0"/>
              <a:t>Las Aplicaciones remisoras remiten las credenciales que han generado a través de INSIDE, y este, las hace llegar al destino, localizado a partir del DIR3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s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" y="145"/>
            <a:ext cx="9143171" cy="6857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s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" y="145"/>
            <a:ext cx="9143171" cy="685771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818780" y="5446107"/>
            <a:ext cx="1985527" cy="9917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7730" tIns="33865" rIns="67730" bIns="33865" rtlCol="0">
            <a:spAutoFit/>
          </a:bodyPr>
          <a:lstStyle/>
          <a:p>
            <a:r>
              <a:rPr lang="es-ES" sz="1000" dirty="0" smtClean="0"/>
              <a:t>Se usa INSIDE para poder encaminar correctamente las credenciales a partir del DIR3 que cada organismo ha generado, con el que el destino podrá obtener el expediente del origen.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s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" y="145"/>
            <a:ext cx="9143171" cy="685771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818780" y="5446550"/>
            <a:ext cx="1985527" cy="11456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7730" tIns="33865" rIns="67730" bIns="33865" rtlCol="0">
            <a:spAutoFit/>
          </a:bodyPr>
          <a:lstStyle/>
          <a:p>
            <a:r>
              <a:rPr lang="es-ES" sz="1000" dirty="0" smtClean="0"/>
              <a:t>Además, si INSIDE detecta que el destino del expediente es una unidad judicial interconectada con el CARGADOR DE JUSTICIA, </a:t>
            </a:r>
            <a:r>
              <a:rPr lang="es-ES" sz="1000" dirty="0" err="1" smtClean="0"/>
              <a:t>InSide</a:t>
            </a:r>
            <a:r>
              <a:rPr lang="es-ES" sz="1000" dirty="0" smtClean="0"/>
              <a:t>, de manera automática, recogerá el expediente de origen y lo remitirá a dicho órgano.</a:t>
            </a:r>
            <a:endParaRPr lang="es-E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450304"/>
          </a:xfrm>
        </p:spPr>
        <p:txBody>
          <a:bodyPr>
            <a:noAutofit/>
          </a:bodyPr>
          <a:lstStyle/>
          <a:p>
            <a:r>
              <a:rPr lang="es-ES" sz="3600" dirty="0" smtClean="0">
                <a:solidFill>
                  <a:schemeClr val="tx2">
                    <a:lumMod val="75000"/>
                  </a:schemeClr>
                </a:solidFill>
              </a:rPr>
              <a:t>Documentación </a:t>
            </a:r>
            <a:endParaRPr lang="es-ES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55310" cy="10801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87624" y="2276872"/>
            <a:ext cx="676875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La información sobre la especificación de los servicios web del Protocolo de Remisión en la nube se encuentra disponible aquí:</a:t>
            </a:r>
          </a:p>
          <a:p>
            <a:endParaRPr lang="es-ES" dirty="0" smtClean="0"/>
          </a:p>
          <a:p>
            <a:r>
              <a:rPr lang="es-ES" dirty="0" smtClean="0">
                <a:hlinkClick r:id="rId3"/>
              </a:rPr>
              <a:t>https://</a:t>
            </a:r>
            <a:r>
              <a:rPr lang="es-ES" dirty="0" smtClean="0">
                <a:hlinkClick r:id="rId3"/>
              </a:rPr>
              <a:t>administracionelectronica.gob.es/ctt/resources/Soluciones/323/Descargas/Protocolo%20RemisionNube-v1-13.docx?idIniciativa=323&amp;idElemento=8111</a:t>
            </a:r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XSD:</a:t>
            </a:r>
          </a:p>
          <a:p>
            <a:endParaRPr lang="es-ES" dirty="0" smtClean="0"/>
          </a:p>
          <a:p>
            <a:r>
              <a:rPr lang="es-ES" dirty="0" smtClean="0">
                <a:hlinkClick r:id="rId4"/>
              </a:rPr>
              <a:t>https://</a:t>
            </a:r>
            <a:r>
              <a:rPr lang="es-ES" dirty="0" smtClean="0">
                <a:hlinkClick r:id="rId4"/>
              </a:rPr>
              <a:t>administracionelectronica.gob.es/ctt/resources/Soluciones/323/Descargas/XSD%20RemisionEnLaNube.xsd?idIniciativa=323&amp;idElemento=8708</a:t>
            </a:r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3068960"/>
            <a:ext cx="8229600" cy="450304"/>
          </a:xfrm>
        </p:spPr>
        <p:txBody>
          <a:bodyPr>
            <a:noAutofit/>
          </a:bodyPr>
          <a:lstStyle/>
          <a:p>
            <a:r>
              <a:rPr lang="es-ES" sz="3600" dirty="0" smtClean="0">
                <a:solidFill>
                  <a:schemeClr val="tx2">
                    <a:lumMod val="75000"/>
                  </a:schemeClr>
                </a:solidFill>
              </a:rPr>
              <a:t>Fin presentación</a:t>
            </a:r>
            <a:endParaRPr lang="es-ES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55310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</TotalTime>
  <Words>214</Words>
  <Application>Microsoft Office PowerPoint</Application>
  <PresentationFormat>Presentación en pantalla (4:3)</PresentationFormat>
  <Paragraphs>24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Diapositiva 1</vt:lpstr>
      <vt:lpstr>Intercambio de Expedientes</vt:lpstr>
      <vt:lpstr>Crear nuevo expediente</vt:lpstr>
      <vt:lpstr>Opciones de intercambio</vt:lpstr>
      <vt:lpstr>Intercambio de Expedientes – Remisión Nube</vt:lpstr>
      <vt:lpstr>Intercambio de expedientes- Visualización</vt:lpstr>
      <vt:lpstr>Diapositiva 7</vt:lpstr>
      <vt:lpstr>Diapositiva 8</vt:lpstr>
      <vt:lpstr>Diapositiva 9</vt:lpstr>
      <vt:lpstr>Diapositiva 10</vt:lpstr>
      <vt:lpstr>Diapositiva 11</vt:lpstr>
      <vt:lpstr>Diapositiva 12</vt:lpstr>
      <vt:lpstr>Documentación </vt:lpstr>
      <vt:lpstr>Fin presentación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presentaciones</dc:creator>
  <cp:lastModifiedBy>laura.flores</cp:lastModifiedBy>
  <cp:revision>37</cp:revision>
  <cp:lastPrinted>2012-07-06T12:31:11Z</cp:lastPrinted>
  <dcterms:created xsi:type="dcterms:W3CDTF">2012-05-17T08:07:55Z</dcterms:created>
  <dcterms:modified xsi:type="dcterms:W3CDTF">2018-02-14T14:44:16Z</dcterms:modified>
</cp:coreProperties>
</file>