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5"/>
  </p:notesMasterIdLst>
  <p:handoutMasterIdLst>
    <p:handoutMasterId r:id="rId16"/>
  </p:handoutMasterIdLst>
  <p:sldIdLst>
    <p:sldId id="304" r:id="rId2"/>
    <p:sldId id="343" r:id="rId3"/>
    <p:sldId id="536" r:id="rId4"/>
    <p:sldId id="568" r:id="rId5"/>
    <p:sldId id="569" r:id="rId6"/>
    <p:sldId id="570" r:id="rId7"/>
    <p:sldId id="572" r:id="rId8"/>
    <p:sldId id="573" r:id="rId9"/>
    <p:sldId id="571" r:id="rId10"/>
    <p:sldId id="574" r:id="rId11"/>
    <p:sldId id="567" r:id="rId12"/>
    <p:sldId id="538" r:id="rId13"/>
    <p:sldId id="575" r:id="rId14"/>
  </p:sldIdLst>
  <p:sldSz cx="9906000" cy="6858000" type="A4"/>
  <p:notesSz cx="7099300" cy="102346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16">
          <p15:clr>
            <a:srgbClr val="A4A3A4"/>
          </p15:clr>
        </p15:guide>
        <p15:guide id="2" orient="horz" pos="3917">
          <p15:clr>
            <a:srgbClr val="A4A3A4"/>
          </p15:clr>
        </p15:guide>
        <p15:guide id="3" orient="horz" pos="3600">
          <p15:clr>
            <a:srgbClr val="A4A3A4"/>
          </p15:clr>
        </p15:guide>
        <p15:guide id="4" orient="horz" pos="813">
          <p15:clr>
            <a:srgbClr val="A4A3A4"/>
          </p15:clr>
        </p15:guide>
        <p15:guide id="5" orient="horz" pos="3639">
          <p15:clr>
            <a:srgbClr val="A4A3A4"/>
          </p15:clr>
        </p15:guide>
        <p15:guide id="6" orient="horz" pos="3846">
          <p15:clr>
            <a:srgbClr val="A4A3A4"/>
          </p15:clr>
        </p15:guide>
        <p15:guide id="7" orient="horz" pos="4216">
          <p15:clr>
            <a:srgbClr val="A4A3A4"/>
          </p15:clr>
        </p15:guide>
        <p15:guide id="8" pos="3121">
          <p15:clr>
            <a:srgbClr val="A4A3A4"/>
          </p15:clr>
        </p15:guide>
        <p15:guide id="9" pos="6026">
          <p15:clr>
            <a:srgbClr val="A4A3A4"/>
          </p15:clr>
        </p15:guide>
        <p15:guide id="10" pos="711">
          <p15:clr>
            <a:srgbClr val="A4A3A4"/>
          </p15:clr>
        </p15:guide>
        <p15:guide id="11" pos="4342">
          <p15:clr>
            <a:srgbClr val="A4A3A4"/>
          </p15:clr>
        </p15:guide>
        <p15:guide id="12" pos="4914">
          <p15:clr>
            <a:srgbClr val="A4A3A4"/>
          </p15:clr>
        </p15:guide>
        <p15:guide id="13" pos="6101">
          <p15:clr>
            <a:srgbClr val="A4A3A4"/>
          </p15:clr>
        </p15:guide>
        <p15:guide id="14" pos="544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222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99"/>
    <a:srgbClr val="FFCC99"/>
    <a:srgbClr val="FFD303"/>
    <a:srgbClr val="E0E5F0"/>
    <a:srgbClr val="D5DCEA"/>
    <a:srgbClr val="FF9933"/>
    <a:srgbClr val="B2B2B2"/>
    <a:srgbClr val="FFCC66"/>
    <a:srgbClr val="FF9900"/>
    <a:srgbClr val="66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36" autoAdjust="0"/>
    <p:restoredTop sz="91400" autoAdjust="0"/>
  </p:normalViewPr>
  <p:slideViewPr>
    <p:cSldViewPr snapToGrid="0" showGuides="1">
      <p:cViewPr varScale="1">
        <p:scale>
          <a:sx n="99" d="100"/>
          <a:sy n="99" d="100"/>
        </p:scale>
        <p:origin x="-132" y="-96"/>
      </p:cViewPr>
      <p:guideLst>
        <p:guide orient="horz" pos="616"/>
        <p:guide orient="horz" pos="3917"/>
        <p:guide orient="horz" pos="3600"/>
        <p:guide orient="horz" pos="813"/>
        <p:guide orient="horz" pos="3639"/>
        <p:guide orient="horz" pos="3846"/>
        <p:guide orient="horz" pos="4216"/>
        <p:guide pos="3121"/>
        <p:guide pos="6026"/>
        <p:guide pos="711"/>
        <p:guide pos="4342"/>
        <p:guide pos="4914"/>
        <p:guide pos="6101"/>
        <p:guide pos="54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-3360" y="-108"/>
      </p:cViewPr>
      <p:guideLst>
        <p:guide orient="horz" pos="3222"/>
        <p:guide pos="223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977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14807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0650" y="1"/>
            <a:ext cx="3076976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B422AC0-F840-4D08-B061-61B95D44C674}" type="datetimeFigureOut">
              <a:rPr lang="es-ES"/>
              <a:pPr>
                <a:defRPr/>
              </a:pPr>
              <a:t>12/02/2018</a:t>
            </a:fld>
            <a:endParaRPr lang="es-ES" dirty="0"/>
          </a:p>
        </p:txBody>
      </p:sp>
      <p:sp>
        <p:nvSpPr>
          <p:cNvPr id="14807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720824"/>
            <a:ext cx="3076977" cy="51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14807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0650" y="9720824"/>
            <a:ext cx="3076976" cy="51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94FC830B-E4CA-4267-ADC7-B4184C92C4AE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72403934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977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>
            <a:lvl1pPr algn="l">
              <a:defRPr sz="13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650" y="1"/>
            <a:ext cx="3076976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>
            <a:lvl1pPr algn="r">
              <a:defRPr sz="13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860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6288" y="766763"/>
            <a:ext cx="5548312" cy="3840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103" y="4861236"/>
            <a:ext cx="5678770" cy="460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824"/>
            <a:ext cx="3076977" cy="51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b" anchorCtr="0" compatLnSpc="1">
            <a:prstTxWarp prst="textNoShape">
              <a:avLst/>
            </a:prstTxWarp>
          </a:bodyPr>
          <a:lstStyle>
            <a:lvl1pPr algn="l">
              <a:defRPr sz="13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412841919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 userDrawn="1"/>
        </p:nvSpPr>
        <p:spPr bwMode="auto">
          <a:xfrm>
            <a:off x="0" y="4284663"/>
            <a:ext cx="9906000" cy="2573337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</a:schemeClr>
              </a:gs>
              <a:gs pos="50000">
                <a:schemeClr val="bg2"/>
              </a:gs>
              <a:gs pos="100000">
                <a:schemeClr val="accent2">
                  <a:alpha val="7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s-ES" dirty="0">
              <a:cs typeface="+mn-cs"/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12135" y="2870495"/>
            <a:ext cx="8815388" cy="501650"/>
          </a:xfrm>
        </p:spPr>
        <p:txBody>
          <a:bodyPr anchor="b">
            <a:spAutoFit/>
          </a:bodyPr>
          <a:lstStyle>
            <a:lvl1pPr defTabSz="915988" eaLnBrk="0" hangingPunct="0">
              <a:spcBef>
                <a:spcPct val="50000"/>
              </a:spcBef>
              <a:defRPr b="0">
                <a:solidFill>
                  <a:schemeClr val="tx2"/>
                </a:solidFill>
              </a:defRPr>
            </a:lvl1pPr>
          </a:lstStyle>
          <a:p>
            <a:r>
              <a:rPr lang="es-ES_tradnl" dirty="0"/>
              <a:t>título principal de la presentación</a:t>
            </a:r>
          </a:p>
        </p:txBody>
      </p:sp>
      <p:sp>
        <p:nvSpPr>
          <p:cNvPr id="62470" name="Rectangle 6"/>
          <p:cNvSpPr>
            <a:spLocks noGrp="1" noChangeAspect="1" noChangeArrowheads="1"/>
          </p:cNvSpPr>
          <p:nvPr>
            <p:ph type="subTitle" idx="1"/>
          </p:nvPr>
        </p:nvSpPr>
        <p:spPr>
          <a:xfrm>
            <a:off x="533404" y="4633923"/>
            <a:ext cx="5211763" cy="407987"/>
          </a:xfrm>
        </p:spPr>
        <p:txBody>
          <a:bodyPr lIns="36038" tIns="36038" rIns="36038" bIns="36038">
            <a:spAutoFit/>
          </a:bodyPr>
          <a:lstStyle>
            <a:lvl1pPr marL="0" indent="0" eaLnBrk="0" hangingPunct="0">
              <a:lnSpc>
                <a:spcPct val="100000"/>
              </a:lnSpc>
              <a:buNone/>
              <a:defRPr b="1">
                <a:solidFill>
                  <a:srgbClr val="FFFFFF"/>
                </a:solidFill>
              </a:defRPr>
            </a:lvl1pPr>
          </a:lstStyle>
          <a:p>
            <a:r>
              <a:rPr lang="es-ES_tradnl" dirty="0"/>
              <a:t>subtítulo de la presentación</a:t>
            </a:r>
          </a:p>
        </p:txBody>
      </p:sp>
      <p:pic>
        <p:nvPicPr>
          <p:cNvPr id="8" name="Picture 1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75" y="372992"/>
            <a:ext cx="22288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4795967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373" y="693828"/>
            <a:ext cx="9440562" cy="4924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373" y="1346466"/>
            <a:ext cx="9440562" cy="511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pic>
        <p:nvPicPr>
          <p:cNvPr id="7" name="7 Imagen" descr="logo_ministerio2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6250"/>
          <a:stretch>
            <a:fillRect/>
          </a:stretch>
        </p:blipFill>
        <p:spPr bwMode="auto">
          <a:xfrm>
            <a:off x="1908175" y="0"/>
            <a:ext cx="79978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22288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5449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10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80016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039" y="650789"/>
            <a:ext cx="9456609" cy="4777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4039" y="1320802"/>
            <a:ext cx="4645712" cy="5203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5697" y="1320802"/>
            <a:ext cx="4604951" cy="5203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753114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81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81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393887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364" y="3966883"/>
            <a:ext cx="5675189" cy="289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 userDrawn="1"/>
        </p:nvSpPr>
        <p:spPr bwMode="auto">
          <a:xfrm>
            <a:off x="4217364" y="3966883"/>
            <a:ext cx="5688636" cy="2846667"/>
          </a:xfrm>
          <a:prstGeom prst="rect">
            <a:avLst/>
          </a:prstGeom>
          <a:solidFill>
            <a:schemeClr val="bg1">
              <a:alpha val="6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013447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63192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5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060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5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885273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 lIns="91541" tIns="45769" rIns="91541" bIns="45769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55730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340315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409575"/>
            <a:ext cx="2228850" cy="61229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5" y="409575"/>
            <a:ext cx="6534150" cy="61229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554391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180" y="409585"/>
            <a:ext cx="7467600" cy="6381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3" y="1625602"/>
            <a:ext cx="4381501" cy="490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199" y="1625600"/>
            <a:ext cx="4381501" cy="23764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29199" y="4154498"/>
            <a:ext cx="4381501" cy="2378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954121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180" y="409585"/>
            <a:ext cx="7467600" cy="6381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95300" y="1625602"/>
            <a:ext cx="8915400" cy="4906963"/>
          </a:xfrm>
        </p:spPr>
        <p:txBody>
          <a:bodyPr lIns="91541" tIns="45769" rIns="91541" bIns="45769"/>
          <a:lstStyle/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="" xmlns:p14="http://schemas.microsoft.com/office/powerpoint/2010/main" val="142998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180" y="409585"/>
            <a:ext cx="7315008" cy="101580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s-E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5303" y="1625602"/>
            <a:ext cx="4381501" cy="490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25602"/>
            <a:ext cx="4381501" cy="490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322095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11175" y="573088"/>
            <a:ext cx="74676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34" tIns="36034" rIns="36034" bIns="360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/>
              <a:t>Clic para editar estilo título patrón</a:t>
            </a:r>
            <a:endParaRPr lang="en-US" dirty="0"/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25600"/>
            <a:ext cx="89154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532" tIns="45765" rIns="91532" bIns="457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/>
              <a:t>encabezado (</a:t>
            </a:r>
            <a:r>
              <a:rPr lang="es-ES_tradnl" dirty="0" err="1"/>
              <a:t>arial</a:t>
            </a:r>
            <a:r>
              <a:rPr lang="es-ES_tradnl" dirty="0"/>
              <a:t> 22, minúsculas, verde)</a:t>
            </a:r>
          </a:p>
          <a:p>
            <a:pPr lvl="1"/>
            <a:r>
              <a:rPr lang="es-ES_tradnl" dirty="0"/>
              <a:t>Cuerpo de texto (</a:t>
            </a:r>
            <a:r>
              <a:rPr lang="es-ES_tradnl" dirty="0" err="1"/>
              <a:t>arial</a:t>
            </a:r>
            <a:r>
              <a:rPr lang="es-ES_tradnl" dirty="0"/>
              <a:t> 18, mayúsculas y minúsculas, negro)</a:t>
            </a:r>
          </a:p>
          <a:p>
            <a:pPr lvl="2"/>
            <a:r>
              <a:rPr lang="es-ES" dirty="0"/>
              <a:t>Nivel 1 (</a:t>
            </a:r>
            <a:r>
              <a:rPr lang="es-ES" dirty="0" err="1"/>
              <a:t>arial</a:t>
            </a:r>
            <a:r>
              <a:rPr lang="es-ES" dirty="0"/>
              <a:t> 16, mayúsculas y minúsculas, negro)</a:t>
            </a:r>
          </a:p>
          <a:p>
            <a:pPr lvl="3"/>
            <a:r>
              <a:rPr lang="es-ES" dirty="0"/>
              <a:t>Nivel 2 (</a:t>
            </a:r>
            <a:r>
              <a:rPr lang="es-ES" dirty="0" err="1"/>
              <a:t>arial</a:t>
            </a:r>
            <a:r>
              <a:rPr lang="es-ES" dirty="0"/>
              <a:t> 15, mayúsculas y minúsculas, negro)</a:t>
            </a:r>
          </a:p>
          <a:p>
            <a:pPr lvl="4"/>
            <a:r>
              <a:rPr lang="es-ES" dirty="0"/>
              <a:t>Nivel 3 (</a:t>
            </a:r>
            <a:r>
              <a:rPr lang="es-ES" dirty="0" err="1"/>
              <a:t>arial</a:t>
            </a:r>
            <a:r>
              <a:rPr lang="es-ES" dirty="0"/>
              <a:t> 14, mayúsculas y minúsculas, negro)</a:t>
            </a:r>
            <a:endParaRPr lang="es-ES_tradnl" dirty="0"/>
          </a:p>
        </p:txBody>
      </p:sp>
      <p:sp>
        <p:nvSpPr>
          <p:cNvPr id="7" name="6 Rectángulo"/>
          <p:cNvSpPr>
            <a:spLocks/>
          </p:cNvSpPr>
          <p:nvPr userDrawn="1"/>
        </p:nvSpPr>
        <p:spPr>
          <a:xfrm>
            <a:off x="2033337" y="0"/>
            <a:ext cx="7872664" cy="676800"/>
          </a:xfrm>
          <a:prstGeom prst="rect">
            <a:avLst/>
          </a:prstGeom>
          <a:solidFill>
            <a:srgbClr val="FFD30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9" name="Picture 13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22288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0234" r:id="rId1"/>
    <p:sldLayoutId id="2147490235" r:id="rId2"/>
    <p:sldLayoutId id="2147490211" r:id="rId3"/>
    <p:sldLayoutId id="2147490212" r:id="rId4"/>
    <p:sldLayoutId id="2147490213" r:id="rId5"/>
    <p:sldLayoutId id="2147490214" r:id="rId6"/>
    <p:sldLayoutId id="2147490215" r:id="rId7"/>
    <p:sldLayoutId id="2147490216" r:id="rId8"/>
    <p:sldLayoutId id="2147490217" r:id="rId9"/>
    <p:sldLayoutId id="2147490218" r:id="rId10"/>
    <p:sldLayoutId id="2147490219" r:id="rId11"/>
    <p:sldLayoutId id="2147490220" r:id="rId12"/>
    <p:sldLayoutId id="2147490221" r:id="rId13"/>
    <p:sldLayoutId id="2147490222" r:id="rId14"/>
  </p:sldLayoutIdLst>
  <p:transition/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9pPr>
    </p:titleStyle>
    <p:bodyStyle>
      <a:lvl1pPr marL="342900" indent="-342900" algn="l" defTabSz="915988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Char char="•"/>
        <a:defRPr sz="2200">
          <a:solidFill>
            <a:schemeClr val="tx2"/>
          </a:solidFill>
          <a:latin typeface="+mn-lt"/>
          <a:ea typeface="+mn-ea"/>
          <a:cs typeface="+mn-cs"/>
        </a:defRPr>
      </a:lvl1pPr>
      <a:lvl2pPr marL="1588" indent="455613" algn="l" defTabSz="915988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Font typeface="Wingdings" pitchFamily="2" charset="2"/>
        <a:buChar char="–"/>
        <a:defRPr sz="2800">
          <a:solidFill>
            <a:schemeClr val="tx1"/>
          </a:solidFill>
          <a:latin typeface="+mn-lt"/>
        </a:defRPr>
      </a:lvl2pPr>
      <a:lvl3pPr marL="631825" indent="-273050" algn="l" defTabSz="915988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1039813" indent="-228600" algn="l" defTabSz="915988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4pPr>
      <a:lvl5pPr marL="1447800" indent="-228600" algn="l" defTabSz="915988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5pPr>
      <a:lvl6pPr marL="1905000" indent="-228600" algn="l" defTabSz="915988" rtl="0" fontAlgn="base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6pPr>
      <a:lvl7pPr marL="2362200" indent="-228600" algn="l" defTabSz="915988" rtl="0" fontAlgn="base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7pPr>
      <a:lvl8pPr marL="2819400" indent="-228600" algn="l" defTabSz="915988" rtl="0" fontAlgn="base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8pPr>
      <a:lvl9pPr marL="3276600" indent="-228600" algn="l" defTabSz="915988" rtl="0" fontAlgn="base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dministracionelectronica.gob.es/ctt/resources/Soluciones/323/Descargas/Especificacion%20CSV%20Broker%20-%20Productor.pdf?idIniciativa=323&amp;idElemento=6026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2135" y="2868486"/>
            <a:ext cx="8815388" cy="503659"/>
          </a:xfrm>
        </p:spPr>
        <p:txBody>
          <a:bodyPr/>
          <a:lstStyle/>
          <a:p>
            <a:pPr algn="r"/>
            <a:r>
              <a:rPr lang="es-ES" dirty="0" smtClean="0"/>
              <a:t>Sistema de referencia de documentos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767492" y="4682049"/>
            <a:ext cx="5211763" cy="1291575"/>
          </a:xfrm>
        </p:spPr>
        <p:txBody>
          <a:bodyPr/>
          <a:lstStyle/>
          <a:p>
            <a:pPr algn="r"/>
            <a:r>
              <a:rPr lang="es-ES" dirty="0" smtClean="0"/>
              <a:t>SGAD</a:t>
            </a:r>
            <a:endParaRPr lang="es-ES" dirty="0" smtClean="0"/>
          </a:p>
          <a:p>
            <a:pPr algn="r"/>
            <a:r>
              <a:rPr lang="es-ES" dirty="0" smtClean="0"/>
              <a:t>Madrid </a:t>
            </a:r>
            <a:r>
              <a:rPr lang="es-ES" dirty="0" smtClean="0"/>
              <a:t>15</a:t>
            </a:r>
            <a:r>
              <a:rPr lang="es-ES" dirty="0" smtClean="0"/>
              <a:t> </a:t>
            </a:r>
            <a:r>
              <a:rPr lang="es-ES" dirty="0" smtClean="0"/>
              <a:t>de </a:t>
            </a:r>
            <a:r>
              <a:rPr lang="es-ES" dirty="0" smtClean="0"/>
              <a:t>febrero</a:t>
            </a:r>
            <a:r>
              <a:rPr lang="es-ES" dirty="0" smtClean="0"/>
              <a:t> </a:t>
            </a:r>
            <a:r>
              <a:rPr lang="es-ES" dirty="0" smtClean="0"/>
              <a:t>de </a:t>
            </a:r>
            <a:r>
              <a:rPr lang="es-ES" dirty="0" smtClean="0"/>
              <a:t>2018</a:t>
            </a:r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Contenido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70021" y="1280160"/>
            <a:ext cx="8248852" cy="4629666"/>
          </a:xfrm>
        </p:spPr>
        <p:txBody>
          <a:bodyPr/>
          <a:lstStyle/>
          <a:p>
            <a:pPr marL="457200" indent="-457200">
              <a:buNone/>
            </a:pPr>
            <a:endParaRPr lang="es-ES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Objetivo del sistema de referencia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Esquema de funcionamiento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Formato de la referencia a intercambiar. Ejemplo.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¿Qué debe implementar una aplicación para formar parte del sistema de referencia</a:t>
            </a: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Gestión </a:t>
            </a: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de permisos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Diferencias con CSV </a:t>
            </a:r>
            <a:r>
              <a:rPr lang="es-ES" sz="2400" dirty="0" err="1" smtClean="0">
                <a:solidFill>
                  <a:schemeClr val="tx2">
                    <a:lumMod val="50000"/>
                  </a:schemeClr>
                </a:solidFill>
              </a:rPr>
              <a:t>Broker</a:t>
            </a: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 y CSV Storage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dirty="0" smtClean="0">
                <a:solidFill>
                  <a:schemeClr val="tx2">
                    <a:lumMod val="50000"/>
                  </a:schemeClr>
                </a:solidFill>
              </a:rPr>
              <a:t>Propuestas para la gestión de documentos grandes</a:t>
            </a:r>
          </a:p>
          <a:p>
            <a:pPr marL="457200" indent="-457200">
              <a:buFont typeface="+mj-lt"/>
              <a:buAutoNum type="arabicPeriod"/>
            </a:pPr>
            <a:endParaRPr lang="es-ES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s-ES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s-ES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s-ES" sz="32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s-ES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81698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s-ES" dirty="0" smtClean="0"/>
              <a:t>1</a:t>
            </a:r>
            <a:r>
              <a:rPr lang="es-ES" dirty="0" smtClean="0"/>
              <a:t>. Objetivo del sistema de referencias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08522" y="1722922"/>
            <a:ext cx="8248852" cy="4735543"/>
          </a:xfrm>
        </p:spPr>
        <p:txBody>
          <a:bodyPr/>
          <a:lstStyle/>
          <a:p>
            <a:pPr lvl="0"/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Salvar </a:t>
            </a:r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las </a:t>
            </a:r>
            <a:r>
              <a:rPr lang="es-ES" sz="1800" b="1" dirty="0" smtClean="0">
                <a:solidFill>
                  <a:schemeClr val="tx2">
                    <a:lumMod val="50000"/>
                  </a:schemeClr>
                </a:solidFill>
              </a:rPr>
              <a:t>limitaciones</a:t>
            </a:r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 de los sistemas de </a:t>
            </a:r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intercambio</a:t>
            </a:r>
          </a:p>
          <a:p>
            <a:pPr lvl="2"/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E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vitar copias de documentos mientras llegan a destino, etc.</a:t>
            </a:r>
          </a:p>
          <a:p>
            <a:pPr lvl="0">
              <a:buNone/>
            </a:pPr>
            <a:endParaRPr lang="es-ES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/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Habilitar </a:t>
            </a:r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la opción de que </a:t>
            </a:r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pueda haber expedientes con </a:t>
            </a:r>
            <a:r>
              <a:rPr lang="es-ES" sz="1800" b="1" dirty="0" smtClean="0">
                <a:solidFill>
                  <a:schemeClr val="tx2">
                    <a:lumMod val="50000"/>
                  </a:schemeClr>
                </a:solidFill>
              </a:rPr>
              <a:t>documentos propios </a:t>
            </a:r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y con </a:t>
            </a:r>
            <a:r>
              <a:rPr lang="es-ES" sz="1800" b="1" dirty="0" smtClean="0">
                <a:solidFill>
                  <a:schemeClr val="tx2">
                    <a:lumMod val="50000"/>
                  </a:schemeClr>
                </a:solidFill>
              </a:rPr>
              <a:t>documentos </a:t>
            </a:r>
            <a:r>
              <a:rPr lang="es-ES" sz="1800" b="1" dirty="0" smtClean="0">
                <a:solidFill>
                  <a:schemeClr val="tx2">
                    <a:lumMod val="50000"/>
                  </a:schemeClr>
                </a:solidFill>
              </a:rPr>
              <a:t>referenciados</a:t>
            </a:r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lvl="2"/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Cada 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uno es libre de disponer de una copia o de mantener la 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referencia.</a:t>
            </a:r>
          </a:p>
          <a:p>
            <a:pPr lvl="2">
              <a:buNone/>
            </a:pPr>
            <a:endParaRPr lang="es-ES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/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M</a:t>
            </a:r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ás </a:t>
            </a:r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adelante, </a:t>
            </a:r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se podría pensar en </a:t>
            </a:r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repositorios que entre sí tengan algún tipo de relación de </a:t>
            </a:r>
            <a:r>
              <a:rPr lang="es-ES" sz="1800" dirty="0" smtClean="0">
                <a:solidFill>
                  <a:schemeClr val="tx2">
                    <a:lumMod val="50000"/>
                  </a:schemeClr>
                </a:solidFill>
              </a:rPr>
              <a:t>confianza.</a:t>
            </a:r>
            <a:endParaRPr lang="es-ES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s-ES" sz="1400" dirty="0"/>
          </a:p>
        </p:txBody>
      </p:sp>
    </p:spTree>
    <p:extLst>
      <p:ext uri="{BB962C8B-B14F-4D97-AF65-F5344CB8AC3E}">
        <p14:creationId xmlns="" xmlns:p14="http://schemas.microsoft.com/office/powerpoint/2010/main" val="289393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s-ES" dirty="0" smtClean="0"/>
              <a:t>2</a:t>
            </a:r>
            <a:r>
              <a:rPr lang="es-ES" dirty="0" smtClean="0"/>
              <a:t>. Esquema de funcionamiento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3512" y="1511167"/>
            <a:ext cx="9143999" cy="4735543"/>
          </a:xfrm>
        </p:spPr>
        <p:txBody>
          <a:bodyPr/>
          <a:lstStyle/>
          <a:p>
            <a:pPr lvl="0">
              <a:buFont typeface="+mj-lt"/>
              <a:buAutoNum type="arabicPeriod"/>
            </a:pP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La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aplicación generadora del documento ha de disponer de información de acceso al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mismo:</a:t>
            </a:r>
          </a:p>
          <a:p>
            <a:pPr lvl="2">
              <a:buFont typeface="+mj-lt"/>
              <a:buAutoNum type="alphaLcParenR"/>
            </a:pPr>
            <a:r>
              <a:rPr lang="es-ES" b="1" dirty="0" smtClean="0">
                <a:solidFill>
                  <a:schemeClr val="tx2">
                    <a:lumMod val="50000"/>
                  </a:schemeClr>
                </a:solidFill>
              </a:rPr>
              <a:t>Identificador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del 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documento</a:t>
            </a:r>
          </a:p>
          <a:p>
            <a:pPr lvl="2">
              <a:buFont typeface="+mj-lt"/>
              <a:buAutoNum type="alphaLcParenR"/>
            </a:pPr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Información 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de </a:t>
            </a:r>
            <a:r>
              <a:rPr lang="es-ES" b="1" dirty="0" smtClean="0">
                <a:solidFill>
                  <a:schemeClr val="tx2">
                    <a:lumMod val="50000"/>
                  </a:schemeClr>
                </a:solidFill>
              </a:rPr>
              <a:t>Permisos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 (credenciales almacenadas en el repositorio correspondiente)</a:t>
            </a:r>
          </a:p>
          <a:p>
            <a:pPr lvl="2">
              <a:buFont typeface="+mj-lt"/>
              <a:buAutoNum type="alphaLcParenR"/>
            </a:pPr>
            <a:r>
              <a:rPr lang="es-ES" b="1" dirty="0" smtClean="0">
                <a:solidFill>
                  <a:schemeClr val="tx2">
                    <a:lumMod val="50000"/>
                  </a:schemeClr>
                </a:solidFill>
              </a:rPr>
              <a:t>URL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 del web </a:t>
            </a:r>
            <a:r>
              <a:rPr lang="es-ES" dirty="0" err="1" smtClean="0">
                <a:solidFill>
                  <a:schemeClr val="tx2">
                    <a:lumMod val="50000"/>
                  </a:schemeClr>
                </a:solidFill>
              </a:rPr>
              <a:t>service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 de acceso al mismo.</a:t>
            </a:r>
          </a:p>
          <a:p>
            <a:pPr lvl="1">
              <a:buNone/>
            </a:pPr>
            <a:endParaRPr lang="es-ES" sz="1600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buFont typeface="+mj-lt"/>
              <a:buAutoNum type="arabicPeriod"/>
            </a:pP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La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aplicación generadora del documento enviaría la información (a) y (c) a la aplicación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destinataria.</a:t>
            </a:r>
          </a:p>
          <a:p>
            <a:pPr lvl="0">
              <a:buFont typeface="+mj-lt"/>
              <a:buAutoNum type="arabicPeriod"/>
            </a:pP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La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aplicación destino deberá llamar a (c) con la información de (a) y aportando Información de permisos (b), en su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caso.</a:t>
            </a:r>
          </a:p>
          <a:p>
            <a:pPr lvl="2"/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Es 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importante hacer notar que en ocasiones, como en el intercambio de registros, existe una plataforma que intermedia (en este caso, el SIR), que podría aportar en este caso, credenciales “extra” a la aplicación de destino del documento para dar permisos “por defecto</a:t>
            </a:r>
            <a:r>
              <a:rPr lang="es-ES" dirty="0" smtClean="0">
                <a:solidFill>
                  <a:schemeClr val="tx2">
                    <a:lumMod val="50000"/>
                  </a:schemeClr>
                </a:solidFill>
              </a:rPr>
              <a:t>”.</a:t>
            </a:r>
          </a:p>
          <a:p>
            <a:pPr>
              <a:buFont typeface="+mj-lt"/>
              <a:buAutoNum type="arabicPeriod"/>
            </a:pP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La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aplicación generadora del documento contrastará que dispone del documento referenciado, y en su caso, que las credenciales aportadas son válidas para acceder al mismo.</a:t>
            </a:r>
            <a:endParaRPr lang="es-ES" sz="16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3932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s-ES" dirty="0" smtClean="0"/>
              <a:t>2</a:t>
            </a:r>
            <a:r>
              <a:rPr lang="es-ES" dirty="0" smtClean="0"/>
              <a:t>. Esquema de funcionamiento</a:t>
            </a:r>
            <a:endParaRPr lang="es-ES" dirty="0"/>
          </a:p>
        </p:txBody>
      </p:sp>
      <p:pic>
        <p:nvPicPr>
          <p:cNvPr id="5" name="4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16316" y="1357162"/>
            <a:ext cx="5508509" cy="5174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893932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s-ES" dirty="0" smtClean="0"/>
              <a:t>3</a:t>
            </a:r>
            <a:r>
              <a:rPr lang="es-ES" dirty="0" smtClean="0"/>
              <a:t>. Formato de la referencia a intercambiar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500513" y="1260909"/>
            <a:ext cx="924987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>
              <a:buFont typeface="+mj-lt"/>
              <a:buAutoNum type="arabicPeriod"/>
            </a:pP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Identificación</a:t>
            </a: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 del documento referenciado</a:t>
            </a:r>
          </a:p>
          <a:p>
            <a:pPr marL="685800" lvl="1" indent="-228600">
              <a:buFont typeface="+mj-lt"/>
              <a:buAutoNum type="alphaLcParenR"/>
            </a:pP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CSV </a:t>
            </a:r>
          </a:p>
          <a:p>
            <a:pPr marL="685800" lvl="1" indent="-228600">
              <a:buFont typeface="+mj-lt"/>
              <a:buAutoNum type="alphaLcParenR"/>
            </a:pP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Identificador de documento </a:t>
            </a: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ENI</a:t>
            </a:r>
          </a:p>
          <a:p>
            <a:pPr marL="685800" lvl="1" indent="-228600">
              <a:buFont typeface="+mj-lt"/>
              <a:buAutoNum type="alphaLcParenR"/>
            </a:pPr>
            <a:endParaRPr lang="es-ES" sz="1400" b="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Permisos</a:t>
            </a: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 de acceso al documento:</a:t>
            </a:r>
          </a:p>
          <a:p>
            <a:pPr marL="685800" lvl="1" indent="-228600">
              <a:buFont typeface="+mj-lt"/>
              <a:buAutoNum type="alphaLcParenR"/>
            </a:pPr>
            <a:r>
              <a:rPr lang="es-ES" sz="1400" b="0" u="sng" dirty="0" smtClean="0">
                <a:solidFill>
                  <a:schemeClr val="tx2">
                    <a:lumMod val="50000"/>
                  </a:schemeClr>
                </a:solidFill>
              </a:rPr>
              <a:t>Público:</a:t>
            </a: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 Basta con tener el CSV o ID ENI para acceder al documento.</a:t>
            </a:r>
          </a:p>
          <a:p>
            <a:pPr marL="685800" lvl="1" indent="-228600">
              <a:buFont typeface="+mj-lt"/>
              <a:buAutoNum type="alphaLcParenR"/>
            </a:pPr>
            <a:r>
              <a:rPr lang="es-ES" sz="1400" b="0" u="sng" dirty="0" smtClean="0">
                <a:solidFill>
                  <a:schemeClr val="tx2">
                    <a:lumMod val="50000"/>
                  </a:schemeClr>
                </a:solidFill>
              </a:rPr>
              <a:t>Privado</a:t>
            </a: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: Sólo puede obtener el documento la aplicación que lo almacenó.</a:t>
            </a:r>
          </a:p>
          <a:p>
            <a:pPr marL="685800" lvl="1" indent="-228600">
              <a:buFont typeface="+mj-lt"/>
              <a:buAutoNum type="alphaLcParenR"/>
            </a:pPr>
            <a:r>
              <a:rPr lang="es-ES" sz="1400" b="0" u="sng" dirty="0" smtClean="0">
                <a:solidFill>
                  <a:schemeClr val="tx2">
                    <a:lumMod val="50000"/>
                  </a:schemeClr>
                </a:solidFill>
              </a:rPr>
              <a:t>Restringido</a:t>
            </a: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: </a:t>
            </a:r>
          </a:p>
          <a:p>
            <a:pPr marL="1200150" lvl="2" indent="-285750">
              <a:buFont typeface="+mj-lt"/>
              <a:buAutoNum type="romanLcPeriod"/>
            </a:pPr>
            <a:r>
              <a:rPr lang="es-ES" sz="1400" b="0" i="1" dirty="0" smtClean="0">
                <a:solidFill>
                  <a:schemeClr val="tx2">
                    <a:lumMod val="50000"/>
                  </a:schemeClr>
                </a:solidFill>
              </a:rPr>
              <a:t>Acceso con identificador: </a:t>
            </a: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Es necesario que el usuario se haya  identificado con alguno de los tipos admitidos.</a:t>
            </a:r>
          </a:p>
          <a:p>
            <a:pPr marL="1200150" lvl="2" indent="-285750">
              <a:buFont typeface="+mj-lt"/>
              <a:buAutoNum type="romanLcPeriod"/>
            </a:pPr>
            <a:r>
              <a:rPr lang="es-ES" sz="1400" b="0" i="1" dirty="0" smtClean="0">
                <a:solidFill>
                  <a:schemeClr val="tx2">
                    <a:lumMod val="50000"/>
                  </a:schemeClr>
                </a:solidFill>
              </a:rPr>
              <a:t>Restringido por NIF</a:t>
            </a: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: Documento restringido a los usuarios por su NIF.</a:t>
            </a:r>
          </a:p>
          <a:p>
            <a:pPr marL="1200150" lvl="2" indent="-285750">
              <a:buFont typeface="+mj-lt"/>
              <a:buAutoNum type="romanLcPeriod"/>
            </a:pPr>
            <a:r>
              <a:rPr lang="es-ES" sz="1400" b="0" i="1" dirty="0" smtClean="0">
                <a:solidFill>
                  <a:schemeClr val="tx2">
                    <a:lumMod val="50000"/>
                  </a:schemeClr>
                </a:solidFill>
              </a:rPr>
              <a:t>Restringido a empleados públicos</a:t>
            </a: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: Documento restringido a empleados públicos.</a:t>
            </a:r>
          </a:p>
          <a:p>
            <a:pPr marL="1200150" lvl="2" indent="-285750">
              <a:buFont typeface="+mj-lt"/>
              <a:buAutoNum type="romanLcPeriod"/>
            </a:pPr>
            <a:r>
              <a:rPr lang="es-ES" sz="1400" b="0" i="1" dirty="0" smtClean="0">
                <a:solidFill>
                  <a:schemeClr val="tx2">
                    <a:lumMod val="50000"/>
                  </a:schemeClr>
                </a:solidFill>
              </a:rPr>
              <a:t>Aplicaciones concretas</a:t>
            </a: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: Documento restringido a algunas aplicaciones concretas, mediante su ID de aplicación. </a:t>
            </a:r>
            <a:endParaRPr lang="es-ES" sz="1400" b="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1143000" lvl="2" indent="-228600">
              <a:buFont typeface="+mj-lt"/>
              <a:buAutoNum type="romanLcPeriod"/>
            </a:pPr>
            <a:endParaRPr lang="es-ES" sz="1400" b="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Tipo de firma </a:t>
            </a: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del </a:t>
            </a: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documento: XADES, CADES, PADES, CSV</a:t>
            </a:r>
            <a:endParaRPr lang="es-ES" sz="1400" b="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URL</a:t>
            </a: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 del repositorio/ubicación del documento: en concreto, URL del </a:t>
            </a:r>
            <a:r>
              <a:rPr lang="es-ES" sz="1400" b="0" dirty="0" err="1" smtClean="0">
                <a:solidFill>
                  <a:schemeClr val="tx2">
                    <a:lumMod val="50000"/>
                  </a:schemeClr>
                </a:solidFill>
              </a:rPr>
              <a:t>wsdl</a:t>
            </a: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 de la interfaz de consulta.</a:t>
            </a:r>
          </a:p>
          <a:p>
            <a:pPr marL="228600" lvl="0" indent="-228600">
              <a:buFont typeface="+mj-lt"/>
              <a:buAutoNum type="arabicPeriod"/>
            </a:pP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Emisor: </a:t>
            </a: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DIR3 del organismo emisor de la referencia</a:t>
            </a:r>
          </a:p>
          <a:p>
            <a:pPr marL="228600" lvl="0" indent="-228600">
              <a:buFont typeface="+mj-lt"/>
              <a:buAutoNum type="arabicPeriod"/>
            </a:pP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Receptor</a:t>
            </a: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: DIR3 del organismo receptor de la referencia</a:t>
            </a:r>
          </a:p>
          <a:p>
            <a:pPr marL="228600" lvl="0" indent="-228600">
              <a:buFont typeface="+mj-lt"/>
              <a:buAutoNum type="arabicPeriod"/>
            </a:pP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Metadatos: </a:t>
            </a: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etiqueta que permite incluir metadatos con formato nombre/valor, pudiendo ser estos los mínimos obligatorios ENI o cualesquiera otros.</a:t>
            </a:r>
          </a:p>
          <a:p>
            <a:pPr marL="228600" lvl="0" indent="-228600">
              <a:buFont typeface="+mj-lt"/>
              <a:buAutoNum type="arabicPeriod"/>
            </a:pP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Trazabilidad: </a:t>
            </a: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etiqueta abierta para incluir toda aquella información que pudiera ser necesaria en el futuro o para acuerdos bilaterales específicos.</a:t>
            </a:r>
          </a:p>
          <a:p>
            <a:endParaRPr lang="es-ES" sz="1400" b="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3932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s-ES" dirty="0" smtClean="0"/>
              <a:t>3</a:t>
            </a:r>
            <a:r>
              <a:rPr lang="es-ES" dirty="0" smtClean="0"/>
              <a:t>. Formato de la referencia a intercambiar</a:t>
            </a:r>
            <a:endParaRPr lang="es-ES" dirty="0"/>
          </a:p>
        </p:txBody>
      </p:sp>
      <p:pic>
        <p:nvPicPr>
          <p:cNvPr id="5" name="4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532" y="1322484"/>
            <a:ext cx="7815712" cy="5155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893932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s-ES" dirty="0" smtClean="0"/>
              <a:t>3. </a:t>
            </a:r>
            <a:r>
              <a:rPr lang="es-ES" dirty="0" smtClean="0"/>
              <a:t>Ejemplo de referencia intercambiada</a:t>
            </a:r>
            <a:endParaRPr lang="es-ES" dirty="0"/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1689" y="1337190"/>
            <a:ext cx="6757536" cy="5520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893932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s-ES" dirty="0" smtClean="0"/>
              <a:t>4</a:t>
            </a:r>
            <a:r>
              <a:rPr lang="es-ES" dirty="0" smtClean="0"/>
              <a:t>. ¿Qué debe implementar una aplicación para formar parte del sistema de referencia?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664143" y="2079057"/>
            <a:ext cx="84702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Todos aquellos repositorios que quieran formar parte del sistema de referencias deberán </a:t>
            </a: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implementar:</a:t>
            </a:r>
          </a:p>
          <a:p>
            <a:endParaRPr lang="es-ES" sz="1600" b="0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1">
              <a:buFont typeface="Wingdings" pitchFamily="2" charset="2"/>
              <a:buChar char="q"/>
            </a:pP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Interfaz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de consulta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común </a:t>
            </a: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especificación del servicio </a:t>
            </a:r>
            <a:r>
              <a:rPr lang="es-ES" sz="1600" b="0" u="sng" dirty="0" err="1" smtClean="0">
                <a:solidFill>
                  <a:schemeClr val="tx2">
                    <a:lumMod val="50000"/>
                  </a:schemeClr>
                </a:solidFill>
                <a:hlinkClick r:id="rId3"/>
              </a:rPr>
              <a:t>CSVQueryDocument</a:t>
            </a: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, servicio </a:t>
            </a: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de Productor de CSV </a:t>
            </a:r>
            <a:r>
              <a:rPr lang="es-ES" sz="1600" b="0" dirty="0" err="1" smtClean="0">
                <a:solidFill>
                  <a:schemeClr val="tx2">
                    <a:lumMod val="50000"/>
                  </a:schemeClr>
                </a:solidFill>
              </a:rPr>
              <a:t>Broker</a:t>
            </a: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 (</a:t>
            </a: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ya implementada por CSV Storage </a:t>
            </a: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()).</a:t>
            </a:r>
          </a:p>
          <a:p>
            <a:pPr lvl="2">
              <a:buFont typeface="Wingdings" pitchFamily="2" charset="2"/>
              <a:buChar char="§"/>
            </a:pP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Permite que otros puedan consultar nuestros documentos.</a:t>
            </a:r>
          </a:p>
          <a:p>
            <a:pPr lvl="1"/>
            <a:endParaRPr lang="es-ES" sz="1600" b="0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1">
              <a:buFont typeface="Wingdings" pitchFamily="2" charset="2"/>
              <a:buChar char="q"/>
            </a:pP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Proxy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de consulta </a:t>
            </a: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que funcionaría de cliente de esa misma interfaz para poder consultar documentos en </a:t>
            </a:r>
            <a:r>
              <a:rPr lang="es-ES" sz="1600" b="0" u="sng" dirty="0" smtClean="0">
                <a:solidFill>
                  <a:schemeClr val="tx2">
                    <a:lumMod val="50000"/>
                  </a:schemeClr>
                </a:solidFill>
              </a:rPr>
              <a:t>otros repositorios</a:t>
            </a: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endParaRPr lang="es-ES" sz="1600" b="0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2">
              <a:buFont typeface="Wingdings" pitchFamily="2" charset="2"/>
              <a:buChar char="§"/>
            </a:pP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Nos permite consultar documentos de otros.</a:t>
            </a:r>
          </a:p>
          <a:p>
            <a:pPr>
              <a:buFont typeface="Wingdings" pitchFamily="2" charset="2"/>
              <a:buChar char="q"/>
            </a:pPr>
            <a:endParaRPr lang="es-ES" sz="1600" b="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s-ES" sz="1600" b="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Es </a:t>
            </a: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decir, cada gestor </a:t>
            </a: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documental/repositorio o aplicación integrada </a:t>
            </a: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funcionará </a:t>
            </a:r>
            <a:r>
              <a:rPr lang="es-ES" sz="1600" dirty="0" smtClean="0">
                <a:solidFill>
                  <a:schemeClr val="tx2">
                    <a:lumMod val="50000"/>
                  </a:schemeClr>
                </a:solidFill>
              </a:rPr>
              <a:t>a la vez de cliente y servidor de la interfaz de consulta </a:t>
            </a: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planteada</a:t>
            </a: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endParaRPr lang="es-ES" sz="1600" b="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3932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s-ES" dirty="0" smtClean="0"/>
              <a:t>5</a:t>
            </a:r>
            <a:r>
              <a:rPr lang="es-ES" dirty="0" smtClean="0"/>
              <a:t>. Gestión de permisos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375385" y="1472666"/>
            <a:ext cx="9115123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El uso del sistema de referencias permite evitar que un documento tenga que ser enviado entre varias aplicaciones y almacenado varias veces. </a:t>
            </a:r>
            <a:endParaRPr lang="es-ES" sz="1400" b="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s-ES" sz="1400" b="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Para </a:t>
            </a: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que este acceso pueda ser efectivo se pueden dar dos casos</a:t>
            </a: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:</a:t>
            </a:r>
          </a:p>
          <a:p>
            <a:endParaRPr lang="es-ES" sz="1400" b="0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buFont typeface="Wingdings" pitchFamily="2" charset="2"/>
              <a:buChar char="q"/>
            </a:pP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  Establecer </a:t>
            </a: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para el documento a intercambiar </a:t>
            </a: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permisos públicos</a:t>
            </a: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, es decir, todo aquel que tenga la referencia podrá acceder al mismo. </a:t>
            </a:r>
            <a:endParaRPr lang="es-ES" sz="1400" b="0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/>
            <a:endParaRPr lang="es-ES" sz="1400" b="0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1"/>
            <a:r>
              <a:rPr lang="es-ES" sz="1400" b="0" dirty="0" smtClean="0">
                <a:solidFill>
                  <a:schemeClr val="tx2">
                    <a:lumMod val="75000"/>
                  </a:schemeClr>
                </a:solidFill>
              </a:rPr>
              <a:t>Ejemplo: GEISER, podría establecer para todos los anexos permisos públicos de acceso, de modo que todas las aplicaciones de registro integradas en SIR podrían recuperar el documento llegado el caso</a:t>
            </a:r>
            <a:r>
              <a:rPr lang="es-ES" sz="1400" b="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lvl="1"/>
            <a:endParaRPr lang="es-ES" sz="1400" b="0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1"/>
            <a:endParaRPr lang="es-ES" sz="1400" b="0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buFont typeface="Wingdings" pitchFamily="2" charset="2"/>
              <a:buChar char="q"/>
            </a:pP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  Establecer </a:t>
            </a: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para el documento a intercambiar </a:t>
            </a: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permisos restrictivos por aplicación</a:t>
            </a: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. La aplicación con permisos en cada momento podrá modificar los mismos para dar acceso a otras aplicaciones. </a:t>
            </a:r>
            <a:r>
              <a:rPr lang="es-ES" sz="1400" b="0" dirty="0" smtClean="0">
                <a:solidFill>
                  <a:schemeClr val="tx2">
                    <a:lumMod val="50000"/>
                  </a:schemeClr>
                </a:solidFill>
              </a:rPr>
              <a:t>Gestión de permisos transitiva.</a:t>
            </a:r>
          </a:p>
          <a:p>
            <a:pPr lvl="0"/>
            <a:endParaRPr lang="es-ES" sz="1400" b="0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1"/>
            <a:r>
              <a:rPr lang="es-ES" sz="1400" b="0" dirty="0" smtClean="0">
                <a:solidFill>
                  <a:schemeClr val="tx2">
                    <a:lumMod val="75000"/>
                  </a:schemeClr>
                </a:solidFill>
              </a:rPr>
              <a:t>Ejemplo: Portafirmas envía  un documento firmado a la aplicación de Extranjería. Portafirmas crearía el documento y le añadiría permisos para la aplicación Extranjería. En este caso se debe tener conocimiento de qué aplicación va a acceder.</a:t>
            </a:r>
          </a:p>
          <a:p>
            <a:endParaRPr lang="es-ES" sz="1400" b="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s-ES" sz="1400" b="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3932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s-ES" dirty="0" smtClean="0"/>
              <a:t>6</a:t>
            </a:r>
            <a:r>
              <a:rPr lang="es-ES" dirty="0" smtClean="0"/>
              <a:t>. Diferencias con CSV </a:t>
            </a:r>
            <a:r>
              <a:rPr lang="es-ES" dirty="0" err="1" smtClean="0"/>
              <a:t>Broker</a:t>
            </a:r>
            <a:r>
              <a:rPr lang="es-ES" dirty="0" smtClean="0"/>
              <a:t> y CSV Storage 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1183905" y="2002055"/>
            <a:ext cx="799859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u="sng" dirty="0" smtClean="0">
                <a:solidFill>
                  <a:schemeClr val="tx2">
                    <a:lumMod val="50000"/>
                  </a:schemeClr>
                </a:solidFill>
              </a:rPr>
              <a:t>Diferencias con CSV </a:t>
            </a:r>
            <a:r>
              <a:rPr lang="es-ES" sz="1600" u="sng" dirty="0" err="1" smtClean="0">
                <a:solidFill>
                  <a:schemeClr val="tx2">
                    <a:lumMod val="50000"/>
                  </a:schemeClr>
                </a:solidFill>
              </a:rPr>
              <a:t>Broker</a:t>
            </a:r>
            <a:endParaRPr lang="es-ES" sz="1600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 </a:t>
            </a:r>
          </a:p>
          <a:p>
            <a:pPr lvl="0">
              <a:buFont typeface="Arial" pitchFamily="34" charset="0"/>
              <a:buChar char="•"/>
            </a:pP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  No </a:t>
            </a: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hay sistema de permisos entre aplicaciones (sólo carpeta es consumidora)</a:t>
            </a:r>
          </a:p>
          <a:p>
            <a:pPr lvl="0">
              <a:buFont typeface="Arial" pitchFamily="34" charset="0"/>
              <a:buChar char="•"/>
            </a:pP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  Un </a:t>
            </a: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mismo CSV puede asociarse a varios documentos. No son referencias únicas.</a:t>
            </a:r>
          </a:p>
          <a:p>
            <a:pPr lvl="0">
              <a:buFont typeface="Arial" pitchFamily="34" charset="0"/>
              <a:buChar char="•"/>
            </a:pP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  No </a:t>
            </a: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todos los </a:t>
            </a: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repositorios </a:t>
            </a: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están </a:t>
            </a: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integrados</a:t>
            </a:r>
          </a:p>
          <a:p>
            <a:pPr lvl="0"/>
            <a:endParaRPr lang="es-ES" sz="1600" b="0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/>
            <a:endParaRPr lang="es-ES" sz="1600" b="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s-ES" sz="1600" u="sng" dirty="0" smtClean="0">
                <a:solidFill>
                  <a:schemeClr val="tx2">
                    <a:lumMod val="50000"/>
                  </a:schemeClr>
                </a:solidFill>
              </a:rPr>
              <a:t>Diferencias con CSV </a:t>
            </a:r>
            <a:r>
              <a:rPr lang="es-ES" sz="1600" u="sng" dirty="0" smtClean="0">
                <a:solidFill>
                  <a:schemeClr val="tx2">
                    <a:lumMod val="50000"/>
                  </a:schemeClr>
                </a:solidFill>
              </a:rPr>
              <a:t>Storage</a:t>
            </a:r>
            <a:endParaRPr lang="es-ES" sz="1600" u="sng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 </a:t>
            </a:r>
          </a:p>
          <a:p>
            <a:pPr lvl="0">
              <a:buFont typeface="Arial" pitchFamily="34" charset="0"/>
              <a:buChar char="•"/>
            </a:pP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  Uno almacena </a:t>
            </a: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y el sistema de intercambio de </a:t>
            </a: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referencias permite el intercambio.</a:t>
            </a:r>
            <a:endParaRPr lang="es-ES" sz="1600" b="0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  Es </a:t>
            </a:r>
            <a:r>
              <a:rPr lang="es-ES" sz="1600" b="0" dirty="0" smtClean="0">
                <a:solidFill>
                  <a:schemeClr val="tx2">
                    <a:lumMod val="50000"/>
                  </a:schemeClr>
                </a:solidFill>
              </a:rPr>
              <a:t>imposible unificar en un único repositorio documental a día de hoy, pero a efectos prácticos, se están dando pasos en esta dirección.</a:t>
            </a:r>
          </a:p>
          <a:p>
            <a:pPr lvl="0"/>
            <a:endParaRPr lang="es-ES" sz="1600" b="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s-ES" sz="1600" b="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3932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s-ES" dirty="0" smtClean="0"/>
              <a:t> </a:t>
            </a:r>
            <a:r>
              <a:rPr lang="es-ES" dirty="0" smtClean="0"/>
              <a:t>7. Propuestas para gestión de documentos de gran tamaño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08522" y="1761423"/>
            <a:ext cx="8248852" cy="4918424"/>
          </a:xfrm>
        </p:spPr>
        <p:txBody>
          <a:bodyPr/>
          <a:lstStyle/>
          <a:p>
            <a:pPr>
              <a:buNone/>
            </a:pPr>
            <a:r>
              <a:rPr lang="es-ES" sz="1400" b="1" dirty="0" smtClean="0">
                <a:solidFill>
                  <a:schemeClr val="tx2">
                    <a:lumMod val="50000"/>
                  </a:schemeClr>
                </a:solidFill>
              </a:rPr>
              <a:t>Problemas </a:t>
            </a:r>
            <a:r>
              <a:rPr lang="es-ES" sz="1400" b="1" dirty="0" smtClean="0">
                <a:solidFill>
                  <a:schemeClr val="tx2">
                    <a:lumMod val="50000"/>
                  </a:schemeClr>
                </a:solidFill>
              </a:rPr>
              <a:t>existentes a la hora de gestionar documentos de gran tamaño</a:t>
            </a:r>
          </a:p>
          <a:p>
            <a:pPr lvl="0"/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Limitación del tamaño de las firmas en el sistema de validación de @firma. Existe una limitación del tamaño de las firmas de 10Mb, por lo que el documento original sin firma deberá ser como máximo de unos 8Mb.</a:t>
            </a:r>
          </a:p>
          <a:p>
            <a:pPr lvl="0"/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Necesidad de un gran espacio de memoria en servidores para calcular resúmenes/hash de documentos grandes.</a:t>
            </a:r>
          </a:p>
          <a:p>
            <a:pPr lvl="0"/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Limitación del tamaño permitido en peticiones SOAP en servicios web, en las que iría el documento grande completo. </a:t>
            </a:r>
          </a:p>
          <a:p>
            <a:pPr>
              <a:buNone/>
            </a:pPr>
            <a:endParaRPr lang="es-ES" sz="1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None/>
            </a:pPr>
            <a:r>
              <a:rPr lang="es-ES" sz="1400" b="1" dirty="0" smtClean="0">
                <a:solidFill>
                  <a:schemeClr val="tx2">
                    <a:lumMod val="50000"/>
                  </a:schemeClr>
                </a:solidFill>
              </a:rPr>
              <a:t>Soluciones </a:t>
            </a:r>
            <a:r>
              <a:rPr lang="es-ES" sz="1400" b="1" dirty="0" smtClean="0">
                <a:solidFill>
                  <a:schemeClr val="tx2">
                    <a:lumMod val="50000"/>
                  </a:schemeClr>
                </a:solidFill>
              </a:rPr>
              <a:t>propuestas</a:t>
            </a:r>
          </a:p>
          <a:p>
            <a:pPr lvl="0"/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Firma </a:t>
            </a: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electrónica de documentos grandes con XADES </a:t>
            </a:r>
            <a:r>
              <a:rPr lang="es-ES" sz="1400" dirty="0" err="1" smtClean="0">
                <a:solidFill>
                  <a:schemeClr val="tx2">
                    <a:lumMod val="50000"/>
                  </a:schemeClr>
                </a:solidFill>
              </a:rPr>
              <a:t>Manifest</a:t>
            </a: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. Esta versión estará incluida en la resolución de reducción de tipos de firma aceptados. Es una versión adaptada para que sea compatible con la normativa europea y también con los tipos de firma aceptados por el ENI. Implica que @firma, Valide, </a:t>
            </a:r>
            <a:r>
              <a:rPr lang="es-ES" sz="1400" dirty="0" err="1" smtClean="0">
                <a:solidFill>
                  <a:schemeClr val="tx2">
                    <a:lumMod val="50000"/>
                  </a:schemeClr>
                </a:solidFill>
              </a:rPr>
              <a:t>etc</a:t>
            </a: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 se adaptarán.</a:t>
            </a:r>
            <a:endParaRPr lang="es-ES" sz="14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Integración de aplicaciones remisoras con repositorios mediante librerías de envío de particiones del documento en lugar de uso de servicios </a:t>
            </a: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web o mediante Protocolo MTOM/XOP (</a:t>
            </a: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Propuesta IGAE</a:t>
            </a:r>
            <a:r>
              <a:rPr lang="es-ES" sz="1400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  <a:endParaRPr lang="es-ES" sz="14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s-ES" sz="1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62553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54956" y="2550695"/>
            <a:ext cx="3850106" cy="779646"/>
          </a:xfrm>
        </p:spPr>
        <p:txBody>
          <a:bodyPr/>
          <a:lstStyle/>
          <a:p>
            <a:pPr>
              <a:buNone/>
            </a:pPr>
            <a:r>
              <a:rPr lang="es-ES" sz="3600" b="1" dirty="0" smtClean="0">
                <a:solidFill>
                  <a:schemeClr val="tx2">
                    <a:lumMod val="50000"/>
                  </a:schemeClr>
                </a:solidFill>
              </a:rPr>
              <a:t>Fin presentación</a:t>
            </a:r>
            <a:endParaRPr lang="es-ES" sz="36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s-ES" sz="36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62553302"/>
      </p:ext>
    </p:extLst>
  </p:cSld>
  <p:clrMapOvr>
    <a:masterClrMapping/>
  </p:clrMapOvr>
</p:sld>
</file>

<file path=ppt/theme/theme1.xml><?xml version="1.0" encoding="utf-8"?>
<a:theme xmlns:a="http://schemas.openxmlformats.org/drawingml/2006/main" name="Portada">
  <a:themeElements>
    <a:clrScheme name="Personalizado 6">
      <a:dk1>
        <a:srgbClr val="000000"/>
      </a:dk1>
      <a:lt1>
        <a:srgbClr val="FFFFFF"/>
      </a:lt1>
      <a:dk2>
        <a:srgbClr val="7192C5"/>
      </a:dk2>
      <a:lt2>
        <a:srgbClr val="969696"/>
      </a:lt2>
      <a:accent1>
        <a:srgbClr val="777777"/>
      </a:accent1>
      <a:accent2>
        <a:srgbClr val="B2B2B2"/>
      </a:accent2>
      <a:accent3>
        <a:srgbClr val="FFFFFF"/>
      </a:accent3>
      <a:accent4>
        <a:srgbClr val="000000"/>
      </a:accent4>
      <a:accent5>
        <a:srgbClr val="BDBDBD"/>
      </a:accent5>
      <a:accent6>
        <a:srgbClr val="C8A61F"/>
      </a:accent6>
      <a:hlink>
        <a:srgbClr val="1994A4"/>
      </a:hlink>
      <a:folHlink>
        <a:srgbClr val="960F68"/>
      </a:folHlink>
    </a:clrScheme>
    <a:fontScheme name="Portad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rtada 1">
        <a:dk1>
          <a:srgbClr val="000000"/>
        </a:dk1>
        <a:lt1>
          <a:srgbClr val="FFFFFF"/>
        </a:lt1>
        <a:dk2>
          <a:srgbClr val="9AAE04"/>
        </a:dk2>
        <a:lt2>
          <a:srgbClr val="969696"/>
        </a:lt2>
        <a:accent1>
          <a:srgbClr val="777777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BDBDBD"/>
        </a:accent5>
        <a:accent6>
          <a:srgbClr val="A1A1A1"/>
        </a:accent6>
        <a:hlink>
          <a:srgbClr val="1994A4"/>
        </a:hlink>
        <a:folHlink>
          <a:srgbClr val="960F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rtada 2">
        <a:dk1>
          <a:srgbClr val="000000"/>
        </a:dk1>
        <a:lt1>
          <a:srgbClr val="FFFFFF"/>
        </a:lt1>
        <a:dk2>
          <a:srgbClr val="9AAE04"/>
        </a:dk2>
        <a:lt2>
          <a:srgbClr val="969696"/>
        </a:lt2>
        <a:accent1>
          <a:srgbClr val="205390"/>
        </a:accent1>
        <a:accent2>
          <a:srgbClr val="339966"/>
        </a:accent2>
        <a:accent3>
          <a:srgbClr val="FFFFFF"/>
        </a:accent3>
        <a:accent4>
          <a:srgbClr val="000000"/>
        </a:accent4>
        <a:accent5>
          <a:srgbClr val="ABB3C6"/>
        </a:accent5>
        <a:accent6>
          <a:srgbClr val="2D8A5C"/>
        </a:accent6>
        <a:hlink>
          <a:srgbClr val="1994A4"/>
        </a:hlink>
        <a:folHlink>
          <a:srgbClr val="0073C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rtada 3">
        <a:dk1>
          <a:srgbClr val="000000"/>
        </a:dk1>
        <a:lt1>
          <a:srgbClr val="FFFFFF"/>
        </a:lt1>
        <a:dk2>
          <a:srgbClr val="9AAE04"/>
        </a:dk2>
        <a:lt2>
          <a:srgbClr val="960F68"/>
        </a:lt2>
        <a:accent1>
          <a:srgbClr val="643269"/>
        </a:accent1>
        <a:accent2>
          <a:srgbClr val="E39F03"/>
        </a:accent2>
        <a:accent3>
          <a:srgbClr val="FFFFFF"/>
        </a:accent3>
        <a:accent4>
          <a:srgbClr val="000000"/>
        </a:accent4>
        <a:accent5>
          <a:srgbClr val="B8ADB9"/>
        </a:accent5>
        <a:accent6>
          <a:srgbClr val="CE9002"/>
        </a:accent6>
        <a:hlink>
          <a:srgbClr val="DDB322"/>
        </a:hlink>
        <a:folHlink>
          <a:srgbClr val="D7673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110230</TotalTime>
  <Words>1025</Words>
  <Application>Microsoft Office PowerPoint</Application>
  <PresentationFormat>A4 (210 x 297 mm)</PresentationFormat>
  <Paragraphs>102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Portada</vt:lpstr>
      <vt:lpstr>Sistema de referencia de documentos</vt:lpstr>
      <vt:lpstr>Contenido</vt:lpstr>
      <vt:lpstr>1. Objetivo del sistema de referencias </vt:lpstr>
      <vt:lpstr>2. Esquema de funcionamiento</vt:lpstr>
      <vt:lpstr>2. Esquema de funcionamiento</vt:lpstr>
      <vt:lpstr>3. Formato de la referencia a intercambiar</vt:lpstr>
      <vt:lpstr>3. Formato de la referencia a intercambiar</vt:lpstr>
      <vt:lpstr>3. Ejemplo de referencia intercambiada</vt:lpstr>
      <vt:lpstr>4. ¿Qué debe implementar una aplicación para formar parte del sistema de referencia?</vt:lpstr>
      <vt:lpstr>5. Gestión de permisos</vt:lpstr>
      <vt:lpstr>6. Diferencias con CSV Broker y CSV Storage </vt:lpstr>
      <vt:lpstr> 7. Propuestas para gestión de documentos de gran tamaño </vt:lpstr>
      <vt:lpstr>Diapositiva 13</vt:lpstr>
    </vt:vector>
  </TitlesOfParts>
  <Company>everis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presentación (arial 28, verde, minúsculas)</dc:title>
  <dc:creator>everis</dc:creator>
  <cp:lastModifiedBy>laura.flores</cp:lastModifiedBy>
  <cp:revision>2798</cp:revision>
  <dcterms:created xsi:type="dcterms:W3CDTF">2006-12-22T10:38:39Z</dcterms:created>
  <dcterms:modified xsi:type="dcterms:W3CDTF">2018-02-12T09:22:24Z</dcterms:modified>
</cp:coreProperties>
</file>